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594" r:id="rId4"/>
    <p:sldId id="595" r:id="rId5"/>
    <p:sldId id="596" r:id="rId6"/>
    <p:sldId id="597" r:id="rId7"/>
    <p:sldId id="52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0"/>
    <p:restoredTop sz="94626"/>
  </p:normalViewPr>
  <p:slideViewPr>
    <p:cSldViewPr snapToGrid="0" snapToObjects="1">
      <p:cViewPr varScale="1">
        <p:scale>
          <a:sx n="82" d="100"/>
          <a:sy n="82" d="100"/>
        </p:scale>
        <p:origin x="13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Case Study 1</a:t>
            </a:r>
          </a:p>
        </p:txBody>
      </p:sp>
      <p:sp>
        <p:nvSpPr>
          <p:cNvPr id="4" name="Subtitle 3"/>
          <p:cNvSpPr>
            <a:spLocks noGrp="1"/>
          </p:cNvSpPr>
          <p:nvPr>
            <p:ph type="subTitle" idx="1"/>
          </p:nvPr>
        </p:nvSpPr>
        <p:spPr>
          <a:xfrm>
            <a:off x="123092" y="4843762"/>
            <a:ext cx="2479431" cy="1119555"/>
          </a:xfrm>
        </p:spPr>
        <p:txBody>
          <a:bodyPr/>
          <a:lstStyle/>
          <a:p>
            <a:r>
              <a:rPr lang="en-IN" sz="1800" dirty="0"/>
              <a:t>Prepared By:</a:t>
            </a:r>
          </a:p>
          <a:p>
            <a:r>
              <a:rPr lang="en-IN" sz="1800" dirty="0"/>
              <a:t>Andrew Walch</a:t>
            </a:r>
          </a:p>
          <a:p>
            <a:r>
              <a:rPr lang="en-IN" sz="1800" dirty="0"/>
              <a:t>Joshua Hudson </a:t>
            </a:r>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2"/>
          <a:stretch>
            <a:fillRect/>
          </a:stretch>
        </p:blipFill>
        <p:spPr>
          <a:xfrm>
            <a:off x="128952" y="1371600"/>
            <a:ext cx="5673971" cy="3430395"/>
          </a:xfrm>
          <a:prstGeom prst="rect">
            <a:avLst/>
          </a:prstGeom>
        </p:spPr>
      </p:pic>
      <p:grpSp>
        <p:nvGrpSpPr>
          <p:cNvPr id="13" name="Group 12">
            <a:extLst>
              <a:ext uri="{FF2B5EF4-FFF2-40B4-BE49-F238E27FC236}">
                <a16:creationId xmlns:a16="http://schemas.microsoft.com/office/drawing/2014/main" id="{3DB320B1-D9DF-4374-8E75-90445B2C74C2}"/>
              </a:ext>
            </a:extLst>
          </p:cNvPr>
          <p:cNvGrpSpPr/>
          <p:nvPr/>
        </p:nvGrpSpPr>
        <p:grpSpPr>
          <a:xfrm>
            <a:off x="5931875" y="1604839"/>
            <a:ext cx="3212125" cy="3881561"/>
            <a:chOff x="5931875" y="1604839"/>
            <a:chExt cx="3212125" cy="3881561"/>
          </a:xfrm>
        </p:grpSpPr>
        <p:pic>
          <p:nvPicPr>
            <p:cNvPr id="10" name="Picture 9" descr="Table&#10;&#10;Description automatically generated">
              <a:extLst>
                <a:ext uri="{FF2B5EF4-FFF2-40B4-BE49-F238E27FC236}">
                  <a16:creationId xmlns:a16="http://schemas.microsoft.com/office/drawing/2014/main" id="{8935E703-43C8-4786-BA3E-ACFD1CA94F89}"/>
                </a:ext>
              </a:extLst>
            </p:cNvPr>
            <p:cNvPicPr>
              <a:picLocks noChangeAspect="1"/>
            </p:cNvPicPr>
            <p:nvPr/>
          </p:nvPicPr>
          <p:blipFill rotWithShape="1">
            <a:blip r:embed="rId3"/>
            <a:srcRect l="58261" r="5565" b="10725"/>
            <a:stretch/>
          </p:blipFill>
          <p:spPr>
            <a:xfrm>
              <a:off x="6705595" y="3583562"/>
              <a:ext cx="2438405" cy="1902838"/>
            </a:xfrm>
            <a:prstGeom prst="rect">
              <a:avLst/>
            </a:prstGeom>
          </p:spPr>
        </p:pic>
        <p:pic>
          <p:nvPicPr>
            <p:cNvPr id="11" name="Picture 10" descr="Table&#10;&#10;Description automatically generated">
              <a:extLst>
                <a:ext uri="{FF2B5EF4-FFF2-40B4-BE49-F238E27FC236}">
                  <a16:creationId xmlns:a16="http://schemas.microsoft.com/office/drawing/2014/main" id="{F26BCCDA-67DF-439B-8ADC-57DD228E28B5}"/>
                </a:ext>
              </a:extLst>
            </p:cNvPr>
            <p:cNvPicPr>
              <a:picLocks noChangeAspect="1"/>
            </p:cNvPicPr>
            <p:nvPr/>
          </p:nvPicPr>
          <p:blipFill rotWithShape="1">
            <a:blip r:embed="rId3"/>
            <a:srcRect l="4523" r="45913" b="12325"/>
            <a:stretch/>
          </p:blipFill>
          <p:spPr>
            <a:xfrm>
              <a:off x="5931875" y="1604839"/>
              <a:ext cx="3083173" cy="1724516"/>
            </a:xfrm>
            <a:prstGeom prst="rect">
              <a:avLst/>
            </a:prstGeom>
          </p:spPr>
        </p:pic>
        <p:pic>
          <p:nvPicPr>
            <p:cNvPr id="12" name="Picture 11" descr="Table&#10;&#10;Description automatically generated">
              <a:extLst>
                <a:ext uri="{FF2B5EF4-FFF2-40B4-BE49-F238E27FC236}">
                  <a16:creationId xmlns:a16="http://schemas.microsoft.com/office/drawing/2014/main" id="{BDF9D592-555C-4F7F-B34F-A76722B30827}"/>
                </a:ext>
              </a:extLst>
            </p:cNvPr>
            <p:cNvPicPr>
              <a:picLocks noChangeAspect="1"/>
            </p:cNvPicPr>
            <p:nvPr/>
          </p:nvPicPr>
          <p:blipFill rotWithShape="1">
            <a:blip r:embed="rId3"/>
            <a:srcRect l="4261" r="88000" b="10725"/>
            <a:stretch/>
          </p:blipFill>
          <p:spPr>
            <a:xfrm>
              <a:off x="5931875" y="3583562"/>
              <a:ext cx="521676" cy="1902838"/>
            </a:xfrm>
            <a:prstGeom prst="rect">
              <a:avLst/>
            </a:prstGeom>
          </p:spPr>
        </p:pic>
      </p:grpSp>
      <p:sp>
        <p:nvSpPr>
          <p:cNvPr id="14" name="Subtitle 3">
            <a:extLst>
              <a:ext uri="{FF2B5EF4-FFF2-40B4-BE49-F238E27FC236}">
                <a16:creationId xmlns:a16="http://schemas.microsoft.com/office/drawing/2014/main" id="{48687655-B487-4545-AA43-16D82EA8D0D9}"/>
              </a:ext>
            </a:extLst>
          </p:cNvPr>
          <p:cNvSpPr txBox="1">
            <a:spLocks/>
          </p:cNvSpPr>
          <p:nvPr/>
        </p:nvSpPr>
        <p:spPr>
          <a:xfrm>
            <a:off x="123092" y="48437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dirty="0"/>
              <a:t>Colorado had the most breweries in the USA.</a:t>
            </a:r>
          </a:p>
          <a:p>
            <a:pPr marL="0" indent="0">
              <a:buNone/>
            </a:pPr>
            <a:endParaRPr lang="en-IN" sz="1800" dirty="0"/>
          </a:p>
          <a:p>
            <a:pPr marL="0" indent="0">
              <a:buNone/>
            </a:pPr>
            <a:r>
              <a:rPr lang="en-IN" sz="1800" dirty="0"/>
              <a:t>Washington DC, Delaware, and North Dakota tied in having the least breweries in the USA</a:t>
            </a:r>
          </a:p>
        </p:txBody>
      </p:sp>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2"/>
          <a:stretch>
            <a:fillRect/>
          </a:stretch>
        </p:blipFill>
        <p:spPr>
          <a:xfrm>
            <a:off x="0" y="1740932"/>
            <a:ext cx="9074531" cy="4450689"/>
          </a:xfrm>
          <a:prstGeom prst="rect">
            <a:avLst/>
          </a:prstGeom>
        </p:spPr>
      </p:pic>
      <p:sp>
        <p:nvSpPr>
          <p:cNvPr id="12" name="TextBox 11">
            <a:extLst>
              <a:ext uri="{FF2B5EF4-FFF2-40B4-BE49-F238E27FC236}">
                <a16:creationId xmlns:a16="http://schemas.microsoft.com/office/drawing/2014/main" id="{1D389485-23FD-429C-AD7F-74DCA0BE2CBF}"/>
              </a:ext>
            </a:extLst>
          </p:cNvPr>
          <p:cNvSpPr txBox="1"/>
          <p:nvPr/>
        </p:nvSpPr>
        <p:spPr>
          <a:xfrm>
            <a:off x="6107723" y="5603631"/>
            <a:ext cx="2790092" cy="646331"/>
          </a:xfrm>
          <a:prstGeom prst="rect">
            <a:avLst/>
          </a:prstGeom>
          <a:noFill/>
        </p:spPr>
        <p:txBody>
          <a:bodyPr wrap="square" rtlCol="0">
            <a:spAutoFit/>
          </a:bodyPr>
          <a:lstStyle/>
          <a:p>
            <a:r>
              <a:rPr lang="en-US" dirty="0">
                <a:solidFill>
                  <a:srgbClr val="FF0000"/>
                </a:solidFill>
              </a:rPr>
              <a:t>Brewery with the max AVB was in KY ~ 0.125</a:t>
            </a:r>
          </a:p>
        </p:txBody>
      </p:sp>
      <p:cxnSp>
        <p:nvCxnSpPr>
          <p:cNvPr id="17" name="Straight Arrow Connector 16">
            <a:extLst>
              <a:ext uri="{FF2B5EF4-FFF2-40B4-BE49-F238E27FC236}">
                <a16:creationId xmlns:a16="http://schemas.microsoft.com/office/drawing/2014/main" id="{F55276D7-3EDB-4679-933C-EF0A2FB7D5B7}"/>
              </a:ext>
            </a:extLst>
          </p:cNvPr>
          <p:cNvCxnSpPr>
            <a:cxnSpLocks/>
          </p:cNvCxnSpPr>
          <p:nvPr/>
        </p:nvCxnSpPr>
        <p:spPr>
          <a:xfrm flipH="1" flipV="1">
            <a:off x="5931007" y="3810000"/>
            <a:ext cx="1349024" cy="1793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B9F95-E8E1-483D-B948-3A07B32DD4F8}"/>
              </a:ext>
            </a:extLst>
          </p:cNvPr>
          <p:cNvSpPr txBox="1"/>
          <p:nvPr/>
        </p:nvSpPr>
        <p:spPr>
          <a:xfrm>
            <a:off x="3668455" y="1342430"/>
            <a:ext cx="3470900" cy="646331"/>
          </a:xfrm>
          <a:prstGeom prst="rect">
            <a:avLst/>
          </a:prstGeom>
          <a:noFill/>
        </p:spPr>
        <p:txBody>
          <a:bodyPr wrap="square" rtlCol="0">
            <a:spAutoFit/>
          </a:bodyPr>
          <a:lstStyle/>
          <a:p>
            <a:r>
              <a:rPr lang="en-US" dirty="0">
                <a:solidFill>
                  <a:srgbClr val="FF0000"/>
                </a:solidFill>
              </a:rPr>
              <a:t>Maine had the highest ABV median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5439508" y="1988761"/>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31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Nationwide ABV Distribution</a:t>
            </a:r>
          </a:p>
        </p:txBody>
      </p:sp>
      <p:sp>
        <p:nvSpPr>
          <p:cNvPr id="12" name="TextBox 11">
            <a:extLst>
              <a:ext uri="{FF2B5EF4-FFF2-40B4-BE49-F238E27FC236}">
                <a16:creationId xmlns:a16="http://schemas.microsoft.com/office/drawing/2014/main" id="{1D389485-23FD-429C-AD7F-74DCA0BE2CBF}"/>
              </a:ext>
            </a:extLst>
          </p:cNvPr>
          <p:cNvSpPr txBox="1"/>
          <p:nvPr/>
        </p:nvSpPr>
        <p:spPr>
          <a:xfrm>
            <a:off x="422030" y="1371600"/>
            <a:ext cx="8264769" cy="1477328"/>
          </a:xfrm>
          <a:prstGeom prst="rect">
            <a:avLst/>
          </a:prstGeom>
          <a:noFill/>
        </p:spPr>
        <p:txBody>
          <a:bodyPr wrap="square" rtlCol="0">
            <a:spAutoFit/>
          </a:bodyPr>
          <a:lstStyle/>
          <a:p>
            <a:r>
              <a:rPr lang="en-US" dirty="0"/>
              <a:t>The ABV values does not closely follow a normal distribution. In fact, it is slightly skewed right with a mean of 0.060 and median of 0.057. This implies that there are other variables that are influencing the ABV values for beers across the country. This information begs to be further analyzed to find other factors that influence ABV values.</a:t>
            </a:r>
          </a:p>
        </p:txBody>
      </p:sp>
      <p:pic>
        <p:nvPicPr>
          <p:cNvPr id="5" name="Picture 4">
            <a:extLst>
              <a:ext uri="{FF2B5EF4-FFF2-40B4-BE49-F238E27FC236}">
                <a16:creationId xmlns:a16="http://schemas.microsoft.com/office/drawing/2014/main" id="{A2D57530-75D2-4E68-AB49-01D6348E8B0F}"/>
              </a:ext>
            </a:extLst>
          </p:cNvPr>
          <p:cNvPicPr>
            <a:picLocks noChangeAspect="1"/>
          </p:cNvPicPr>
          <p:nvPr/>
        </p:nvPicPr>
        <p:blipFill>
          <a:blip r:embed="rId2"/>
          <a:stretch>
            <a:fillRect/>
          </a:stretch>
        </p:blipFill>
        <p:spPr>
          <a:xfrm>
            <a:off x="422030" y="3074659"/>
            <a:ext cx="5192507" cy="3261664"/>
          </a:xfrm>
          <a:prstGeom prst="rect">
            <a:avLst/>
          </a:prstGeom>
        </p:spPr>
      </p:pic>
      <p:pic>
        <p:nvPicPr>
          <p:cNvPr id="8" name="Picture 7">
            <a:extLst>
              <a:ext uri="{FF2B5EF4-FFF2-40B4-BE49-F238E27FC236}">
                <a16:creationId xmlns:a16="http://schemas.microsoft.com/office/drawing/2014/main" id="{63FB6BC1-4FF5-4B78-A4C2-EA9064404BCC}"/>
              </a:ext>
            </a:extLst>
          </p:cNvPr>
          <p:cNvPicPr>
            <a:picLocks noChangeAspect="1"/>
          </p:cNvPicPr>
          <p:nvPr/>
        </p:nvPicPr>
        <p:blipFill>
          <a:blip r:embed="rId3"/>
          <a:stretch>
            <a:fillRect/>
          </a:stretch>
        </p:blipFill>
        <p:spPr>
          <a:xfrm>
            <a:off x="983744" y="6336323"/>
            <a:ext cx="3753374" cy="371527"/>
          </a:xfrm>
          <a:prstGeom prst="rect">
            <a:avLst/>
          </a:prstGeom>
        </p:spPr>
      </p:pic>
    </p:spTree>
    <p:extLst>
      <p:ext uri="{BB962C8B-B14F-4D97-AF65-F5344CB8AC3E}">
        <p14:creationId xmlns:p14="http://schemas.microsoft.com/office/powerpoint/2010/main" val="83605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dirty="0"/>
              <a:t>IBU vs ABV</a:t>
            </a:r>
          </a:p>
        </p:txBody>
      </p:sp>
      <p:sp>
        <p:nvSpPr>
          <p:cNvPr id="7" name="TextBox 6">
            <a:extLst>
              <a:ext uri="{FF2B5EF4-FFF2-40B4-BE49-F238E27FC236}">
                <a16:creationId xmlns:a16="http://schemas.microsoft.com/office/drawing/2014/main" id="{E6CA3C49-2436-4981-8B86-352A4D51BFD5}"/>
              </a:ext>
            </a:extLst>
          </p:cNvPr>
          <p:cNvSpPr txBox="1"/>
          <p:nvPr/>
        </p:nvSpPr>
        <p:spPr>
          <a:xfrm>
            <a:off x="222739" y="5609780"/>
            <a:ext cx="8921261" cy="923330"/>
          </a:xfrm>
          <a:prstGeom prst="rect">
            <a:avLst/>
          </a:prstGeom>
          <a:noFill/>
        </p:spPr>
        <p:txBody>
          <a:bodyPr wrap="square">
            <a:spAutoFit/>
          </a:bodyPr>
          <a:lstStyle/>
          <a:p>
            <a:r>
              <a:rPr lang="en-US" dirty="0"/>
              <a:t>Because the p-value of the test is 2.2e-16, which is less than the significance level alpha = 0.05. We can conclude that IBU and ABV are significantly correlated with a correlation coefficient of 0.6707224 and p-value of 2.2e-16.</a:t>
            </a:r>
          </a:p>
        </p:txBody>
      </p:sp>
      <p:pic>
        <p:nvPicPr>
          <p:cNvPr id="9" name="Picture 8" descr="Chart, scatter chart&#10;&#10;Description automatically generated">
            <a:extLst>
              <a:ext uri="{FF2B5EF4-FFF2-40B4-BE49-F238E27FC236}">
                <a16:creationId xmlns:a16="http://schemas.microsoft.com/office/drawing/2014/main" id="{0D2C492D-6D42-448E-BB53-E06268DFE670}"/>
              </a:ext>
            </a:extLst>
          </p:cNvPr>
          <p:cNvPicPr>
            <a:picLocks noChangeAspect="1"/>
          </p:cNvPicPr>
          <p:nvPr/>
        </p:nvPicPr>
        <p:blipFill>
          <a:blip r:embed="rId2"/>
          <a:stretch>
            <a:fillRect/>
          </a:stretch>
        </p:blipFill>
        <p:spPr>
          <a:xfrm>
            <a:off x="1181848" y="1371600"/>
            <a:ext cx="7003042" cy="4238180"/>
          </a:xfrm>
          <a:prstGeom prst="rect">
            <a:avLst/>
          </a:prstGeom>
        </p:spPr>
      </p:pic>
    </p:spTree>
    <p:extLst>
      <p:ext uri="{BB962C8B-B14F-4D97-AF65-F5344CB8AC3E}">
        <p14:creationId xmlns:p14="http://schemas.microsoft.com/office/powerpoint/2010/main" val="428408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2"/>
          <a:stretch>
            <a:fillRect/>
          </a:stretch>
        </p:blipFill>
        <p:spPr>
          <a:xfrm>
            <a:off x="0" y="1667636"/>
            <a:ext cx="9070848" cy="4548327"/>
          </a:xfrm>
          <a:prstGeom prst="rect">
            <a:avLst/>
          </a:prstGeom>
        </p:spPr>
      </p:pic>
      <p:sp>
        <p:nvSpPr>
          <p:cNvPr id="13" name="TextBox 12">
            <a:extLst>
              <a:ext uri="{FF2B5EF4-FFF2-40B4-BE49-F238E27FC236}">
                <a16:creationId xmlns:a16="http://schemas.microsoft.com/office/drawing/2014/main" id="{C428C3B5-0A98-48CC-974E-9EDC64F8E6D7}"/>
              </a:ext>
            </a:extLst>
          </p:cNvPr>
          <p:cNvSpPr txBox="1"/>
          <p:nvPr/>
        </p:nvSpPr>
        <p:spPr>
          <a:xfrm>
            <a:off x="143490" y="5865668"/>
            <a:ext cx="1430215" cy="646331"/>
          </a:xfrm>
          <a:prstGeom prst="rect">
            <a:avLst/>
          </a:prstGeom>
          <a:noFill/>
        </p:spPr>
        <p:txBody>
          <a:bodyPr wrap="square" rtlCol="0">
            <a:spAutoFit/>
          </a:bodyPr>
          <a:lstStyle/>
          <a:p>
            <a:r>
              <a:rPr lang="en-US" dirty="0">
                <a:solidFill>
                  <a:srgbClr val="FF0000"/>
                </a:solidFill>
              </a:rPr>
              <a:t>Max IBU is 138 in OR</a:t>
            </a:r>
          </a:p>
        </p:txBody>
      </p:sp>
      <p:cxnSp>
        <p:nvCxnSpPr>
          <p:cNvPr id="10" name="Straight Arrow Connector 9">
            <a:extLst>
              <a:ext uri="{FF2B5EF4-FFF2-40B4-BE49-F238E27FC236}">
                <a16:creationId xmlns:a16="http://schemas.microsoft.com/office/drawing/2014/main" id="{5EAC65E7-2593-4929-83A4-BDA30C6BF636}"/>
              </a:ext>
            </a:extLst>
          </p:cNvPr>
          <p:cNvCxnSpPr>
            <a:cxnSpLocks/>
            <a:stCxn id="13" idx="0"/>
          </p:cNvCxnSpPr>
          <p:nvPr/>
        </p:nvCxnSpPr>
        <p:spPr>
          <a:xfrm flipV="1">
            <a:off x="858598" y="2848708"/>
            <a:ext cx="407494" cy="30169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3B1E2F-59B4-4273-B94B-E08105BB48E0}"/>
              </a:ext>
            </a:extLst>
          </p:cNvPr>
          <p:cNvSpPr txBox="1"/>
          <p:nvPr/>
        </p:nvSpPr>
        <p:spPr>
          <a:xfrm>
            <a:off x="3668455" y="1342430"/>
            <a:ext cx="3470900" cy="646331"/>
          </a:xfrm>
          <a:prstGeom prst="rect">
            <a:avLst/>
          </a:prstGeom>
          <a:noFill/>
        </p:spPr>
        <p:txBody>
          <a:bodyPr wrap="square" rtlCol="0">
            <a:spAutoFit/>
          </a:bodyPr>
          <a:lstStyle/>
          <a:p>
            <a:r>
              <a:rPr lang="en-US" dirty="0">
                <a:solidFill>
                  <a:srgbClr val="FF0000"/>
                </a:solidFill>
              </a:rPr>
              <a:t>Maine had the highest ABV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5439508" y="1988761"/>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529</TotalTime>
  <Words>198</Words>
  <Application>Microsoft Office PowerPoint</Application>
  <PresentationFormat>On-screen Show (4:3)</PresentationFormat>
  <Paragraphs>18</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1_Body Slides</vt:lpstr>
      <vt:lpstr>Case Study 1</vt:lpstr>
      <vt:lpstr>American Brewery Distribution</vt:lpstr>
      <vt:lpstr>Median ABV for Each State</vt:lpstr>
      <vt:lpstr>Nationwide ABV Distribution</vt:lpstr>
      <vt:lpstr>IBU vs ABV</vt:lpstr>
      <vt:lpstr>Median IBU for Each State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Jerrica Hudson</cp:lastModifiedBy>
  <cp:revision>13</cp:revision>
  <dcterms:created xsi:type="dcterms:W3CDTF">2019-09-23T08:00:29Z</dcterms:created>
  <dcterms:modified xsi:type="dcterms:W3CDTF">2022-02-21T02:58:59Z</dcterms:modified>
</cp:coreProperties>
</file>