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3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Lst>
  <p:sldSz cx="9144000" cy="5143500" type="screen16x9"/>
  <p:notesSz cx="6858000" cy="9144000"/>
  <p:embeddedFontLst>
    <p:embeddedFont>
      <p:font typeface="Play" panose="020B0604020202020204" charset="0"/>
      <p:regular r:id="rId36"/>
      <p:bold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2.fntdata"/><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1.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009e1156ff_2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3009e1156ff_2_7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d3396a4b1a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d3396a4b1a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d3396a4b1a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d3396a4b1a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30203d61e07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30203d61e07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30203d61e07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30203d61e07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009e1156ff_2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g3009e1156ff_2_9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300bba8d3a7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300bba8d3a7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300bba8d3a7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300bba8d3a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01f9bf088e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301f9bf088e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300bba8d3a7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300bba8d3a7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300bba8d3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300bba8d3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3009e1156ff_2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g3009e1156ff_2_8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01f9bf088e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301f9bf088e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301f9bf088e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301f9bf088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300d7af9066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300d7af9066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3024694c01e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3024694c01e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300d7af9066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300d7af9066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3024694c01e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3024694c01e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300d7af9066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300d7af906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300d7af9066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300d7af9066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024694c01e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024694c01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d345d11080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2d345d1108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00d7af9066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00d7af9066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2d345d11080_3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2d345d11080_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3024694c01e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3024694c01e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2d345d11080_3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2d345d11080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009e1156ff_2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g3009e1156ff_2_8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30203d61e07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g30203d61e07_0_3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009e1156ff_2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g3009e1156ff_2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0203d61e0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30203d61e0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d3396a4b1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d3396a4b1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d3396a4b1a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d3396a4b1a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Autofit/>
          </a:bodyPr>
          <a:lstStyle>
            <a:lvl1pPr marR="0" lvl="0" algn="ctr" rtl="0">
              <a:lnSpc>
                <a:spcPct val="90000"/>
              </a:lnSpc>
              <a:spcBef>
                <a:spcPts val="0"/>
              </a:spcBef>
              <a:spcAft>
                <a:spcPts val="0"/>
              </a:spcAft>
              <a:buClr>
                <a:schemeClr val="dk1"/>
              </a:buClr>
              <a:buSzPts val="4500"/>
              <a:buFont typeface="Play"/>
              <a:buNone/>
              <a:defRPr sz="4500" b="0" i="0" u="none" strike="noStrike" cap="none">
                <a:solidFill>
                  <a:schemeClr val="dk1"/>
                </a:solidFill>
                <a:latin typeface="Play"/>
                <a:ea typeface="Play"/>
                <a:cs typeface="Play"/>
                <a:sym typeface="Play"/>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8" name="Google Shape;58;p14"/>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59" name="Google Shape;59;p1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0" name="Google Shape;60;p1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1" name="Google Shape;61;p1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Play"/>
              <a:buNone/>
              <a:defRPr sz="3300" b="0" i="0" u="none" strike="noStrike" cap="none">
                <a:solidFill>
                  <a:schemeClr val="dk1"/>
                </a:solidFill>
                <a:latin typeface="Play"/>
                <a:ea typeface="Play"/>
                <a:cs typeface="Play"/>
                <a:sym typeface="Play"/>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64" name="Google Shape;64;p15"/>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5" name="Google Shape;65;p1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6" name="Google Shape;66;p1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7" name="Google Shape;67;p1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2400"/>
              <a:buFont typeface="Play"/>
              <a:buNone/>
              <a:defRPr sz="2400" b="0" i="0" u="none" strike="noStrike" cap="none">
                <a:solidFill>
                  <a:schemeClr val="dk1"/>
                </a:solidFill>
                <a:latin typeface="Play"/>
                <a:ea typeface="Play"/>
                <a:cs typeface="Play"/>
                <a:sym typeface="Play"/>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70" name="Google Shape;70;p16"/>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71" name="Google Shape;71;p16"/>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72" name="Google Shape;72;p1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3" name="Google Shape;73;p1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4" name="Google Shape;74;p1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5"/>
        <p:cNvGrpSpPr/>
        <p:nvPr/>
      </p:nvGrpSpPr>
      <p:grpSpPr>
        <a:xfrm>
          <a:off x="0" y="0"/>
          <a:ext cx="0" cy="0"/>
          <a:chOff x="0" y="0"/>
          <a:chExt cx="0" cy="0"/>
        </a:xfrm>
      </p:grpSpPr>
      <p:sp>
        <p:nvSpPr>
          <p:cNvPr id="76" name="Google Shape;76;p17"/>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4500"/>
              <a:buFont typeface="Play"/>
              <a:buNone/>
              <a:defRPr sz="4500" b="0" i="0" u="none" strike="noStrike" cap="none">
                <a:solidFill>
                  <a:schemeClr val="dk1"/>
                </a:solidFill>
                <a:latin typeface="Play"/>
                <a:ea typeface="Play"/>
                <a:cs typeface="Play"/>
                <a:sym typeface="Play"/>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77" name="Google Shape;77;p17"/>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757575"/>
              </a:buClr>
              <a:buSzPts val="1800"/>
              <a:buNone/>
              <a:defRPr sz="1800">
                <a:solidFill>
                  <a:srgbClr val="757575"/>
                </a:solidFill>
              </a:defRPr>
            </a:lvl1pPr>
            <a:lvl2pPr marL="914400" lvl="1" indent="-228600" algn="l">
              <a:lnSpc>
                <a:spcPct val="90000"/>
              </a:lnSpc>
              <a:spcBef>
                <a:spcPts val="400"/>
              </a:spcBef>
              <a:spcAft>
                <a:spcPts val="0"/>
              </a:spcAft>
              <a:buClr>
                <a:srgbClr val="757575"/>
              </a:buClr>
              <a:buSzPts val="1500"/>
              <a:buNone/>
              <a:defRPr sz="1500">
                <a:solidFill>
                  <a:srgbClr val="757575"/>
                </a:solidFill>
              </a:defRPr>
            </a:lvl2pPr>
            <a:lvl3pPr marL="1371600" lvl="2" indent="-228600" algn="l">
              <a:lnSpc>
                <a:spcPct val="90000"/>
              </a:lnSpc>
              <a:spcBef>
                <a:spcPts val="400"/>
              </a:spcBef>
              <a:spcAft>
                <a:spcPts val="0"/>
              </a:spcAft>
              <a:buClr>
                <a:srgbClr val="757575"/>
              </a:buClr>
              <a:buSzPts val="1400"/>
              <a:buNone/>
              <a:defRPr sz="1400">
                <a:solidFill>
                  <a:srgbClr val="757575"/>
                </a:solidFill>
              </a:defRPr>
            </a:lvl3pPr>
            <a:lvl4pPr marL="1828800" lvl="3" indent="-228600" algn="l">
              <a:lnSpc>
                <a:spcPct val="90000"/>
              </a:lnSpc>
              <a:spcBef>
                <a:spcPts val="400"/>
              </a:spcBef>
              <a:spcAft>
                <a:spcPts val="0"/>
              </a:spcAft>
              <a:buClr>
                <a:srgbClr val="757575"/>
              </a:buClr>
              <a:buSzPts val="1200"/>
              <a:buNone/>
              <a:defRPr sz="1200">
                <a:solidFill>
                  <a:srgbClr val="757575"/>
                </a:solidFill>
              </a:defRPr>
            </a:lvl4pPr>
            <a:lvl5pPr marL="2286000" lvl="4" indent="-228600" algn="l">
              <a:lnSpc>
                <a:spcPct val="90000"/>
              </a:lnSpc>
              <a:spcBef>
                <a:spcPts val="400"/>
              </a:spcBef>
              <a:spcAft>
                <a:spcPts val="0"/>
              </a:spcAft>
              <a:buClr>
                <a:srgbClr val="757575"/>
              </a:buClr>
              <a:buSzPts val="1200"/>
              <a:buNone/>
              <a:defRPr sz="1200">
                <a:solidFill>
                  <a:srgbClr val="757575"/>
                </a:solidFill>
              </a:defRPr>
            </a:lvl5pPr>
            <a:lvl6pPr marL="2743200" lvl="5" indent="-228600" algn="l">
              <a:lnSpc>
                <a:spcPct val="90000"/>
              </a:lnSpc>
              <a:spcBef>
                <a:spcPts val="400"/>
              </a:spcBef>
              <a:spcAft>
                <a:spcPts val="0"/>
              </a:spcAft>
              <a:buClr>
                <a:srgbClr val="757575"/>
              </a:buClr>
              <a:buSzPts val="1200"/>
              <a:buNone/>
              <a:defRPr sz="1200">
                <a:solidFill>
                  <a:srgbClr val="757575"/>
                </a:solidFill>
              </a:defRPr>
            </a:lvl6pPr>
            <a:lvl7pPr marL="3200400" lvl="6" indent="-228600" algn="l">
              <a:lnSpc>
                <a:spcPct val="90000"/>
              </a:lnSpc>
              <a:spcBef>
                <a:spcPts val="400"/>
              </a:spcBef>
              <a:spcAft>
                <a:spcPts val="0"/>
              </a:spcAft>
              <a:buClr>
                <a:srgbClr val="757575"/>
              </a:buClr>
              <a:buSzPts val="1200"/>
              <a:buNone/>
              <a:defRPr sz="1200">
                <a:solidFill>
                  <a:srgbClr val="757575"/>
                </a:solidFill>
              </a:defRPr>
            </a:lvl7pPr>
            <a:lvl8pPr marL="3657600" lvl="7" indent="-228600" algn="l">
              <a:lnSpc>
                <a:spcPct val="90000"/>
              </a:lnSpc>
              <a:spcBef>
                <a:spcPts val="400"/>
              </a:spcBef>
              <a:spcAft>
                <a:spcPts val="0"/>
              </a:spcAft>
              <a:buClr>
                <a:srgbClr val="757575"/>
              </a:buClr>
              <a:buSzPts val="1200"/>
              <a:buNone/>
              <a:defRPr sz="1200">
                <a:solidFill>
                  <a:srgbClr val="757575"/>
                </a:solidFill>
              </a:defRPr>
            </a:lvl8pPr>
            <a:lvl9pPr marL="4114800" lvl="8" indent="-228600" algn="l">
              <a:lnSpc>
                <a:spcPct val="90000"/>
              </a:lnSpc>
              <a:spcBef>
                <a:spcPts val="400"/>
              </a:spcBef>
              <a:spcAft>
                <a:spcPts val="0"/>
              </a:spcAft>
              <a:buClr>
                <a:srgbClr val="757575"/>
              </a:buClr>
              <a:buSzPts val="1200"/>
              <a:buNone/>
              <a:defRPr sz="1200">
                <a:solidFill>
                  <a:srgbClr val="757575"/>
                </a:solidFill>
              </a:defRPr>
            </a:lvl9pPr>
          </a:lstStyle>
          <a:p>
            <a:endParaRPr/>
          </a:p>
        </p:txBody>
      </p:sp>
      <p:sp>
        <p:nvSpPr>
          <p:cNvPr id="78" name="Google Shape;78;p1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9" name="Google Shape;79;p1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0" name="Google Shape;80;p1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Play"/>
              <a:buNone/>
              <a:defRPr sz="3300" b="0" i="0" u="none" strike="noStrike" cap="none">
                <a:solidFill>
                  <a:schemeClr val="dk1"/>
                </a:solidFill>
                <a:latin typeface="Play"/>
                <a:ea typeface="Play"/>
                <a:cs typeface="Play"/>
                <a:sym typeface="Play"/>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83" name="Google Shape;83;p18"/>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4" name="Google Shape;84;p18"/>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5" name="Google Shape;85;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6" name="Google Shape;86;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7" name="Google Shape;87;p1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8"/>
        <p:cNvGrpSpPr/>
        <p:nvPr/>
      </p:nvGrpSpPr>
      <p:grpSpPr>
        <a:xfrm>
          <a:off x="0" y="0"/>
          <a:ext cx="0" cy="0"/>
          <a:chOff x="0" y="0"/>
          <a:chExt cx="0" cy="0"/>
        </a:xfrm>
      </p:grpSpPr>
      <p:sp>
        <p:nvSpPr>
          <p:cNvPr id="89" name="Google Shape;89;p19"/>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Play"/>
              <a:buNone/>
              <a:defRPr sz="3300" b="0" i="0" u="none" strike="noStrike" cap="none">
                <a:solidFill>
                  <a:schemeClr val="dk1"/>
                </a:solidFill>
                <a:latin typeface="Play"/>
                <a:ea typeface="Play"/>
                <a:cs typeface="Play"/>
                <a:sym typeface="Play"/>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90" name="Google Shape;90;p19"/>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91" name="Google Shape;91;p19"/>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2" name="Google Shape;92;p19"/>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93" name="Google Shape;93;p19"/>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4" name="Google Shape;94;p1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5" name="Google Shape;95;p1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6" name="Google Shape;96;p1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Play"/>
              <a:buNone/>
              <a:defRPr sz="3300" b="0" i="0" u="none" strike="noStrike" cap="none">
                <a:solidFill>
                  <a:schemeClr val="dk1"/>
                </a:solidFill>
                <a:latin typeface="Play"/>
                <a:ea typeface="Play"/>
                <a:cs typeface="Play"/>
                <a:sym typeface="Play"/>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99" name="Google Shape;99;p2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0" name="Google Shape;100;p2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1" name="Google Shape;101;p2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2"/>
        <p:cNvGrpSpPr/>
        <p:nvPr/>
      </p:nvGrpSpPr>
      <p:grpSpPr>
        <a:xfrm>
          <a:off x="0" y="0"/>
          <a:ext cx="0" cy="0"/>
          <a:chOff x="0" y="0"/>
          <a:chExt cx="0" cy="0"/>
        </a:xfrm>
      </p:grpSpPr>
      <p:sp>
        <p:nvSpPr>
          <p:cNvPr id="103" name="Google Shape;103;p2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4" name="Google Shape;104;p2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5" name="Google Shape;105;p2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2400"/>
              <a:buFont typeface="Play"/>
              <a:buNone/>
              <a:defRPr sz="2400" b="0" i="0" u="none" strike="noStrike" cap="none">
                <a:solidFill>
                  <a:schemeClr val="dk1"/>
                </a:solidFill>
                <a:latin typeface="Play"/>
                <a:ea typeface="Play"/>
                <a:cs typeface="Play"/>
                <a:sym typeface="Play"/>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108" name="Google Shape;108;p22"/>
          <p:cNvSpPr>
            <a:spLocks noGrp="1"/>
          </p:cNvSpPr>
          <p:nvPr>
            <p:ph type="pic" idx="2"/>
          </p:nvPr>
        </p:nvSpPr>
        <p:spPr>
          <a:xfrm>
            <a:off x="3887391" y="740569"/>
            <a:ext cx="4629150" cy="3655219"/>
          </a:xfrm>
          <a:prstGeom prst="rect">
            <a:avLst/>
          </a:prstGeom>
          <a:noFill/>
          <a:ln>
            <a:noFill/>
          </a:ln>
        </p:spPr>
      </p:sp>
      <p:sp>
        <p:nvSpPr>
          <p:cNvPr id="109" name="Google Shape;109;p22"/>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10" name="Google Shape;110;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1" name="Google Shape;111;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2" name="Google Shape;112;p2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Play"/>
              <a:buNone/>
              <a:defRPr sz="3300" b="0" i="0" u="none" strike="noStrike" cap="none">
                <a:solidFill>
                  <a:schemeClr val="dk1"/>
                </a:solidFill>
                <a:latin typeface="Play"/>
                <a:ea typeface="Play"/>
                <a:cs typeface="Play"/>
                <a:sym typeface="Play"/>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115" name="Google Shape;115;p23"/>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8" name="Google Shape;118;p2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73" y="1467445"/>
            <a:ext cx="4358879" cy="1971675"/>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Play"/>
              <a:buNone/>
              <a:defRPr sz="3300" b="0" i="0" u="none" strike="noStrike" cap="none">
                <a:solidFill>
                  <a:schemeClr val="dk1"/>
                </a:solidFill>
                <a:latin typeface="Play"/>
                <a:ea typeface="Play"/>
                <a:cs typeface="Play"/>
                <a:sym typeface="Play"/>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121" name="Google Shape;121;p24"/>
          <p:cNvSpPr txBox="1">
            <a:spLocks noGrp="1"/>
          </p:cNvSpPr>
          <p:nvPr>
            <p:ph type="body" idx="1"/>
          </p:nvPr>
        </p:nvSpPr>
        <p:spPr>
          <a:xfrm rot="5400000">
            <a:off x="1349573" y="-447080"/>
            <a:ext cx="4358879" cy="580072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D142D"/>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52" name="Google Shape;52;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757575"/>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53" name="Google Shape;53;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757575"/>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54" name="Google Shape;54;p1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757575"/>
                </a:solidFill>
                <a:latin typeface="Arial"/>
                <a:ea typeface="Arial"/>
                <a:cs typeface="Arial"/>
                <a:sym typeface="Arial"/>
              </a:defRPr>
            </a:lvl1pPr>
            <a:lvl2pPr marL="0" marR="0" lvl="1" indent="0" algn="r" rtl="0">
              <a:spcBef>
                <a:spcPts val="0"/>
              </a:spcBef>
              <a:buNone/>
              <a:defRPr sz="900" b="0" i="0" u="none" strike="noStrike" cap="none">
                <a:solidFill>
                  <a:srgbClr val="757575"/>
                </a:solidFill>
                <a:latin typeface="Arial"/>
                <a:ea typeface="Arial"/>
                <a:cs typeface="Arial"/>
                <a:sym typeface="Arial"/>
              </a:defRPr>
            </a:lvl2pPr>
            <a:lvl3pPr marL="0" marR="0" lvl="2" indent="0" algn="r" rtl="0">
              <a:spcBef>
                <a:spcPts val="0"/>
              </a:spcBef>
              <a:buNone/>
              <a:defRPr sz="900" b="0" i="0" u="none" strike="noStrike" cap="none">
                <a:solidFill>
                  <a:srgbClr val="757575"/>
                </a:solidFill>
                <a:latin typeface="Arial"/>
                <a:ea typeface="Arial"/>
                <a:cs typeface="Arial"/>
                <a:sym typeface="Arial"/>
              </a:defRPr>
            </a:lvl3pPr>
            <a:lvl4pPr marL="0" marR="0" lvl="3" indent="0" algn="r" rtl="0">
              <a:spcBef>
                <a:spcPts val="0"/>
              </a:spcBef>
              <a:buNone/>
              <a:defRPr sz="900" b="0" i="0" u="none" strike="noStrike" cap="none">
                <a:solidFill>
                  <a:srgbClr val="757575"/>
                </a:solidFill>
                <a:latin typeface="Arial"/>
                <a:ea typeface="Arial"/>
                <a:cs typeface="Arial"/>
                <a:sym typeface="Arial"/>
              </a:defRPr>
            </a:lvl4pPr>
            <a:lvl5pPr marL="0" marR="0" lvl="4" indent="0" algn="r" rtl="0">
              <a:spcBef>
                <a:spcPts val="0"/>
              </a:spcBef>
              <a:buNone/>
              <a:defRPr sz="900" b="0" i="0" u="none" strike="noStrike" cap="none">
                <a:solidFill>
                  <a:srgbClr val="757575"/>
                </a:solidFill>
                <a:latin typeface="Arial"/>
                <a:ea typeface="Arial"/>
                <a:cs typeface="Arial"/>
                <a:sym typeface="Arial"/>
              </a:defRPr>
            </a:lvl5pPr>
            <a:lvl6pPr marL="0" marR="0" lvl="5" indent="0" algn="r" rtl="0">
              <a:spcBef>
                <a:spcPts val="0"/>
              </a:spcBef>
              <a:buNone/>
              <a:defRPr sz="900" b="0" i="0" u="none" strike="noStrike" cap="none">
                <a:solidFill>
                  <a:srgbClr val="757575"/>
                </a:solidFill>
                <a:latin typeface="Arial"/>
                <a:ea typeface="Arial"/>
                <a:cs typeface="Arial"/>
                <a:sym typeface="Arial"/>
              </a:defRPr>
            </a:lvl6pPr>
            <a:lvl7pPr marL="0" marR="0" lvl="6" indent="0" algn="r" rtl="0">
              <a:spcBef>
                <a:spcPts val="0"/>
              </a:spcBef>
              <a:buNone/>
              <a:defRPr sz="900" b="0" i="0" u="none" strike="noStrike" cap="none">
                <a:solidFill>
                  <a:srgbClr val="757575"/>
                </a:solidFill>
                <a:latin typeface="Arial"/>
                <a:ea typeface="Arial"/>
                <a:cs typeface="Arial"/>
                <a:sym typeface="Arial"/>
              </a:defRPr>
            </a:lvl7pPr>
            <a:lvl8pPr marL="0" marR="0" lvl="7" indent="0" algn="r" rtl="0">
              <a:spcBef>
                <a:spcPts val="0"/>
              </a:spcBef>
              <a:buNone/>
              <a:defRPr sz="900" b="0" i="0" u="none" strike="noStrike" cap="none">
                <a:solidFill>
                  <a:srgbClr val="757575"/>
                </a:solidFill>
                <a:latin typeface="Arial"/>
                <a:ea typeface="Arial"/>
                <a:cs typeface="Arial"/>
                <a:sym typeface="Arial"/>
              </a:defRPr>
            </a:lvl8pPr>
            <a:lvl9pPr marL="0" marR="0" lvl="8" indent="0" algn="r" rtl="0">
              <a:spcBef>
                <a:spcPts val="0"/>
              </a:spcBef>
              <a:buNone/>
              <a:defRPr sz="9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55" name="Google Shape;55;p13" descr="A blue background with white text&#10;&#10;Description automatically generated"/>
          <p:cNvPicPr preferRelativeResize="0"/>
          <p:nvPr/>
        </p:nvPicPr>
        <p:blipFill rotWithShape="1">
          <a:blip r:embed="rId13">
            <a:alphaModFix/>
          </a:blip>
          <a:srcRect/>
          <a:stretch/>
        </p:blipFill>
        <p:spPr>
          <a:xfrm>
            <a:off x="0" y="0"/>
            <a:ext cx="1863436" cy="72827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mailto:mariiamayman96@gmail.com"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hyperlink" Target="mailto:hudamawood@gmail.com"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25" descr="A blue square with white dots&#10;&#10;Description automatically generated with medium confidence"/>
          <p:cNvPicPr preferRelativeResize="0"/>
          <p:nvPr/>
        </p:nvPicPr>
        <p:blipFill rotWithShape="1">
          <a:blip r:embed="rId3">
            <a:alphaModFix/>
          </a:blip>
          <a:srcRect/>
          <a:stretch/>
        </p:blipFill>
        <p:spPr>
          <a:xfrm>
            <a:off x="0" y="16441"/>
            <a:ext cx="2915057" cy="907383"/>
          </a:xfrm>
          <a:prstGeom prst="rect">
            <a:avLst/>
          </a:prstGeom>
          <a:noFill/>
          <a:ln>
            <a:noFill/>
          </a:ln>
        </p:spPr>
      </p:pic>
      <p:pic>
        <p:nvPicPr>
          <p:cNvPr id="130" name="Google Shape;130;p25" descr="A blue and white logo&#10;&#10;Description automatically generated"/>
          <p:cNvPicPr preferRelativeResize="0"/>
          <p:nvPr/>
        </p:nvPicPr>
        <p:blipFill rotWithShape="1">
          <a:blip r:embed="rId4">
            <a:alphaModFix/>
          </a:blip>
          <a:srcRect/>
          <a:stretch/>
        </p:blipFill>
        <p:spPr>
          <a:xfrm>
            <a:off x="1187245" y="535462"/>
            <a:ext cx="6373323" cy="40725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4"/>
          <p:cNvSpPr txBox="1"/>
          <p:nvPr/>
        </p:nvSpPr>
        <p:spPr>
          <a:xfrm>
            <a:off x="382484" y="425512"/>
            <a:ext cx="6454800" cy="748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sz="2400" b="1" u="sng" dirty="0">
                <a:solidFill>
                  <a:srgbClr val="BFBFBF"/>
                </a:solidFill>
                <a:latin typeface="Calibri"/>
                <a:ea typeface="Calibri"/>
                <a:cs typeface="Calibri"/>
                <a:sym typeface="Calibri"/>
              </a:rPr>
              <a:t>Visual Representations</a:t>
            </a:r>
            <a:endParaRPr sz="1900" dirty="0">
              <a:solidFill>
                <a:srgbClr val="BFBFBF"/>
              </a:solidFill>
              <a:latin typeface="Calibri"/>
              <a:ea typeface="Calibri"/>
              <a:cs typeface="Calibri"/>
              <a:sym typeface="Calibri"/>
            </a:endParaRPr>
          </a:p>
          <a:p>
            <a:pPr marL="0" lvl="0" indent="0" algn="just" rtl="0">
              <a:spcBef>
                <a:spcPts val="1200"/>
              </a:spcBef>
              <a:spcAft>
                <a:spcPts val="0"/>
              </a:spcAft>
              <a:buNone/>
            </a:pPr>
            <a:r>
              <a:rPr lang="en" sz="1900" dirty="0">
                <a:solidFill>
                  <a:srgbClr val="BFBFBF"/>
                </a:solidFill>
                <a:latin typeface="Calibri"/>
                <a:ea typeface="Calibri"/>
                <a:cs typeface="Calibri"/>
                <a:sym typeface="Calibri"/>
              </a:rPr>
              <a:t>- Heatmap summarizing patterns, correlations and trends over time in the causes of death data.</a:t>
            </a:r>
            <a:endParaRPr sz="1900" dirty="0">
              <a:solidFill>
                <a:srgbClr val="BFBFBF"/>
              </a:solidFill>
              <a:latin typeface="Calibri"/>
              <a:ea typeface="Calibri"/>
              <a:cs typeface="Calibri"/>
              <a:sym typeface="Calibri"/>
            </a:endParaRPr>
          </a:p>
        </p:txBody>
      </p:sp>
      <p:pic>
        <p:nvPicPr>
          <p:cNvPr id="184" name="Google Shape;184;p34"/>
          <p:cNvPicPr preferRelativeResize="0"/>
          <p:nvPr/>
        </p:nvPicPr>
        <p:blipFill>
          <a:blip r:embed="rId3">
            <a:alphaModFix/>
          </a:blip>
          <a:stretch>
            <a:fillRect/>
          </a:stretch>
        </p:blipFill>
        <p:spPr>
          <a:xfrm>
            <a:off x="3085171" y="1865971"/>
            <a:ext cx="5621455" cy="314895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5"/>
          <p:cNvSpPr txBox="1"/>
          <p:nvPr/>
        </p:nvSpPr>
        <p:spPr>
          <a:xfrm>
            <a:off x="369325" y="658250"/>
            <a:ext cx="7250700" cy="1030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chemeClr val="dk1"/>
              </a:buClr>
              <a:buSzPts val="1100"/>
              <a:buFont typeface="Arial"/>
              <a:buNone/>
            </a:pPr>
            <a:r>
              <a:rPr lang="en" sz="2500" b="1" u="sng" dirty="0">
                <a:solidFill>
                  <a:srgbClr val="BFBFBF"/>
                </a:solidFill>
                <a:latin typeface="Calibri"/>
                <a:ea typeface="Calibri"/>
                <a:cs typeface="Calibri"/>
                <a:sym typeface="Calibri"/>
              </a:rPr>
              <a:t>Trends Over Time</a:t>
            </a:r>
            <a:endParaRPr sz="2500" b="1" u="sng" dirty="0">
              <a:solidFill>
                <a:srgbClr val="BFBFBF"/>
              </a:solidFill>
              <a:latin typeface="Calibri"/>
              <a:ea typeface="Calibri"/>
              <a:cs typeface="Calibri"/>
              <a:sym typeface="Calibri"/>
            </a:endParaRPr>
          </a:p>
          <a:p>
            <a:pPr marL="457200" lvl="0" indent="0" algn="l" rtl="0">
              <a:lnSpc>
                <a:spcPct val="115000"/>
              </a:lnSpc>
              <a:spcBef>
                <a:spcPts val="1200"/>
              </a:spcBef>
              <a:spcAft>
                <a:spcPts val="0"/>
              </a:spcAft>
              <a:buNone/>
            </a:pPr>
            <a:r>
              <a:rPr lang="en" sz="1800" dirty="0">
                <a:solidFill>
                  <a:srgbClr val="BFBFBF"/>
                </a:solidFill>
                <a:latin typeface="Calibri"/>
                <a:ea typeface="Calibri"/>
                <a:cs typeface="Calibri"/>
                <a:sym typeface="Calibri"/>
              </a:rPr>
              <a:t>Subplots showing total cases by individual diseases over the years.</a:t>
            </a:r>
            <a:endParaRPr sz="1800" dirty="0">
              <a:solidFill>
                <a:srgbClr val="BFBFBF"/>
              </a:solidFill>
              <a:latin typeface="Calibri"/>
              <a:ea typeface="Calibri"/>
              <a:cs typeface="Calibri"/>
              <a:sym typeface="Calibri"/>
            </a:endParaRPr>
          </a:p>
          <a:p>
            <a:pPr marL="914400" lvl="0" indent="0" algn="l" rtl="0">
              <a:lnSpc>
                <a:spcPct val="115000"/>
              </a:lnSpc>
              <a:spcBef>
                <a:spcPts val="1200"/>
              </a:spcBef>
              <a:spcAft>
                <a:spcPts val="1200"/>
              </a:spcAft>
              <a:buNone/>
            </a:pPr>
            <a:endParaRPr sz="2200" dirty="0">
              <a:solidFill>
                <a:schemeClr val="dk1"/>
              </a:solidFill>
              <a:latin typeface="Calibri"/>
              <a:ea typeface="Calibri"/>
              <a:cs typeface="Calibri"/>
              <a:sym typeface="Calibri"/>
            </a:endParaRPr>
          </a:p>
        </p:txBody>
      </p:sp>
      <p:pic>
        <p:nvPicPr>
          <p:cNvPr id="190" name="Google Shape;190;p35"/>
          <p:cNvPicPr preferRelativeResize="0"/>
          <p:nvPr/>
        </p:nvPicPr>
        <p:blipFill rotWithShape="1">
          <a:blip r:embed="rId3">
            <a:alphaModFix/>
          </a:blip>
          <a:srcRect r="5499"/>
          <a:stretch/>
        </p:blipFill>
        <p:spPr>
          <a:xfrm>
            <a:off x="369325" y="1942875"/>
            <a:ext cx="2913224" cy="2970475"/>
          </a:xfrm>
          <a:prstGeom prst="rect">
            <a:avLst/>
          </a:prstGeom>
          <a:noFill/>
          <a:ln>
            <a:noFill/>
          </a:ln>
        </p:spPr>
      </p:pic>
      <p:pic>
        <p:nvPicPr>
          <p:cNvPr id="191" name="Google Shape;191;p35"/>
          <p:cNvPicPr preferRelativeResize="0"/>
          <p:nvPr/>
        </p:nvPicPr>
        <p:blipFill>
          <a:blip r:embed="rId4">
            <a:alphaModFix/>
          </a:blip>
          <a:stretch>
            <a:fillRect/>
          </a:stretch>
        </p:blipFill>
        <p:spPr>
          <a:xfrm>
            <a:off x="3529472" y="1942875"/>
            <a:ext cx="2703362" cy="2970475"/>
          </a:xfrm>
          <a:prstGeom prst="rect">
            <a:avLst/>
          </a:prstGeom>
          <a:noFill/>
          <a:ln>
            <a:noFill/>
          </a:ln>
        </p:spPr>
      </p:pic>
      <p:pic>
        <p:nvPicPr>
          <p:cNvPr id="192" name="Google Shape;192;p35"/>
          <p:cNvPicPr preferRelativeResize="0"/>
          <p:nvPr/>
        </p:nvPicPr>
        <p:blipFill>
          <a:blip r:embed="rId5">
            <a:alphaModFix/>
          </a:blip>
          <a:stretch>
            <a:fillRect/>
          </a:stretch>
        </p:blipFill>
        <p:spPr>
          <a:xfrm>
            <a:off x="6408650" y="1942875"/>
            <a:ext cx="2582950" cy="2970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6"/>
          <p:cNvSpPr txBox="1">
            <a:spLocks noGrp="1"/>
          </p:cNvSpPr>
          <p:nvPr>
            <p:ph type="body" idx="1"/>
          </p:nvPr>
        </p:nvSpPr>
        <p:spPr>
          <a:xfrm>
            <a:off x="287495" y="665233"/>
            <a:ext cx="7656600" cy="1580400"/>
          </a:xfrm>
          <a:prstGeom prst="rect">
            <a:avLst/>
          </a:prstGeom>
        </p:spPr>
        <p:txBody>
          <a:bodyPr spcFirstLastPara="1" wrap="square" lIns="68575" tIns="34275" rIns="68575" bIns="34275" anchor="t" anchorCtr="0">
            <a:noAutofit/>
          </a:bodyPr>
          <a:lstStyle/>
          <a:p>
            <a:pPr marL="0" lvl="0" indent="0" algn="just" rtl="0">
              <a:lnSpc>
                <a:spcPct val="115000"/>
              </a:lnSpc>
              <a:spcBef>
                <a:spcPts val="1400"/>
              </a:spcBef>
              <a:spcAft>
                <a:spcPts val="0"/>
              </a:spcAft>
              <a:buNone/>
            </a:pPr>
            <a:r>
              <a:rPr lang="en" b="1" u="sng" dirty="0">
                <a:solidFill>
                  <a:srgbClr val="BFBFBF"/>
                </a:solidFill>
                <a:latin typeface="Calibri"/>
                <a:ea typeface="Calibri"/>
                <a:cs typeface="Calibri"/>
                <a:sym typeface="Calibri"/>
              </a:rPr>
              <a:t>Geographic Distribution of Most Common Causes of  Deaths</a:t>
            </a:r>
            <a:endParaRPr b="1" u="sng" dirty="0">
              <a:solidFill>
                <a:srgbClr val="BFBFBF"/>
              </a:solidFill>
              <a:latin typeface="Calibri"/>
              <a:ea typeface="Calibri"/>
              <a:cs typeface="Calibri"/>
              <a:sym typeface="Calibri"/>
            </a:endParaRPr>
          </a:p>
          <a:p>
            <a:pPr marL="457200" lvl="0" indent="-317500" algn="just" rtl="0">
              <a:lnSpc>
                <a:spcPct val="115000"/>
              </a:lnSpc>
              <a:spcBef>
                <a:spcPts val="1200"/>
              </a:spcBef>
              <a:spcAft>
                <a:spcPts val="0"/>
              </a:spcAft>
              <a:buClr>
                <a:srgbClr val="BFBFBF"/>
              </a:buClr>
              <a:buSzPts val="1400"/>
              <a:buFont typeface="Calibri"/>
              <a:buChar char="●"/>
            </a:pPr>
            <a:r>
              <a:rPr lang="en" sz="1400" b="1" dirty="0">
                <a:solidFill>
                  <a:srgbClr val="BFBFBF"/>
                </a:solidFill>
                <a:latin typeface="Calibri"/>
                <a:ea typeface="Calibri"/>
                <a:cs typeface="Calibri"/>
                <a:sym typeface="Calibri"/>
              </a:rPr>
              <a:t>Choropleth Maps:</a:t>
            </a:r>
            <a:endParaRPr sz="1400" b="1" dirty="0">
              <a:solidFill>
                <a:srgbClr val="BFBFBF"/>
              </a:solidFill>
              <a:latin typeface="Calibri"/>
              <a:ea typeface="Calibri"/>
              <a:cs typeface="Calibri"/>
              <a:sym typeface="Calibri"/>
            </a:endParaRPr>
          </a:p>
          <a:p>
            <a:pPr marL="914400" lvl="1" indent="-317500" algn="just" rtl="0">
              <a:lnSpc>
                <a:spcPct val="115000"/>
              </a:lnSpc>
              <a:spcBef>
                <a:spcPts val="0"/>
              </a:spcBef>
              <a:spcAft>
                <a:spcPts val="0"/>
              </a:spcAft>
              <a:buClr>
                <a:srgbClr val="BFBFBF"/>
              </a:buClr>
              <a:buSzPts val="1400"/>
              <a:buFont typeface="Calibri"/>
              <a:buChar char="○"/>
            </a:pPr>
            <a:r>
              <a:rPr lang="en" sz="1400" dirty="0">
                <a:solidFill>
                  <a:srgbClr val="BFBFBF"/>
                </a:solidFill>
                <a:latin typeface="Calibri"/>
                <a:ea typeface="Calibri"/>
                <a:cs typeface="Calibri"/>
                <a:sym typeface="Calibri"/>
              </a:rPr>
              <a:t>Cardiovascular Diseases, Neoplasms, Chronic Respiratory Diseases</a:t>
            </a:r>
            <a:endParaRPr sz="1400" dirty="0">
              <a:solidFill>
                <a:srgbClr val="BFBFBF"/>
              </a:solidFill>
              <a:latin typeface="Calibri"/>
              <a:ea typeface="Calibri"/>
              <a:cs typeface="Calibri"/>
              <a:sym typeface="Calibri"/>
            </a:endParaRPr>
          </a:p>
          <a:p>
            <a:pPr marL="457200" lvl="0" indent="-317500" algn="just" rtl="0">
              <a:lnSpc>
                <a:spcPct val="115000"/>
              </a:lnSpc>
              <a:spcBef>
                <a:spcPts val="0"/>
              </a:spcBef>
              <a:spcAft>
                <a:spcPts val="0"/>
              </a:spcAft>
              <a:buClr>
                <a:srgbClr val="BFBFBF"/>
              </a:buClr>
              <a:buSzPts val="1400"/>
              <a:buFont typeface="Calibri"/>
              <a:buChar char="●"/>
            </a:pPr>
            <a:r>
              <a:rPr lang="en" sz="1400" b="1" dirty="0">
                <a:solidFill>
                  <a:srgbClr val="BFBFBF"/>
                </a:solidFill>
                <a:latin typeface="Calibri"/>
                <a:ea typeface="Calibri"/>
                <a:cs typeface="Calibri"/>
                <a:sym typeface="Calibri"/>
              </a:rPr>
              <a:t>Animation Over Time:</a:t>
            </a:r>
            <a:endParaRPr sz="1400" b="1" dirty="0">
              <a:solidFill>
                <a:srgbClr val="BFBFBF"/>
              </a:solidFill>
              <a:latin typeface="Calibri"/>
              <a:ea typeface="Calibri"/>
              <a:cs typeface="Calibri"/>
              <a:sym typeface="Calibri"/>
            </a:endParaRPr>
          </a:p>
          <a:p>
            <a:pPr marL="914400" lvl="1" indent="-317500" algn="just" rtl="0">
              <a:lnSpc>
                <a:spcPct val="115000"/>
              </a:lnSpc>
              <a:spcBef>
                <a:spcPts val="0"/>
              </a:spcBef>
              <a:spcAft>
                <a:spcPts val="0"/>
              </a:spcAft>
              <a:buClr>
                <a:srgbClr val="BFBFBF"/>
              </a:buClr>
              <a:buSzPts val="1400"/>
              <a:buFont typeface="Calibri"/>
              <a:buChar char="○"/>
            </a:pPr>
            <a:r>
              <a:rPr lang="en" sz="1400" dirty="0">
                <a:solidFill>
                  <a:srgbClr val="BFBFBF"/>
                </a:solidFill>
                <a:latin typeface="Calibri"/>
                <a:ea typeface="Calibri"/>
                <a:cs typeface="Calibri"/>
                <a:sym typeface="Calibri"/>
              </a:rPr>
              <a:t>Show how deaths are distributed globally across the years.</a:t>
            </a:r>
            <a:endParaRPr b="1" u="sng" dirty="0">
              <a:solidFill>
                <a:srgbClr val="BFBFBF"/>
              </a:solidFill>
              <a:latin typeface="Calibri"/>
              <a:ea typeface="Calibri"/>
              <a:cs typeface="Calibri"/>
              <a:sym typeface="Calibri"/>
            </a:endParaRPr>
          </a:p>
        </p:txBody>
      </p:sp>
      <p:pic>
        <p:nvPicPr>
          <p:cNvPr id="198" name="Google Shape;198;p36"/>
          <p:cNvPicPr preferRelativeResize="0"/>
          <p:nvPr/>
        </p:nvPicPr>
        <p:blipFill>
          <a:blip r:embed="rId3">
            <a:alphaModFix/>
          </a:blip>
          <a:stretch>
            <a:fillRect/>
          </a:stretch>
        </p:blipFill>
        <p:spPr>
          <a:xfrm>
            <a:off x="152400" y="2462400"/>
            <a:ext cx="4279337" cy="2528699"/>
          </a:xfrm>
          <a:prstGeom prst="rect">
            <a:avLst/>
          </a:prstGeom>
          <a:noFill/>
          <a:ln>
            <a:noFill/>
          </a:ln>
        </p:spPr>
      </p:pic>
      <p:pic>
        <p:nvPicPr>
          <p:cNvPr id="199" name="Google Shape;199;p36"/>
          <p:cNvPicPr preferRelativeResize="0"/>
          <p:nvPr/>
        </p:nvPicPr>
        <p:blipFill>
          <a:blip r:embed="rId4">
            <a:alphaModFix/>
          </a:blip>
          <a:stretch>
            <a:fillRect/>
          </a:stretch>
        </p:blipFill>
        <p:spPr>
          <a:xfrm>
            <a:off x="4584137" y="2462400"/>
            <a:ext cx="4206622" cy="2528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7"/>
          <p:cNvSpPr txBox="1">
            <a:spLocks noGrp="1"/>
          </p:cNvSpPr>
          <p:nvPr>
            <p:ph type="body" idx="1"/>
          </p:nvPr>
        </p:nvSpPr>
        <p:spPr>
          <a:xfrm>
            <a:off x="425072" y="443345"/>
            <a:ext cx="7960500" cy="1753500"/>
          </a:xfrm>
          <a:prstGeom prst="rect">
            <a:avLst/>
          </a:prstGeom>
        </p:spPr>
        <p:txBody>
          <a:bodyPr spcFirstLastPara="1" wrap="square" lIns="68575" tIns="34275" rIns="68575" bIns="34275" anchor="t" anchorCtr="0">
            <a:noAutofit/>
          </a:bodyPr>
          <a:lstStyle/>
          <a:p>
            <a:pPr marL="0" lvl="0" indent="0" algn="just" rtl="0">
              <a:lnSpc>
                <a:spcPct val="115000"/>
              </a:lnSpc>
              <a:spcBef>
                <a:spcPts val="1400"/>
              </a:spcBef>
              <a:spcAft>
                <a:spcPts val="0"/>
              </a:spcAft>
              <a:buClr>
                <a:schemeClr val="dk1"/>
              </a:buClr>
              <a:buSzPts val="1100"/>
              <a:buFont typeface="Arial"/>
              <a:buNone/>
            </a:pPr>
            <a:r>
              <a:rPr lang="en" sz="2000" b="1" u="sng" dirty="0">
                <a:solidFill>
                  <a:srgbClr val="BFBFBF"/>
                </a:solidFill>
                <a:latin typeface="Calibri"/>
                <a:ea typeface="Calibri"/>
                <a:cs typeface="Calibri"/>
                <a:sym typeface="Calibri"/>
              </a:rPr>
              <a:t>Predictive Analysis of Countries with Most Deaths</a:t>
            </a:r>
            <a:r>
              <a:rPr lang="en" sz="1800" b="1" u="sng" dirty="0">
                <a:solidFill>
                  <a:srgbClr val="BFBFBF"/>
                </a:solidFill>
                <a:latin typeface="Calibri"/>
                <a:ea typeface="Calibri"/>
                <a:cs typeface="Calibri"/>
                <a:sym typeface="Calibri"/>
              </a:rPr>
              <a:t> </a:t>
            </a:r>
            <a:endParaRPr sz="1800" b="1" u="sng" dirty="0">
              <a:solidFill>
                <a:srgbClr val="BFBFBF"/>
              </a:solidFill>
              <a:latin typeface="Calibri"/>
              <a:ea typeface="Calibri"/>
              <a:cs typeface="Calibri"/>
              <a:sym typeface="Calibri"/>
            </a:endParaRPr>
          </a:p>
          <a:p>
            <a:pPr marL="457200" lvl="0" indent="-317500" algn="just" rtl="0">
              <a:lnSpc>
                <a:spcPct val="115000"/>
              </a:lnSpc>
              <a:spcBef>
                <a:spcPts val="1200"/>
              </a:spcBef>
              <a:spcAft>
                <a:spcPts val="0"/>
              </a:spcAft>
              <a:buClr>
                <a:srgbClr val="BFBFBF"/>
              </a:buClr>
              <a:buSzPts val="1400"/>
              <a:buFont typeface="Calibri"/>
              <a:buChar char="●"/>
            </a:pPr>
            <a:r>
              <a:rPr lang="en" sz="1400" b="1" dirty="0">
                <a:solidFill>
                  <a:srgbClr val="BFBFBF"/>
                </a:solidFill>
                <a:latin typeface="Calibri"/>
                <a:ea typeface="Calibri"/>
                <a:cs typeface="Calibri"/>
                <a:sym typeface="Calibri"/>
              </a:rPr>
              <a:t>Linear Regression Models</a:t>
            </a:r>
            <a:endParaRPr sz="1400" b="1" dirty="0">
              <a:solidFill>
                <a:srgbClr val="BFBFBF"/>
              </a:solidFill>
              <a:latin typeface="Calibri"/>
              <a:ea typeface="Calibri"/>
              <a:cs typeface="Calibri"/>
              <a:sym typeface="Calibri"/>
            </a:endParaRPr>
          </a:p>
          <a:p>
            <a:pPr marL="457200" lvl="0" indent="-317500" algn="just" rtl="0">
              <a:lnSpc>
                <a:spcPct val="115000"/>
              </a:lnSpc>
              <a:spcBef>
                <a:spcPts val="0"/>
              </a:spcBef>
              <a:spcAft>
                <a:spcPts val="0"/>
              </a:spcAft>
              <a:buClr>
                <a:srgbClr val="BFBFBF"/>
              </a:buClr>
              <a:buSzPts val="1400"/>
              <a:buFont typeface="Calibri"/>
              <a:buChar char="●"/>
            </a:pPr>
            <a:r>
              <a:rPr lang="en" sz="1400" b="1" dirty="0">
                <a:solidFill>
                  <a:srgbClr val="BFBFBF"/>
                </a:solidFill>
                <a:latin typeface="Calibri"/>
                <a:ea typeface="Calibri"/>
                <a:cs typeface="Calibri"/>
                <a:sym typeface="Calibri"/>
              </a:rPr>
              <a:t>Selected Diseases:</a:t>
            </a:r>
            <a:endParaRPr sz="1400" b="1" dirty="0">
              <a:solidFill>
                <a:srgbClr val="BFBFBF"/>
              </a:solidFill>
              <a:latin typeface="Calibri"/>
              <a:ea typeface="Calibri"/>
              <a:cs typeface="Calibri"/>
              <a:sym typeface="Calibri"/>
            </a:endParaRPr>
          </a:p>
          <a:p>
            <a:pPr marL="914400" lvl="1" indent="-317500" algn="just" rtl="0">
              <a:lnSpc>
                <a:spcPct val="115000"/>
              </a:lnSpc>
              <a:spcBef>
                <a:spcPts val="0"/>
              </a:spcBef>
              <a:spcAft>
                <a:spcPts val="0"/>
              </a:spcAft>
              <a:buClr>
                <a:srgbClr val="BFBFBF"/>
              </a:buClr>
              <a:buSzPts val="1400"/>
              <a:buFont typeface="Calibri"/>
              <a:buChar char="○"/>
            </a:pPr>
            <a:r>
              <a:rPr lang="en" sz="1400" dirty="0">
                <a:solidFill>
                  <a:srgbClr val="BFBFBF"/>
                </a:solidFill>
                <a:latin typeface="Calibri"/>
                <a:ea typeface="Calibri"/>
                <a:cs typeface="Calibri"/>
                <a:sym typeface="Calibri"/>
              </a:rPr>
              <a:t>Cardiovascular Diseases, Neoplasms, Chronic Respiratory Diseases</a:t>
            </a:r>
            <a:endParaRPr sz="1400" dirty="0">
              <a:solidFill>
                <a:srgbClr val="BFBFBF"/>
              </a:solidFill>
              <a:latin typeface="Calibri"/>
              <a:ea typeface="Calibri"/>
              <a:cs typeface="Calibri"/>
              <a:sym typeface="Calibri"/>
            </a:endParaRPr>
          </a:p>
          <a:p>
            <a:pPr marL="457200" lvl="0" indent="-317500" algn="just" rtl="0">
              <a:lnSpc>
                <a:spcPct val="115000"/>
              </a:lnSpc>
              <a:spcBef>
                <a:spcPts val="0"/>
              </a:spcBef>
              <a:spcAft>
                <a:spcPts val="0"/>
              </a:spcAft>
              <a:buClr>
                <a:srgbClr val="BFBFBF"/>
              </a:buClr>
              <a:buSzPts val="1400"/>
              <a:buFont typeface="Calibri"/>
              <a:buChar char="●"/>
            </a:pPr>
            <a:r>
              <a:rPr lang="en" sz="1400" b="1" dirty="0">
                <a:solidFill>
                  <a:srgbClr val="BFBFBF"/>
                </a:solidFill>
                <a:latin typeface="Calibri"/>
                <a:ea typeface="Calibri"/>
                <a:cs typeface="Calibri"/>
                <a:sym typeface="Calibri"/>
              </a:rPr>
              <a:t>Selected Countries: </a:t>
            </a:r>
            <a:endParaRPr sz="1400" b="1" dirty="0">
              <a:solidFill>
                <a:srgbClr val="BFBFBF"/>
              </a:solidFill>
              <a:latin typeface="Calibri"/>
              <a:ea typeface="Calibri"/>
              <a:cs typeface="Calibri"/>
              <a:sym typeface="Calibri"/>
            </a:endParaRPr>
          </a:p>
          <a:p>
            <a:pPr marL="914400" lvl="1" indent="-317500" algn="just" rtl="0">
              <a:lnSpc>
                <a:spcPct val="115000"/>
              </a:lnSpc>
              <a:spcBef>
                <a:spcPts val="0"/>
              </a:spcBef>
              <a:spcAft>
                <a:spcPts val="0"/>
              </a:spcAft>
              <a:buClr>
                <a:srgbClr val="BFBFBF"/>
              </a:buClr>
              <a:buSzPts val="1400"/>
              <a:buFont typeface="Calibri"/>
              <a:buChar char="○"/>
            </a:pPr>
            <a:r>
              <a:rPr lang="en" sz="1400" dirty="0">
                <a:solidFill>
                  <a:srgbClr val="BFBFBF"/>
                </a:solidFill>
                <a:latin typeface="Calibri"/>
                <a:ea typeface="Calibri"/>
                <a:cs typeface="Calibri"/>
                <a:sym typeface="Calibri"/>
              </a:rPr>
              <a:t>China, India</a:t>
            </a:r>
            <a:endParaRPr sz="1400" b="1" dirty="0">
              <a:solidFill>
                <a:srgbClr val="BFBFBF"/>
              </a:solidFill>
              <a:latin typeface="Calibri"/>
              <a:ea typeface="Calibri"/>
              <a:cs typeface="Calibri"/>
              <a:sym typeface="Calibri"/>
            </a:endParaRPr>
          </a:p>
          <a:p>
            <a:pPr marL="457200" lvl="0" indent="0" algn="just" rtl="0">
              <a:lnSpc>
                <a:spcPct val="115000"/>
              </a:lnSpc>
              <a:spcBef>
                <a:spcPts val="1200"/>
              </a:spcBef>
              <a:spcAft>
                <a:spcPts val="0"/>
              </a:spcAft>
              <a:buNone/>
            </a:pPr>
            <a:endParaRPr sz="1400" b="1" dirty="0">
              <a:solidFill>
                <a:srgbClr val="BFBFBF"/>
              </a:solidFill>
              <a:latin typeface="Calibri"/>
              <a:ea typeface="Calibri"/>
              <a:cs typeface="Calibri"/>
              <a:sym typeface="Calibri"/>
            </a:endParaRPr>
          </a:p>
          <a:p>
            <a:pPr marL="0" lvl="0" indent="0" algn="just" rtl="0">
              <a:spcBef>
                <a:spcPts val="1200"/>
              </a:spcBef>
              <a:spcAft>
                <a:spcPts val="0"/>
              </a:spcAft>
              <a:buNone/>
            </a:pPr>
            <a:endParaRPr sz="1400" dirty="0">
              <a:solidFill>
                <a:srgbClr val="BFBFBF"/>
              </a:solidFill>
              <a:latin typeface="Calibri"/>
              <a:ea typeface="Calibri"/>
              <a:cs typeface="Calibri"/>
              <a:sym typeface="Calibri"/>
            </a:endParaRPr>
          </a:p>
        </p:txBody>
      </p:sp>
      <p:pic>
        <p:nvPicPr>
          <p:cNvPr id="205" name="Google Shape;205;p37"/>
          <p:cNvPicPr preferRelativeResize="0"/>
          <p:nvPr/>
        </p:nvPicPr>
        <p:blipFill>
          <a:blip r:embed="rId3">
            <a:alphaModFix/>
          </a:blip>
          <a:stretch>
            <a:fillRect/>
          </a:stretch>
        </p:blipFill>
        <p:spPr>
          <a:xfrm>
            <a:off x="132550" y="2413100"/>
            <a:ext cx="4272772" cy="2617675"/>
          </a:xfrm>
          <a:prstGeom prst="rect">
            <a:avLst/>
          </a:prstGeom>
          <a:noFill/>
          <a:ln>
            <a:noFill/>
          </a:ln>
        </p:spPr>
      </p:pic>
      <p:pic>
        <p:nvPicPr>
          <p:cNvPr id="206" name="Google Shape;206;p37"/>
          <p:cNvPicPr preferRelativeResize="0"/>
          <p:nvPr/>
        </p:nvPicPr>
        <p:blipFill>
          <a:blip r:embed="rId4">
            <a:alphaModFix/>
          </a:blip>
          <a:stretch>
            <a:fillRect/>
          </a:stretch>
        </p:blipFill>
        <p:spPr>
          <a:xfrm>
            <a:off x="4572000" y="2413100"/>
            <a:ext cx="4280675" cy="26176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8"/>
          <p:cNvSpPr txBox="1"/>
          <p:nvPr/>
        </p:nvSpPr>
        <p:spPr>
          <a:xfrm>
            <a:off x="4058825" y="3155450"/>
            <a:ext cx="5967600" cy="266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500" b="1">
                <a:solidFill>
                  <a:srgbClr val="BFBFBF"/>
                </a:solidFill>
                <a:latin typeface="Calibri"/>
                <a:ea typeface="Calibri"/>
                <a:cs typeface="Calibri"/>
                <a:sym typeface="Calibri"/>
              </a:rPr>
              <a:t>EXCEL Workbook</a:t>
            </a:r>
            <a:endParaRPr sz="5500" b="1">
              <a:solidFill>
                <a:srgbClr val="BFBFBF"/>
              </a:solidFill>
              <a:latin typeface="Calibri"/>
              <a:ea typeface="Calibri"/>
              <a:cs typeface="Calibri"/>
              <a:sym typeface="Calibri"/>
            </a:endParaRPr>
          </a:p>
        </p:txBody>
      </p:sp>
      <p:pic>
        <p:nvPicPr>
          <p:cNvPr id="212" name="Google Shape;212;p38"/>
          <p:cNvPicPr preferRelativeResize="0"/>
          <p:nvPr/>
        </p:nvPicPr>
        <p:blipFill rotWithShape="1">
          <a:blip r:embed="rId3">
            <a:alphaModFix/>
          </a:blip>
          <a:srcRect r="59111"/>
          <a:stretch/>
        </p:blipFill>
        <p:spPr>
          <a:xfrm>
            <a:off x="396700" y="565550"/>
            <a:ext cx="4055550" cy="3591300"/>
          </a:xfrm>
          <a:prstGeom prst="rect">
            <a:avLst/>
          </a:prstGeom>
          <a:noFill/>
          <a:ln>
            <a:noFill/>
          </a:ln>
          <a:effectLst>
            <a:reflection stA="38000" endPos="30000" dist="38100" dir="5400000" fadeDir="5400012" sy="-100000" algn="bl" rotWithShape="0"/>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9"/>
          <p:cNvSpPr txBox="1"/>
          <p:nvPr/>
        </p:nvSpPr>
        <p:spPr>
          <a:xfrm>
            <a:off x="137475" y="1176725"/>
            <a:ext cx="2832000" cy="30669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2100" b="1" u="sng">
                <a:solidFill>
                  <a:srgbClr val="BFBFBF"/>
                </a:solidFill>
                <a:latin typeface="Calibri"/>
                <a:ea typeface="Calibri"/>
                <a:cs typeface="Calibri"/>
                <a:sym typeface="Calibri"/>
              </a:rPr>
              <a:t>DATA OUTLINE</a:t>
            </a:r>
            <a:endParaRPr sz="2100" b="1" u="sng">
              <a:solidFill>
                <a:srgbClr val="BFBFBF"/>
              </a:solidFill>
              <a:latin typeface="Calibri"/>
              <a:ea typeface="Calibri"/>
              <a:cs typeface="Calibri"/>
              <a:sym typeface="Calibri"/>
            </a:endParaRPr>
          </a:p>
          <a:p>
            <a:pPr marL="0" lvl="0" indent="0" algn="just" rtl="0">
              <a:spcBef>
                <a:spcPts val="0"/>
              </a:spcBef>
              <a:spcAft>
                <a:spcPts val="0"/>
              </a:spcAft>
              <a:buNone/>
            </a:pPr>
            <a:endParaRPr sz="2100" b="1">
              <a:solidFill>
                <a:srgbClr val="BFBFBF"/>
              </a:solidFill>
              <a:latin typeface="Calibri"/>
              <a:ea typeface="Calibri"/>
              <a:cs typeface="Calibri"/>
              <a:sym typeface="Calibri"/>
            </a:endParaRPr>
          </a:p>
          <a:p>
            <a:pPr marL="457200" lvl="0" indent="-317500" algn="just" rtl="0">
              <a:spcBef>
                <a:spcPts val="0"/>
              </a:spcBef>
              <a:spcAft>
                <a:spcPts val="0"/>
              </a:spcAft>
              <a:buClr>
                <a:srgbClr val="BFBFBF"/>
              </a:buClr>
              <a:buSzPts val="1400"/>
              <a:buFont typeface="Calibri"/>
              <a:buChar char="●"/>
            </a:pPr>
            <a:r>
              <a:rPr lang="en">
                <a:solidFill>
                  <a:srgbClr val="BFBFBF"/>
                </a:solidFill>
                <a:latin typeface="Calibri"/>
                <a:ea typeface="Calibri"/>
                <a:cs typeface="Calibri"/>
                <a:sym typeface="Calibri"/>
              </a:rPr>
              <a:t>6121 rows</a:t>
            </a:r>
            <a:endParaRPr>
              <a:solidFill>
                <a:srgbClr val="BFBFBF"/>
              </a:solidFill>
              <a:latin typeface="Calibri"/>
              <a:ea typeface="Calibri"/>
              <a:cs typeface="Calibri"/>
              <a:sym typeface="Calibri"/>
            </a:endParaRPr>
          </a:p>
          <a:p>
            <a:pPr marL="457200" lvl="0" indent="-317500" algn="just" rtl="0">
              <a:spcBef>
                <a:spcPts val="0"/>
              </a:spcBef>
              <a:spcAft>
                <a:spcPts val="0"/>
              </a:spcAft>
              <a:buClr>
                <a:srgbClr val="BFBFBF"/>
              </a:buClr>
              <a:buSzPts val="1400"/>
              <a:buFont typeface="Calibri"/>
              <a:buChar char="●"/>
            </a:pPr>
            <a:r>
              <a:rPr lang="en">
                <a:solidFill>
                  <a:srgbClr val="BFBFBF"/>
                </a:solidFill>
                <a:latin typeface="Calibri"/>
                <a:ea typeface="Calibri"/>
                <a:cs typeface="Calibri"/>
                <a:sym typeface="Calibri"/>
              </a:rPr>
              <a:t>34 columns</a:t>
            </a:r>
            <a:endParaRPr>
              <a:solidFill>
                <a:srgbClr val="BFBFBF"/>
              </a:solidFill>
              <a:latin typeface="Calibri"/>
              <a:ea typeface="Calibri"/>
              <a:cs typeface="Calibri"/>
              <a:sym typeface="Calibri"/>
            </a:endParaRPr>
          </a:p>
          <a:p>
            <a:pPr marL="457200" lvl="0" indent="0" algn="just" rtl="0">
              <a:spcBef>
                <a:spcPts val="0"/>
              </a:spcBef>
              <a:spcAft>
                <a:spcPts val="0"/>
              </a:spcAft>
              <a:buNone/>
            </a:pPr>
            <a:r>
              <a:rPr lang="en">
                <a:solidFill>
                  <a:srgbClr val="BFBFBF"/>
                </a:solidFill>
                <a:latin typeface="Calibri"/>
                <a:ea typeface="Calibri"/>
                <a:cs typeface="Calibri"/>
                <a:sym typeface="Calibri"/>
              </a:rPr>
              <a:t>- Country </a:t>
            </a:r>
            <a:endParaRPr>
              <a:solidFill>
                <a:srgbClr val="BFBFBF"/>
              </a:solidFill>
              <a:latin typeface="Calibri"/>
              <a:ea typeface="Calibri"/>
              <a:cs typeface="Calibri"/>
              <a:sym typeface="Calibri"/>
            </a:endParaRPr>
          </a:p>
          <a:p>
            <a:pPr marL="457200" lvl="0" indent="0" algn="just" rtl="0">
              <a:spcBef>
                <a:spcPts val="0"/>
              </a:spcBef>
              <a:spcAft>
                <a:spcPts val="0"/>
              </a:spcAft>
              <a:buNone/>
            </a:pPr>
            <a:r>
              <a:rPr lang="en">
                <a:solidFill>
                  <a:srgbClr val="BFBFBF"/>
                </a:solidFill>
                <a:latin typeface="Calibri"/>
                <a:ea typeface="Calibri"/>
                <a:cs typeface="Calibri"/>
                <a:sym typeface="Calibri"/>
              </a:rPr>
              <a:t>- Country Code</a:t>
            </a:r>
            <a:br>
              <a:rPr lang="en">
                <a:solidFill>
                  <a:srgbClr val="BFBFBF"/>
                </a:solidFill>
                <a:latin typeface="Calibri"/>
                <a:ea typeface="Calibri"/>
                <a:cs typeface="Calibri"/>
                <a:sym typeface="Calibri"/>
              </a:rPr>
            </a:br>
            <a:r>
              <a:rPr lang="en">
                <a:solidFill>
                  <a:srgbClr val="BFBFBF"/>
                </a:solidFill>
                <a:latin typeface="Calibri"/>
                <a:ea typeface="Calibri"/>
                <a:cs typeface="Calibri"/>
                <a:sym typeface="Calibri"/>
              </a:rPr>
              <a:t>- Year</a:t>
            </a:r>
            <a:br>
              <a:rPr lang="en">
                <a:solidFill>
                  <a:srgbClr val="BFBFBF"/>
                </a:solidFill>
                <a:latin typeface="Calibri"/>
                <a:ea typeface="Calibri"/>
                <a:cs typeface="Calibri"/>
                <a:sym typeface="Calibri"/>
              </a:rPr>
            </a:br>
            <a:r>
              <a:rPr lang="en">
                <a:solidFill>
                  <a:srgbClr val="BFBFBF"/>
                </a:solidFill>
                <a:latin typeface="Calibri"/>
                <a:ea typeface="Calibri"/>
                <a:cs typeface="Calibri"/>
                <a:sym typeface="Calibri"/>
              </a:rPr>
              <a:t>- 31 different causes of death           &amp; diseases</a:t>
            </a:r>
            <a:endParaRPr>
              <a:solidFill>
                <a:srgbClr val="BFBFBF"/>
              </a:solidFill>
              <a:latin typeface="Calibri"/>
              <a:ea typeface="Calibri"/>
              <a:cs typeface="Calibri"/>
              <a:sym typeface="Calibri"/>
            </a:endParaRPr>
          </a:p>
          <a:p>
            <a:pPr marL="0" lvl="0" indent="0" algn="just" rtl="0">
              <a:spcBef>
                <a:spcPts val="0"/>
              </a:spcBef>
              <a:spcAft>
                <a:spcPts val="0"/>
              </a:spcAft>
              <a:buNone/>
            </a:pPr>
            <a:endParaRPr>
              <a:solidFill>
                <a:srgbClr val="BFBFBF"/>
              </a:solidFill>
              <a:latin typeface="Calibri"/>
              <a:ea typeface="Calibri"/>
              <a:cs typeface="Calibri"/>
              <a:sym typeface="Calibri"/>
            </a:endParaRPr>
          </a:p>
          <a:p>
            <a:pPr marL="457200" lvl="0" indent="-317500" algn="just" rtl="0">
              <a:spcBef>
                <a:spcPts val="0"/>
              </a:spcBef>
              <a:spcAft>
                <a:spcPts val="0"/>
              </a:spcAft>
              <a:buClr>
                <a:srgbClr val="BFBFBF"/>
              </a:buClr>
              <a:buSzPts val="1400"/>
              <a:buFont typeface="Calibri"/>
              <a:buChar char="●"/>
            </a:pPr>
            <a:r>
              <a:rPr lang="en">
                <a:solidFill>
                  <a:srgbClr val="BFBFBF"/>
                </a:solidFill>
                <a:latin typeface="Calibri"/>
                <a:ea typeface="Calibri"/>
                <a:cs typeface="Calibri"/>
                <a:sym typeface="Calibri"/>
              </a:rPr>
              <a:t>No duplicates or missing values found </a:t>
            </a:r>
            <a:br>
              <a:rPr lang="en">
                <a:solidFill>
                  <a:srgbClr val="BFBFBF"/>
                </a:solidFill>
                <a:latin typeface="Calibri"/>
                <a:ea typeface="Calibri"/>
                <a:cs typeface="Calibri"/>
                <a:sym typeface="Calibri"/>
              </a:rPr>
            </a:br>
            <a:endParaRPr>
              <a:solidFill>
                <a:srgbClr val="BFBFBF"/>
              </a:solidFill>
              <a:latin typeface="Calibri"/>
              <a:ea typeface="Calibri"/>
              <a:cs typeface="Calibri"/>
              <a:sym typeface="Calibri"/>
            </a:endParaRPr>
          </a:p>
          <a:p>
            <a:pPr marL="457200" lvl="0" indent="0" algn="just" rtl="0">
              <a:spcBef>
                <a:spcPts val="0"/>
              </a:spcBef>
              <a:spcAft>
                <a:spcPts val="0"/>
              </a:spcAft>
              <a:buNone/>
            </a:pPr>
            <a:endParaRPr>
              <a:solidFill>
                <a:srgbClr val="BFBFBF"/>
              </a:solidFill>
              <a:latin typeface="Calibri"/>
              <a:ea typeface="Calibri"/>
              <a:cs typeface="Calibri"/>
              <a:sym typeface="Calibri"/>
            </a:endParaRPr>
          </a:p>
          <a:p>
            <a:pPr marL="457200" lvl="0" indent="0" algn="just" rtl="0">
              <a:spcBef>
                <a:spcPts val="0"/>
              </a:spcBef>
              <a:spcAft>
                <a:spcPts val="0"/>
              </a:spcAft>
              <a:buNone/>
            </a:pPr>
            <a:endParaRPr>
              <a:solidFill>
                <a:srgbClr val="BFBFBF"/>
              </a:solidFill>
              <a:latin typeface="Calibri"/>
              <a:ea typeface="Calibri"/>
              <a:cs typeface="Calibri"/>
              <a:sym typeface="Calibri"/>
            </a:endParaRPr>
          </a:p>
          <a:p>
            <a:pPr marL="457200" lvl="0" indent="0" algn="just" rtl="0">
              <a:spcBef>
                <a:spcPts val="0"/>
              </a:spcBef>
              <a:spcAft>
                <a:spcPts val="0"/>
              </a:spcAft>
              <a:buNone/>
            </a:pPr>
            <a:endParaRPr>
              <a:solidFill>
                <a:srgbClr val="BFBFBF"/>
              </a:solidFill>
              <a:latin typeface="Calibri"/>
              <a:ea typeface="Calibri"/>
              <a:cs typeface="Calibri"/>
              <a:sym typeface="Calibri"/>
            </a:endParaRPr>
          </a:p>
        </p:txBody>
      </p:sp>
      <p:pic>
        <p:nvPicPr>
          <p:cNvPr id="218" name="Google Shape;218;p39"/>
          <p:cNvPicPr preferRelativeResize="0"/>
          <p:nvPr/>
        </p:nvPicPr>
        <p:blipFill>
          <a:blip r:embed="rId3">
            <a:alphaModFix/>
          </a:blip>
          <a:stretch>
            <a:fillRect/>
          </a:stretch>
        </p:blipFill>
        <p:spPr>
          <a:xfrm>
            <a:off x="3290150" y="428925"/>
            <a:ext cx="5690399" cy="34327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40"/>
          <p:cNvSpPr txBox="1"/>
          <p:nvPr/>
        </p:nvSpPr>
        <p:spPr>
          <a:xfrm>
            <a:off x="94175" y="826925"/>
            <a:ext cx="30000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100" b="1" u="sng">
                <a:solidFill>
                  <a:srgbClr val="BFBFBF"/>
                </a:solidFill>
                <a:latin typeface="Calibri"/>
                <a:ea typeface="Calibri"/>
                <a:cs typeface="Calibri"/>
                <a:sym typeface="Calibri"/>
              </a:rPr>
              <a:t>ADDED CLASSIFICATIONS </a:t>
            </a:r>
            <a:endParaRPr/>
          </a:p>
        </p:txBody>
      </p:sp>
      <p:pic>
        <p:nvPicPr>
          <p:cNvPr id="224" name="Google Shape;224;p40"/>
          <p:cNvPicPr preferRelativeResize="0"/>
          <p:nvPr/>
        </p:nvPicPr>
        <p:blipFill>
          <a:blip r:embed="rId3">
            <a:alphaModFix/>
          </a:blip>
          <a:stretch>
            <a:fillRect/>
          </a:stretch>
        </p:blipFill>
        <p:spPr>
          <a:xfrm>
            <a:off x="301925" y="1547725"/>
            <a:ext cx="4204099" cy="3035599"/>
          </a:xfrm>
          <a:prstGeom prst="rect">
            <a:avLst/>
          </a:prstGeom>
          <a:noFill/>
          <a:ln>
            <a:noFill/>
          </a:ln>
        </p:spPr>
      </p:pic>
      <p:sp>
        <p:nvSpPr>
          <p:cNvPr id="225" name="Google Shape;225;p40"/>
          <p:cNvSpPr txBox="1"/>
          <p:nvPr/>
        </p:nvSpPr>
        <p:spPr>
          <a:xfrm>
            <a:off x="4572000" y="735025"/>
            <a:ext cx="4360800" cy="42696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b="1">
                <a:solidFill>
                  <a:srgbClr val="BFBFBF"/>
                </a:solidFill>
                <a:latin typeface="Calibri"/>
                <a:ea typeface="Calibri"/>
                <a:cs typeface="Calibri"/>
                <a:sym typeface="Calibri"/>
              </a:rPr>
              <a:t>In order to make the analysis process more meaningful and insightful, official disease and country classifications were added to the dataset.</a:t>
            </a:r>
            <a:endParaRPr b="1">
              <a:solidFill>
                <a:srgbClr val="BFBFBF"/>
              </a:solidFill>
              <a:latin typeface="Calibri"/>
              <a:ea typeface="Calibri"/>
              <a:cs typeface="Calibri"/>
              <a:sym typeface="Calibri"/>
            </a:endParaRPr>
          </a:p>
          <a:p>
            <a:pPr marL="0" lvl="0" indent="0" algn="just" rtl="0">
              <a:spcBef>
                <a:spcPts val="0"/>
              </a:spcBef>
              <a:spcAft>
                <a:spcPts val="0"/>
              </a:spcAft>
              <a:buNone/>
            </a:pPr>
            <a:endParaRPr sz="1900">
              <a:solidFill>
                <a:srgbClr val="BFBFBF"/>
              </a:solidFill>
              <a:latin typeface="Calibri"/>
              <a:ea typeface="Calibri"/>
              <a:cs typeface="Calibri"/>
              <a:sym typeface="Calibri"/>
            </a:endParaRPr>
          </a:p>
          <a:p>
            <a:pPr marL="457200" lvl="0" indent="-304800" algn="just" rtl="0">
              <a:spcBef>
                <a:spcPts val="0"/>
              </a:spcBef>
              <a:spcAft>
                <a:spcPts val="0"/>
              </a:spcAft>
              <a:buClr>
                <a:srgbClr val="BFBFBF"/>
              </a:buClr>
              <a:buSzPts val="1200"/>
              <a:buFont typeface="Calibri"/>
              <a:buChar char="●"/>
            </a:pPr>
            <a:r>
              <a:rPr lang="en" sz="1200">
                <a:solidFill>
                  <a:srgbClr val="BFBFBF"/>
                </a:solidFill>
                <a:latin typeface="Calibri"/>
                <a:ea typeface="Calibri"/>
                <a:cs typeface="Calibri"/>
                <a:sym typeface="Calibri"/>
              </a:rPr>
              <a:t>WHO disease classification helps categorize diseases based on their causes and impacts, guiding public health strategies and interventions:</a:t>
            </a:r>
            <a:endParaRPr sz="1200">
              <a:solidFill>
                <a:srgbClr val="BFBFBF"/>
              </a:solidFill>
              <a:latin typeface="Calibri"/>
              <a:ea typeface="Calibri"/>
              <a:cs typeface="Calibri"/>
              <a:sym typeface="Calibri"/>
            </a:endParaRPr>
          </a:p>
          <a:p>
            <a:pPr marL="914400" lvl="0" indent="-304800" algn="just" rtl="0">
              <a:spcBef>
                <a:spcPts val="0"/>
              </a:spcBef>
              <a:spcAft>
                <a:spcPts val="0"/>
              </a:spcAft>
              <a:buClr>
                <a:srgbClr val="BFBFBF"/>
              </a:buClr>
              <a:buSzPts val="1200"/>
              <a:buFont typeface="Calibri"/>
              <a:buChar char="-"/>
            </a:pPr>
            <a:r>
              <a:rPr lang="en" sz="1200" b="1">
                <a:solidFill>
                  <a:srgbClr val="BFBFBF"/>
                </a:solidFill>
                <a:latin typeface="Calibri"/>
                <a:ea typeface="Calibri"/>
                <a:cs typeface="Calibri"/>
                <a:sym typeface="Calibri"/>
              </a:rPr>
              <a:t>Infectious Diseases</a:t>
            </a:r>
            <a:r>
              <a:rPr lang="en" sz="1200">
                <a:solidFill>
                  <a:srgbClr val="BFBFBF"/>
                </a:solidFill>
                <a:latin typeface="Calibri"/>
                <a:ea typeface="Calibri"/>
                <a:cs typeface="Calibri"/>
                <a:sym typeface="Calibri"/>
              </a:rPr>
              <a:t>: Caused by pathogens, spread through infection.</a:t>
            </a:r>
            <a:endParaRPr sz="1200">
              <a:solidFill>
                <a:srgbClr val="BFBFBF"/>
              </a:solidFill>
              <a:latin typeface="Calibri"/>
              <a:ea typeface="Calibri"/>
              <a:cs typeface="Calibri"/>
              <a:sym typeface="Calibri"/>
            </a:endParaRPr>
          </a:p>
          <a:p>
            <a:pPr marL="914400" lvl="0" indent="-304800" algn="just" rtl="0">
              <a:spcBef>
                <a:spcPts val="0"/>
              </a:spcBef>
              <a:spcAft>
                <a:spcPts val="0"/>
              </a:spcAft>
              <a:buClr>
                <a:srgbClr val="BFBFBF"/>
              </a:buClr>
              <a:buSzPts val="1200"/>
              <a:buFont typeface="Calibri"/>
              <a:buChar char="-"/>
            </a:pPr>
            <a:r>
              <a:rPr lang="en" sz="1200" b="1">
                <a:solidFill>
                  <a:srgbClr val="BFBFBF"/>
                </a:solidFill>
                <a:latin typeface="Calibri"/>
                <a:ea typeface="Calibri"/>
                <a:cs typeface="Calibri"/>
                <a:sym typeface="Calibri"/>
              </a:rPr>
              <a:t>Non-Communicable Diseases (NCDs)</a:t>
            </a:r>
            <a:r>
              <a:rPr lang="en" sz="1200">
                <a:solidFill>
                  <a:srgbClr val="BFBFBF"/>
                </a:solidFill>
                <a:latin typeface="Calibri"/>
                <a:ea typeface="Calibri"/>
                <a:cs typeface="Calibri"/>
                <a:sym typeface="Calibri"/>
              </a:rPr>
              <a:t>: Chronic diseases not caused by infections, often linked to lifestyle factors.</a:t>
            </a:r>
            <a:endParaRPr sz="1200">
              <a:solidFill>
                <a:srgbClr val="BFBFBF"/>
              </a:solidFill>
              <a:latin typeface="Calibri"/>
              <a:ea typeface="Calibri"/>
              <a:cs typeface="Calibri"/>
              <a:sym typeface="Calibri"/>
            </a:endParaRPr>
          </a:p>
          <a:p>
            <a:pPr marL="914400" lvl="0" indent="-304800" algn="just" rtl="0">
              <a:spcBef>
                <a:spcPts val="0"/>
              </a:spcBef>
              <a:spcAft>
                <a:spcPts val="0"/>
              </a:spcAft>
              <a:buClr>
                <a:srgbClr val="BFBFBF"/>
              </a:buClr>
              <a:buSzPts val="1200"/>
              <a:buFont typeface="Calibri"/>
              <a:buChar char="-"/>
            </a:pPr>
            <a:r>
              <a:rPr lang="en" sz="1200" b="1">
                <a:solidFill>
                  <a:srgbClr val="BFBFBF"/>
                </a:solidFill>
                <a:latin typeface="Calibri"/>
                <a:ea typeface="Calibri"/>
                <a:cs typeface="Calibri"/>
                <a:sym typeface="Calibri"/>
              </a:rPr>
              <a:t>Nutritional Deficiency Causes</a:t>
            </a:r>
            <a:r>
              <a:rPr lang="en" sz="1200">
                <a:solidFill>
                  <a:srgbClr val="BFBFBF"/>
                </a:solidFill>
                <a:latin typeface="Calibri"/>
                <a:ea typeface="Calibri"/>
                <a:cs typeface="Calibri"/>
                <a:sym typeface="Calibri"/>
              </a:rPr>
              <a:t>: Result from inadequate intake of essential nutrients.</a:t>
            </a:r>
            <a:endParaRPr sz="1200">
              <a:solidFill>
                <a:srgbClr val="BFBFBF"/>
              </a:solidFill>
              <a:latin typeface="Calibri"/>
              <a:ea typeface="Calibri"/>
              <a:cs typeface="Calibri"/>
              <a:sym typeface="Calibri"/>
            </a:endParaRPr>
          </a:p>
          <a:p>
            <a:pPr marL="914400" lvl="0" indent="-304800" algn="just" rtl="0">
              <a:spcBef>
                <a:spcPts val="0"/>
              </a:spcBef>
              <a:spcAft>
                <a:spcPts val="0"/>
              </a:spcAft>
              <a:buClr>
                <a:srgbClr val="BFBFBF"/>
              </a:buClr>
              <a:buSzPts val="1200"/>
              <a:buFont typeface="Calibri"/>
              <a:buChar char="-"/>
            </a:pPr>
            <a:r>
              <a:rPr lang="en" sz="1200" b="1">
                <a:solidFill>
                  <a:srgbClr val="BFBFBF"/>
                </a:solidFill>
                <a:latin typeface="Calibri"/>
                <a:ea typeface="Calibri"/>
                <a:cs typeface="Calibri"/>
                <a:sym typeface="Calibri"/>
              </a:rPr>
              <a:t>External &amp; Environmental Causes</a:t>
            </a:r>
            <a:r>
              <a:rPr lang="en" sz="1200">
                <a:solidFill>
                  <a:srgbClr val="BFBFBF"/>
                </a:solidFill>
                <a:latin typeface="Calibri"/>
                <a:ea typeface="Calibri"/>
                <a:cs typeface="Calibri"/>
                <a:sym typeface="Calibri"/>
              </a:rPr>
              <a:t>: Related to injuries or conditions caused by environmental or external factors.</a:t>
            </a:r>
            <a:endParaRPr sz="1200">
              <a:solidFill>
                <a:srgbClr val="BFBFBF"/>
              </a:solidFill>
              <a:latin typeface="Calibri"/>
              <a:ea typeface="Calibri"/>
              <a:cs typeface="Calibri"/>
              <a:sym typeface="Calibri"/>
            </a:endParaRPr>
          </a:p>
          <a:p>
            <a:pPr marL="914400" lvl="0" indent="-304800" algn="just" rtl="0">
              <a:spcBef>
                <a:spcPts val="0"/>
              </a:spcBef>
              <a:spcAft>
                <a:spcPts val="0"/>
              </a:spcAft>
              <a:buClr>
                <a:srgbClr val="BFBFBF"/>
              </a:buClr>
              <a:buSzPts val="1200"/>
              <a:buFont typeface="Calibri"/>
              <a:buChar char="-"/>
            </a:pPr>
            <a:r>
              <a:rPr lang="en" sz="1200" b="1">
                <a:solidFill>
                  <a:srgbClr val="BFBFBF"/>
                </a:solidFill>
                <a:latin typeface="Calibri"/>
                <a:ea typeface="Calibri"/>
                <a:cs typeface="Calibri"/>
                <a:sym typeface="Calibri"/>
              </a:rPr>
              <a:t>Substance Use Disorders</a:t>
            </a:r>
            <a:r>
              <a:rPr lang="en" sz="1200">
                <a:solidFill>
                  <a:srgbClr val="BFBFBF"/>
                </a:solidFill>
                <a:latin typeface="Calibri"/>
                <a:ea typeface="Calibri"/>
                <a:cs typeface="Calibri"/>
                <a:sym typeface="Calibri"/>
              </a:rPr>
              <a:t>: Disorders due to misuse or dependency on substances.</a:t>
            </a:r>
            <a:endParaRPr sz="1200">
              <a:solidFill>
                <a:srgbClr val="BFBFBF"/>
              </a:solidFill>
              <a:latin typeface="Calibri"/>
              <a:ea typeface="Calibri"/>
              <a:cs typeface="Calibri"/>
              <a:sym typeface="Calibri"/>
            </a:endParaRPr>
          </a:p>
          <a:p>
            <a:pPr marL="914400" lvl="0" indent="-304800" algn="just" rtl="0">
              <a:spcBef>
                <a:spcPts val="0"/>
              </a:spcBef>
              <a:spcAft>
                <a:spcPts val="0"/>
              </a:spcAft>
              <a:buClr>
                <a:srgbClr val="BFBFBF"/>
              </a:buClr>
              <a:buSzPts val="1200"/>
              <a:buFont typeface="Calibri"/>
              <a:buChar char="-"/>
            </a:pPr>
            <a:r>
              <a:rPr lang="en" sz="1200" b="1">
                <a:solidFill>
                  <a:srgbClr val="BFBFBF"/>
                </a:solidFill>
                <a:latin typeface="Calibri"/>
                <a:ea typeface="Calibri"/>
                <a:cs typeface="Calibri"/>
                <a:sym typeface="Calibri"/>
              </a:rPr>
              <a:t>Maternal and Neonatal Conditions</a:t>
            </a:r>
            <a:r>
              <a:rPr lang="en" sz="1200">
                <a:solidFill>
                  <a:srgbClr val="BFBFBF"/>
                </a:solidFill>
                <a:latin typeface="Calibri"/>
                <a:ea typeface="Calibri"/>
                <a:cs typeface="Calibri"/>
                <a:sym typeface="Calibri"/>
              </a:rPr>
              <a:t>: Health issues affecting mothers during pregnancy and newborns.</a:t>
            </a:r>
            <a:endParaRPr sz="1200">
              <a:solidFill>
                <a:srgbClr val="BFBFBF"/>
              </a:solidFill>
              <a:latin typeface="Calibri"/>
              <a:ea typeface="Calibri"/>
              <a:cs typeface="Calibri"/>
              <a:sym typeface="Calibri"/>
            </a:endParaRPr>
          </a:p>
          <a:p>
            <a:pPr marL="457200" lvl="0" indent="0" algn="just" rtl="0">
              <a:spcBef>
                <a:spcPts val="0"/>
              </a:spcBef>
              <a:spcAft>
                <a:spcPts val="0"/>
              </a:spcAft>
              <a:buNone/>
            </a:pPr>
            <a:endParaRPr sz="1600">
              <a:solidFill>
                <a:srgbClr val="BFBFBF"/>
              </a:solidFill>
              <a:latin typeface="Calibri"/>
              <a:ea typeface="Calibri"/>
              <a:cs typeface="Calibri"/>
              <a:sym typeface="Calibri"/>
            </a:endParaRPr>
          </a:p>
          <a:p>
            <a:pPr marL="0" lvl="0" indent="0" algn="just" rtl="0">
              <a:spcBef>
                <a:spcPts val="0"/>
              </a:spcBef>
              <a:spcAft>
                <a:spcPts val="0"/>
              </a:spcAft>
              <a:buNone/>
            </a:pPr>
            <a:br>
              <a:rPr lang="en" sz="1600">
                <a:solidFill>
                  <a:srgbClr val="BFBFBF"/>
                </a:solidFill>
                <a:latin typeface="Calibri"/>
                <a:ea typeface="Calibri"/>
                <a:cs typeface="Calibri"/>
                <a:sym typeface="Calibri"/>
              </a:rPr>
            </a:br>
            <a:endParaRPr sz="1600">
              <a:solidFill>
                <a:srgbClr val="BFBFBF"/>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pic>
        <p:nvPicPr>
          <p:cNvPr id="230" name="Google Shape;230;p41"/>
          <p:cNvPicPr preferRelativeResize="0"/>
          <p:nvPr/>
        </p:nvPicPr>
        <p:blipFill>
          <a:blip r:embed="rId3">
            <a:alphaModFix/>
          </a:blip>
          <a:stretch>
            <a:fillRect/>
          </a:stretch>
        </p:blipFill>
        <p:spPr>
          <a:xfrm>
            <a:off x="5014075" y="520025"/>
            <a:ext cx="3746900" cy="4516150"/>
          </a:xfrm>
          <a:prstGeom prst="rect">
            <a:avLst/>
          </a:prstGeom>
          <a:noFill/>
          <a:ln>
            <a:noFill/>
          </a:ln>
        </p:spPr>
      </p:pic>
      <p:sp>
        <p:nvSpPr>
          <p:cNvPr id="231" name="Google Shape;231;p41"/>
          <p:cNvSpPr txBox="1"/>
          <p:nvPr/>
        </p:nvSpPr>
        <p:spPr>
          <a:xfrm>
            <a:off x="517075" y="1422200"/>
            <a:ext cx="4236300" cy="3256800"/>
          </a:xfrm>
          <a:prstGeom prst="rect">
            <a:avLst/>
          </a:prstGeom>
          <a:noFill/>
          <a:ln>
            <a:noFill/>
          </a:ln>
        </p:spPr>
        <p:txBody>
          <a:bodyPr spcFirstLastPara="1" wrap="square" lIns="91425" tIns="91425" rIns="91425" bIns="91425" anchor="t" anchorCtr="0">
            <a:noAutofit/>
          </a:bodyPr>
          <a:lstStyle/>
          <a:p>
            <a:pPr marL="457200" lvl="0" indent="-317500" algn="just" rtl="0">
              <a:spcBef>
                <a:spcPts val="0"/>
              </a:spcBef>
              <a:spcAft>
                <a:spcPts val="0"/>
              </a:spcAft>
              <a:buClr>
                <a:srgbClr val="BFBFBF"/>
              </a:buClr>
              <a:buSzPts val="1400"/>
              <a:buFont typeface="Calibri"/>
              <a:buChar char="●"/>
            </a:pPr>
            <a:r>
              <a:rPr lang="en" b="1">
                <a:solidFill>
                  <a:srgbClr val="BFBFBF"/>
                </a:solidFill>
                <a:latin typeface="Calibri"/>
                <a:ea typeface="Calibri"/>
                <a:cs typeface="Calibri"/>
                <a:sym typeface="Calibri"/>
              </a:rPr>
              <a:t>World Bank Income Level Classification:</a:t>
            </a:r>
            <a:endParaRPr b="1">
              <a:solidFill>
                <a:srgbClr val="BFBFBF"/>
              </a:solidFill>
              <a:latin typeface="Calibri"/>
              <a:ea typeface="Calibri"/>
              <a:cs typeface="Calibri"/>
              <a:sym typeface="Calibri"/>
            </a:endParaRPr>
          </a:p>
          <a:p>
            <a:pPr marL="457200" lvl="0" indent="0" algn="just" rtl="0">
              <a:spcBef>
                <a:spcPts val="0"/>
              </a:spcBef>
              <a:spcAft>
                <a:spcPts val="0"/>
              </a:spcAft>
              <a:buNone/>
            </a:pPr>
            <a:r>
              <a:rPr lang="en">
                <a:solidFill>
                  <a:srgbClr val="BFBFBF"/>
                </a:solidFill>
                <a:latin typeface="Calibri"/>
                <a:ea typeface="Calibri"/>
                <a:cs typeface="Calibri"/>
                <a:sym typeface="Calibri"/>
              </a:rPr>
              <a:t>Classifies countries into categories like Low-income, Lower-middle-income, Upper-middle-income, and High-income based on their Gross National Income (GNI).</a:t>
            </a:r>
            <a:endParaRPr>
              <a:solidFill>
                <a:srgbClr val="BFBFBF"/>
              </a:solidFill>
              <a:latin typeface="Calibri"/>
              <a:ea typeface="Calibri"/>
              <a:cs typeface="Calibri"/>
              <a:sym typeface="Calibri"/>
            </a:endParaRPr>
          </a:p>
          <a:p>
            <a:pPr marL="457200" lvl="0" indent="-317500" algn="just" rtl="0">
              <a:spcBef>
                <a:spcPts val="0"/>
              </a:spcBef>
              <a:spcAft>
                <a:spcPts val="0"/>
              </a:spcAft>
              <a:buClr>
                <a:srgbClr val="BFBFBF"/>
              </a:buClr>
              <a:buSzPts val="1400"/>
              <a:buFont typeface="Calibri"/>
              <a:buChar char="●"/>
            </a:pPr>
            <a:r>
              <a:rPr lang="en" b="1">
                <a:solidFill>
                  <a:srgbClr val="BFBFBF"/>
                </a:solidFill>
                <a:latin typeface="Calibri"/>
                <a:ea typeface="Calibri"/>
                <a:cs typeface="Calibri"/>
                <a:sym typeface="Calibri"/>
              </a:rPr>
              <a:t>UNDP</a:t>
            </a:r>
            <a:r>
              <a:rPr lang="en">
                <a:solidFill>
                  <a:srgbClr val="BFBFBF"/>
                </a:solidFill>
                <a:latin typeface="Calibri"/>
                <a:ea typeface="Calibri"/>
                <a:cs typeface="Calibri"/>
                <a:sym typeface="Calibri"/>
              </a:rPr>
              <a:t> </a:t>
            </a:r>
            <a:r>
              <a:rPr lang="en" b="1">
                <a:solidFill>
                  <a:srgbClr val="BFBFBF"/>
                </a:solidFill>
                <a:latin typeface="Calibri"/>
                <a:ea typeface="Calibri"/>
                <a:cs typeface="Calibri"/>
                <a:sym typeface="Calibri"/>
              </a:rPr>
              <a:t>HDI Level Classification</a:t>
            </a:r>
            <a:r>
              <a:rPr lang="en">
                <a:solidFill>
                  <a:srgbClr val="BFBFBF"/>
                </a:solidFill>
                <a:latin typeface="Calibri"/>
                <a:ea typeface="Calibri"/>
                <a:cs typeface="Calibri"/>
                <a:sym typeface="Calibri"/>
              </a:rPr>
              <a:t>:</a:t>
            </a:r>
            <a:endParaRPr>
              <a:solidFill>
                <a:srgbClr val="BFBFBF"/>
              </a:solidFill>
              <a:latin typeface="Calibri"/>
              <a:ea typeface="Calibri"/>
              <a:cs typeface="Calibri"/>
              <a:sym typeface="Calibri"/>
            </a:endParaRPr>
          </a:p>
          <a:p>
            <a:pPr marL="457200" lvl="0" indent="0" algn="just" rtl="0">
              <a:spcBef>
                <a:spcPts val="0"/>
              </a:spcBef>
              <a:spcAft>
                <a:spcPts val="0"/>
              </a:spcAft>
              <a:buNone/>
            </a:pPr>
            <a:r>
              <a:rPr lang="en">
                <a:solidFill>
                  <a:srgbClr val="BFBFBF"/>
                </a:solidFill>
                <a:latin typeface="Calibri"/>
                <a:ea typeface="Calibri"/>
                <a:cs typeface="Calibri"/>
                <a:sym typeface="Calibri"/>
              </a:rPr>
              <a:t>Ranks countries based on the Human Development Index, which assesses overall human development and highlights the importance of improved healthcare systems to enhance life expectancy and quality of life. Levels include Low, Medium, High, and Very High.</a:t>
            </a:r>
            <a:endParaRPr>
              <a:solidFill>
                <a:srgbClr val="BFBFBF"/>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2"/>
          <p:cNvSpPr txBox="1"/>
          <p:nvPr/>
        </p:nvSpPr>
        <p:spPr>
          <a:xfrm>
            <a:off x="284700" y="877925"/>
            <a:ext cx="2110500" cy="6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b="1" u="sng">
                <a:solidFill>
                  <a:srgbClr val="BFBFBF"/>
                </a:solidFill>
                <a:latin typeface="Calibri"/>
                <a:ea typeface="Calibri"/>
                <a:cs typeface="Calibri"/>
                <a:sym typeface="Calibri"/>
              </a:rPr>
              <a:t>FINAL DATASET</a:t>
            </a:r>
            <a:endParaRPr sz="2100" b="1" u="sng">
              <a:solidFill>
                <a:srgbClr val="BFBFBF"/>
              </a:solidFill>
              <a:latin typeface="Calibri"/>
              <a:ea typeface="Calibri"/>
              <a:cs typeface="Calibri"/>
              <a:sym typeface="Calibri"/>
            </a:endParaRPr>
          </a:p>
        </p:txBody>
      </p:sp>
      <p:pic>
        <p:nvPicPr>
          <p:cNvPr id="237" name="Google Shape;237;p42"/>
          <p:cNvPicPr preferRelativeResize="0"/>
          <p:nvPr/>
        </p:nvPicPr>
        <p:blipFill rotWithShape="1">
          <a:blip r:embed="rId3">
            <a:alphaModFix/>
          </a:blip>
          <a:srcRect r="30752"/>
          <a:stretch/>
        </p:blipFill>
        <p:spPr>
          <a:xfrm>
            <a:off x="284700" y="1444450"/>
            <a:ext cx="4287299" cy="3278074"/>
          </a:xfrm>
          <a:prstGeom prst="rect">
            <a:avLst/>
          </a:prstGeom>
          <a:noFill/>
          <a:ln>
            <a:noFill/>
          </a:ln>
        </p:spPr>
      </p:pic>
      <p:sp>
        <p:nvSpPr>
          <p:cNvPr id="238" name="Google Shape;238;p42"/>
          <p:cNvSpPr txBox="1"/>
          <p:nvPr/>
        </p:nvSpPr>
        <p:spPr>
          <a:xfrm>
            <a:off x="4695450" y="1634950"/>
            <a:ext cx="4287300" cy="29607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2000">
                <a:solidFill>
                  <a:srgbClr val="BFBFBF"/>
                </a:solidFill>
                <a:latin typeface="Calibri"/>
                <a:ea typeface="Calibri"/>
                <a:cs typeface="Calibri"/>
                <a:sym typeface="Calibri"/>
              </a:rPr>
              <a:t>After unpivoting the disease columns using Power Query and using Xlookup function to add the classifications to each corresponding row, the resulting dataset is in a tidy, consistent format and is ready for analysis and visualizations using pivot tables. </a:t>
            </a:r>
            <a:endParaRPr sz="2000">
              <a:solidFill>
                <a:srgbClr val="BFBFBF"/>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3"/>
          <p:cNvSpPr txBox="1">
            <a:spLocks noGrp="1"/>
          </p:cNvSpPr>
          <p:nvPr>
            <p:ph type="body" idx="1"/>
          </p:nvPr>
        </p:nvSpPr>
        <p:spPr>
          <a:xfrm>
            <a:off x="162875" y="826800"/>
            <a:ext cx="3440400" cy="705900"/>
          </a:xfrm>
          <a:prstGeom prst="rect">
            <a:avLst/>
          </a:prstGeom>
        </p:spPr>
        <p:txBody>
          <a:bodyPr spcFirstLastPara="1" wrap="square" lIns="68575" tIns="34275" rIns="68575" bIns="34275" anchor="t" anchorCtr="0">
            <a:normAutofit/>
          </a:bodyPr>
          <a:lstStyle/>
          <a:p>
            <a:pPr marL="0" lvl="0" indent="0" algn="l" rtl="0">
              <a:spcBef>
                <a:spcPts val="800"/>
              </a:spcBef>
              <a:spcAft>
                <a:spcPts val="0"/>
              </a:spcAft>
              <a:buNone/>
            </a:pPr>
            <a:r>
              <a:rPr lang="en" b="1" u="sng">
                <a:solidFill>
                  <a:srgbClr val="BFBFBF"/>
                </a:solidFill>
                <a:latin typeface="Calibri"/>
                <a:ea typeface="Calibri"/>
                <a:cs typeface="Calibri"/>
                <a:sym typeface="Calibri"/>
              </a:rPr>
              <a:t>QUICK STATS &amp; OVERVIEW</a:t>
            </a:r>
            <a:r>
              <a:rPr lang="en" b="1">
                <a:solidFill>
                  <a:srgbClr val="BFBFBF"/>
                </a:solidFill>
                <a:latin typeface="Calibri"/>
                <a:ea typeface="Calibri"/>
                <a:cs typeface="Calibri"/>
                <a:sym typeface="Calibri"/>
              </a:rPr>
              <a:t> </a:t>
            </a:r>
            <a:endParaRPr b="1">
              <a:solidFill>
                <a:srgbClr val="BFBFBF"/>
              </a:solidFill>
              <a:latin typeface="Calibri"/>
              <a:ea typeface="Calibri"/>
              <a:cs typeface="Calibri"/>
              <a:sym typeface="Calibri"/>
            </a:endParaRPr>
          </a:p>
        </p:txBody>
      </p:sp>
      <p:pic>
        <p:nvPicPr>
          <p:cNvPr id="244" name="Google Shape;244;p43"/>
          <p:cNvPicPr preferRelativeResize="0"/>
          <p:nvPr/>
        </p:nvPicPr>
        <p:blipFill>
          <a:blip r:embed="rId3">
            <a:alphaModFix/>
          </a:blip>
          <a:stretch>
            <a:fillRect/>
          </a:stretch>
        </p:blipFill>
        <p:spPr>
          <a:xfrm>
            <a:off x="162875" y="1324700"/>
            <a:ext cx="4409126" cy="2876160"/>
          </a:xfrm>
          <a:prstGeom prst="rect">
            <a:avLst/>
          </a:prstGeom>
          <a:noFill/>
          <a:ln>
            <a:noFill/>
          </a:ln>
        </p:spPr>
      </p:pic>
      <p:sp>
        <p:nvSpPr>
          <p:cNvPr id="245" name="Google Shape;245;p43"/>
          <p:cNvSpPr txBox="1"/>
          <p:nvPr/>
        </p:nvSpPr>
        <p:spPr>
          <a:xfrm>
            <a:off x="4644681" y="558283"/>
            <a:ext cx="4409100" cy="42603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 sz="1200" b="1" dirty="0">
                <a:solidFill>
                  <a:srgbClr val="BFBFBF"/>
                </a:solidFill>
                <a:latin typeface="Calibri"/>
                <a:ea typeface="Calibri"/>
                <a:cs typeface="Calibri"/>
                <a:sym typeface="Calibri"/>
              </a:rPr>
              <a:t>Using Excel pivot table and conditional formatting, the following insights can be derived:</a:t>
            </a:r>
            <a:endParaRPr sz="1200" b="1" dirty="0">
              <a:solidFill>
                <a:srgbClr val="BFBFBF"/>
              </a:solidFill>
              <a:latin typeface="Calibri"/>
              <a:ea typeface="Calibri"/>
              <a:cs typeface="Calibri"/>
              <a:sym typeface="Calibri"/>
            </a:endParaRPr>
          </a:p>
          <a:p>
            <a:pPr marL="0" lvl="0" indent="0" algn="just" rtl="0">
              <a:lnSpc>
                <a:spcPct val="115000"/>
              </a:lnSpc>
              <a:spcBef>
                <a:spcPts val="1200"/>
              </a:spcBef>
              <a:spcAft>
                <a:spcPts val="0"/>
              </a:spcAft>
              <a:buClr>
                <a:schemeClr val="dk1"/>
              </a:buClr>
              <a:buSzPts val="1100"/>
              <a:buFont typeface="Arial"/>
              <a:buNone/>
            </a:pPr>
            <a:r>
              <a:rPr lang="en" sz="1200" b="1" dirty="0">
                <a:solidFill>
                  <a:srgbClr val="BFBFBF"/>
                </a:solidFill>
                <a:latin typeface="Calibri"/>
                <a:ea typeface="Calibri"/>
                <a:cs typeface="Calibri"/>
                <a:sym typeface="Calibri"/>
              </a:rPr>
              <a:t>- Leading Causes of Death:</a:t>
            </a:r>
            <a:endParaRPr sz="1200" b="1" dirty="0">
              <a:solidFill>
                <a:srgbClr val="BFBFBF"/>
              </a:solidFill>
              <a:latin typeface="Calibri"/>
              <a:ea typeface="Calibri"/>
              <a:cs typeface="Calibri"/>
              <a:sym typeface="Calibri"/>
            </a:endParaRPr>
          </a:p>
          <a:p>
            <a:pPr marL="457200" lvl="0" indent="-304800" algn="just" rtl="0">
              <a:lnSpc>
                <a:spcPct val="115000"/>
              </a:lnSpc>
              <a:spcBef>
                <a:spcPts val="1200"/>
              </a:spcBef>
              <a:spcAft>
                <a:spcPts val="0"/>
              </a:spcAft>
              <a:buClr>
                <a:srgbClr val="BFBFBF"/>
              </a:buClr>
              <a:buSzPts val="1200"/>
              <a:buChar char="●"/>
            </a:pPr>
            <a:r>
              <a:rPr lang="en" sz="1200" b="1" dirty="0">
                <a:solidFill>
                  <a:srgbClr val="BFBFBF"/>
                </a:solidFill>
                <a:latin typeface="Calibri"/>
                <a:ea typeface="Calibri"/>
                <a:cs typeface="Calibri"/>
                <a:sym typeface="Calibri"/>
              </a:rPr>
              <a:t>Cardiovascular Diseases</a:t>
            </a:r>
            <a:r>
              <a:rPr lang="en" sz="1200" dirty="0">
                <a:solidFill>
                  <a:srgbClr val="BFBFBF"/>
                </a:solidFill>
                <a:latin typeface="Calibri"/>
                <a:ea typeface="Calibri"/>
                <a:cs typeface="Calibri"/>
                <a:sym typeface="Calibri"/>
              </a:rPr>
              <a:t> have the highest total number of deaths (447.7 million), followed by </a:t>
            </a:r>
            <a:r>
              <a:rPr lang="en" sz="1200" b="1" dirty="0">
                <a:solidFill>
                  <a:srgbClr val="BFBFBF"/>
                </a:solidFill>
                <a:latin typeface="Calibri"/>
                <a:ea typeface="Calibri"/>
                <a:cs typeface="Calibri"/>
                <a:sym typeface="Calibri"/>
              </a:rPr>
              <a:t>Neoplasms (cancers)</a:t>
            </a:r>
            <a:r>
              <a:rPr lang="en" sz="1200" dirty="0">
                <a:solidFill>
                  <a:srgbClr val="BFBFBF"/>
                </a:solidFill>
                <a:latin typeface="Calibri"/>
                <a:ea typeface="Calibri"/>
                <a:cs typeface="Calibri"/>
                <a:sym typeface="Calibri"/>
              </a:rPr>
              <a:t> (229.8 million) and </a:t>
            </a:r>
            <a:r>
              <a:rPr lang="en" sz="1200" b="1" dirty="0">
                <a:solidFill>
                  <a:srgbClr val="BFBFBF"/>
                </a:solidFill>
                <a:latin typeface="Calibri"/>
                <a:ea typeface="Calibri"/>
                <a:cs typeface="Calibri"/>
                <a:sym typeface="Calibri"/>
              </a:rPr>
              <a:t>Chronic Respiratory Diseases</a:t>
            </a:r>
            <a:r>
              <a:rPr lang="en" sz="1200" dirty="0">
                <a:solidFill>
                  <a:srgbClr val="BFBFBF"/>
                </a:solidFill>
                <a:latin typeface="Calibri"/>
                <a:ea typeface="Calibri"/>
                <a:cs typeface="Calibri"/>
                <a:sym typeface="Calibri"/>
              </a:rPr>
              <a:t> (104.6 million). These are significant global health concerns.</a:t>
            </a:r>
            <a:endParaRPr sz="1200" dirty="0">
              <a:solidFill>
                <a:srgbClr val="BFBFBF"/>
              </a:solidFill>
              <a:latin typeface="Calibri"/>
              <a:ea typeface="Calibri"/>
              <a:cs typeface="Calibri"/>
              <a:sym typeface="Calibri"/>
            </a:endParaRPr>
          </a:p>
          <a:p>
            <a:pPr marL="457200" lvl="0" indent="-304800" algn="just" rtl="0">
              <a:lnSpc>
                <a:spcPct val="115000"/>
              </a:lnSpc>
              <a:spcBef>
                <a:spcPts val="0"/>
              </a:spcBef>
              <a:spcAft>
                <a:spcPts val="0"/>
              </a:spcAft>
              <a:buClr>
                <a:srgbClr val="BFBFBF"/>
              </a:buClr>
              <a:buSzPts val="1200"/>
              <a:buChar char="●"/>
            </a:pPr>
            <a:r>
              <a:rPr lang="en" sz="1200" dirty="0">
                <a:solidFill>
                  <a:srgbClr val="BFBFBF"/>
                </a:solidFill>
                <a:latin typeface="Calibri"/>
                <a:ea typeface="Calibri"/>
                <a:cs typeface="Calibri"/>
                <a:sym typeface="Calibri"/>
              </a:rPr>
              <a:t>Other high-mortality causes include </a:t>
            </a:r>
            <a:r>
              <a:rPr lang="en" sz="1200" b="1" dirty="0">
                <a:solidFill>
                  <a:srgbClr val="BFBFBF"/>
                </a:solidFill>
                <a:latin typeface="Calibri"/>
                <a:ea typeface="Calibri"/>
                <a:cs typeface="Calibri"/>
                <a:sym typeface="Calibri"/>
              </a:rPr>
              <a:t>Lower Respiratory Infections</a:t>
            </a:r>
            <a:r>
              <a:rPr lang="en" sz="1200" dirty="0">
                <a:solidFill>
                  <a:srgbClr val="BFBFBF"/>
                </a:solidFill>
                <a:latin typeface="Calibri"/>
                <a:ea typeface="Calibri"/>
                <a:cs typeface="Calibri"/>
                <a:sym typeface="Calibri"/>
              </a:rPr>
              <a:t> (83.8 million) and </a:t>
            </a:r>
            <a:r>
              <a:rPr lang="en" sz="1200" b="1" dirty="0">
                <a:solidFill>
                  <a:srgbClr val="BFBFBF"/>
                </a:solidFill>
                <a:latin typeface="Calibri"/>
                <a:ea typeface="Calibri"/>
                <a:cs typeface="Calibri"/>
                <a:sym typeface="Calibri"/>
              </a:rPr>
              <a:t>Diarrheal Diseases</a:t>
            </a:r>
            <a:r>
              <a:rPr lang="en" sz="1200" dirty="0">
                <a:solidFill>
                  <a:srgbClr val="BFBFBF"/>
                </a:solidFill>
                <a:latin typeface="Calibri"/>
                <a:ea typeface="Calibri"/>
                <a:cs typeface="Calibri"/>
                <a:sym typeface="Calibri"/>
              </a:rPr>
              <a:t> (66.2 million).</a:t>
            </a:r>
            <a:endParaRPr sz="1200" dirty="0">
              <a:solidFill>
                <a:srgbClr val="BFBFBF"/>
              </a:solidFill>
              <a:latin typeface="Calibri"/>
              <a:ea typeface="Calibri"/>
              <a:cs typeface="Calibri"/>
              <a:sym typeface="Calibri"/>
            </a:endParaRPr>
          </a:p>
          <a:p>
            <a:pPr marL="0" lvl="0" indent="0" algn="just" rtl="0">
              <a:lnSpc>
                <a:spcPct val="115000"/>
              </a:lnSpc>
              <a:spcBef>
                <a:spcPts val="1200"/>
              </a:spcBef>
              <a:spcAft>
                <a:spcPts val="0"/>
              </a:spcAft>
              <a:buClr>
                <a:schemeClr val="dk1"/>
              </a:buClr>
              <a:buSzPts val="1100"/>
              <a:buFont typeface="Arial"/>
              <a:buNone/>
            </a:pPr>
            <a:r>
              <a:rPr lang="en" sz="1200" b="1" dirty="0">
                <a:solidFill>
                  <a:srgbClr val="BFBFBF"/>
                </a:solidFill>
                <a:latin typeface="Calibri"/>
                <a:ea typeface="Calibri"/>
                <a:cs typeface="Calibri"/>
                <a:sym typeface="Calibri"/>
              </a:rPr>
              <a:t>-</a:t>
            </a:r>
            <a:r>
              <a:rPr lang="en" sz="1200" dirty="0">
                <a:solidFill>
                  <a:srgbClr val="BFBFBF"/>
                </a:solidFill>
                <a:latin typeface="Calibri"/>
                <a:ea typeface="Calibri"/>
                <a:cs typeface="Calibri"/>
                <a:sym typeface="Calibri"/>
              </a:rPr>
              <a:t> </a:t>
            </a:r>
            <a:r>
              <a:rPr lang="en" sz="1200" b="1" dirty="0">
                <a:solidFill>
                  <a:srgbClr val="BFBFBF"/>
                </a:solidFill>
                <a:latin typeface="Calibri"/>
                <a:ea typeface="Calibri"/>
                <a:cs typeface="Calibri"/>
                <a:sym typeface="Calibri"/>
              </a:rPr>
              <a:t>High-Impact Events</a:t>
            </a:r>
            <a:r>
              <a:rPr lang="en" sz="1200" dirty="0">
                <a:solidFill>
                  <a:srgbClr val="BFBFBF"/>
                </a:solidFill>
                <a:latin typeface="Calibri"/>
                <a:ea typeface="Calibri"/>
                <a:cs typeface="Calibri"/>
                <a:sym typeface="Calibri"/>
              </a:rPr>
              <a:t>:</a:t>
            </a:r>
            <a:endParaRPr sz="1200" dirty="0">
              <a:solidFill>
                <a:srgbClr val="BFBFBF"/>
              </a:solidFill>
              <a:latin typeface="Calibri"/>
              <a:ea typeface="Calibri"/>
              <a:cs typeface="Calibri"/>
              <a:sym typeface="Calibri"/>
            </a:endParaRPr>
          </a:p>
          <a:p>
            <a:pPr marL="457200" lvl="0" indent="-304800" algn="just" rtl="0">
              <a:lnSpc>
                <a:spcPct val="115000"/>
              </a:lnSpc>
              <a:spcBef>
                <a:spcPts val="1200"/>
              </a:spcBef>
              <a:spcAft>
                <a:spcPts val="0"/>
              </a:spcAft>
              <a:buClr>
                <a:srgbClr val="BFBFBF"/>
              </a:buClr>
              <a:buSzPts val="1200"/>
              <a:buChar char="●"/>
            </a:pPr>
            <a:r>
              <a:rPr lang="en" sz="1200" dirty="0">
                <a:solidFill>
                  <a:srgbClr val="BFBFBF"/>
                </a:solidFill>
                <a:latin typeface="Times New Roman"/>
                <a:ea typeface="Times New Roman"/>
                <a:cs typeface="Times New Roman"/>
                <a:sym typeface="Times New Roman"/>
              </a:rPr>
              <a:t> </a:t>
            </a:r>
            <a:r>
              <a:rPr lang="en" sz="1200" dirty="0">
                <a:solidFill>
                  <a:srgbClr val="BFBFBF"/>
                </a:solidFill>
                <a:latin typeface="Calibri"/>
                <a:ea typeface="Calibri"/>
                <a:cs typeface="Calibri"/>
                <a:sym typeface="Calibri"/>
              </a:rPr>
              <a:t>Causes like </a:t>
            </a:r>
            <a:r>
              <a:rPr lang="en" sz="1200" b="1" dirty="0">
                <a:solidFill>
                  <a:srgbClr val="BFBFBF"/>
                </a:solidFill>
                <a:latin typeface="Calibri"/>
                <a:ea typeface="Calibri"/>
                <a:cs typeface="Calibri"/>
                <a:sym typeface="Calibri"/>
              </a:rPr>
              <a:t>Conflict and Terrorism</a:t>
            </a:r>
            <a:r>
              <a:rPr lang="en" sz="1200" dirty="0">
                <a:solidFill>
                  <a:srgbClr val="BFBFBF"/>
                </a:solidFill>
                <a:latin typeface="Calibri"/>
                <a:ea typeface="Calibri"/>
                <a:cs typeface="Calibri"/>
                <a:sym typeface="Calibri"/>
              </a:rPr>
              <a:t> and </a:t>
            </a:r>
            <a:r>
              <a:rPr lang="en" sz="1200" b="1" dirty="0">
                <a:solidFill>
                  <a:srgbClr val="BFBFBF"/>
                </a:solidFill>
                <a:latin typeface="Calibri"/>
                <a:ea typeface="Calibri"/>
                <a:cs typeface="Calibri"/>
                <a:sym typeface="Calibri"/>
              </a:rPr>
              <a:t>Exposure to Forces of Nature</a:t>
            </a:r>
            <a:r>
              <a:rPr lang="en" sz="1200" dirty="0">
                <a:solidFill>
                  <a:srgbClr val="BFBFBF"/>
                </a:solidFill>
                <a:latin typeface="Calibri"/>
                <a:ea typeface="Calibri"/>
                <a:cs typeface="Calibri"/>
                <a:sym typeface="Calibri"/>
              </a:rPr>
              <a:t> show relatively low total deaths (3.2 million and 1.5 million respectively), but their maximum death figures (503,532 and 222,641 respectively) indicate that extreme events or disasters account for a large portion of deaths at once.</a:t>
            </a:r>
            <a:endParaRPr sz="1200" dirty="0">
              <a:solidFill>
                <a:srgbClr val="BFBFBF"/>
              </a:solidFill>
              <a:latin typeface="Calibri"/>
              <a:ea typeface="Calibri"/>
              <a:cs typeface="Calibri"/>
              <a:sym typeface="Calibri"/>
            </a:endParaRPr>
          </a:p>
          <a:p>
            <a:pPr marL="0" lvl="0" indent="0" algn="just" rtl="0">
              <a:spcBef>
                <a:spcPts val="1200"/>
              </a:spcBef>
              <a:spcAft>
                <a:spcPts val="0"/>
              </a:spcAft>
              <a:buNone/>
            </a:pPr>
            <a:endParaRPr sz="1100" dirty="0">
              <a:solidFill>
                <a:srgbClr val="BFBFB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title"/>
          </p:nvPr>
        </p:nvSpPr>
        <p:spPr>
          <a:xfrm>
            <a:off x="481813" y="1365703"/>
            <a:ext cx="7886700" cy="9942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Clr>
                <a:srgbClr val="BFBFBF"/>
              </a:buClr>
              <a:buSzPts val="3300"/>
              <a:buFont typeface="Calibri"/>
              <a:buNone/>
            </a:pPr>
            <a:r>
              <a:rPr lang="en" sz="3800" b="1">
                <a:solidFill>
                  <a:srgbClr val="BFBFBF"/>
                </a:solidFill>
                <a:latin typeface="Calibri"/>
                <a:ea typeface="Calibri"/>
                <a:cs typeface="Calibri"/>
                <a:sym typeface="Calibri"/>
              </a:rPr>
              <a:t>TEAM MEMBERS</a:t>
            </a:r>
            <a:endParaRPr sz="3800"/>
          </a:p>
        </p:txBody>
      </p:sp>
      <p:sp>
        <p:nvSpPr>
          <p:cNvPr id="136" name="Google Shape;136;p26"/>
          <p:cNvSpPr txBox="1"/>
          <p:nvPr/>
        </p:nvSpPr>
        <p:spPr>
          <a:xfrm>
            <a:off x="819550" y="2231800"/>
            <a:ext cx="7630500" cy="2198100"/>
          </a:xfrm>
          <a:prstGeom prst="rect">
            <a:avLst/>
          </a:prstGeom>
          <a:noFill/>
          <a:ln>
            <a:noFill/>
          </a:ln>
        </p:spPr>
        <p:txBody>
          <a:bodyPr spcFirstLastPara="1" wrap="square" lIns="91425" tIns="91425" rIns="91425" bIns="91425" anchor="t" anchorCtr="0">
            <a:noAutofit/>
          </a:bodyPr>
          <a:lstStyle/>
          <a:p>
            <a:pPr marL="457200" lvl="0" indent="-361950" algn="l" rtl="0">
              <a:spcBef>
                <a:spcPts val="0"/>
              </a:spcBef>
              <a:spcAft>
                <a:spcPts val="0"/>
              </a:spcAft>
              <a:buClr>
                <a:srgbClr val="BFBFBF"/>
              </a:buClr>
              <a:buSzPts val="2100"/>
              <a:buFont typeface="Calibri"/>
              <a:buChar char="●"/>
            </a:pPr>
            <a:r>
              <a:rPr lang="en" sz="2100" b="1">
                <a:solidFill>
                  <a:srgbClr val="BFBFBF"/>
                </a:solidFill>
                <a:latin typeface="Calibri"/>
                <a:ea typeface="Calibri"/>
                <a:cs typeface="Calibri"/>
                <a:sym typeface="Calibri"/>
              </a:rPr>
              <a:t>Mariam Ayman Helmy</a:t>
            </a:r>
            <a:endParaRPr sz="2100" b="1">
              <a:solidFill>
                <a:srgbClr val="BFBFBF"/>
              </a:solidFill>
              <a:latin typeface="Calibri"/>
              <a:ea typeface="Calibri"/>
              <a:cs typeface="Calibri"/>
              <a:sym typeface="Calibri"/>
            </a:endParaRPr>
          </a:p>
          <a:p>
            <a:pPr marL="0" lvl="0" indent="0" algn="l" rtl="0">
              <a:spcBef>
                <a:spcPts val="0"/>
              </a:spcBef>
              <a:spcAft>
                <a:spcPts val="0"/>
              </a:spcAft>
              <a:buNone/>
            </a:pPr>
            <a:r>
              <a:rPr lang="en" sz="2100" b="1">
                <a:solidFill>
                  <a:srgbClr val="BFBFBF"/>
                </a:solidFill>
                <a:latin typeface="Calibri"/>
                <a:ea typeface="Calibri"/>
                <a:cs typeface="Calibri"/>
                <a:sym typeface="Calibri"/>
              </a:rPr>
              <a:t>        </a:t>
            </a:r>
            <a:r>
              <a:rPr lang="en" sz="1900" u="sng">
                <a:solidFill>
                  <a:schemeClr val="hlink"/>
                </a:solidFill>
                <a:latin typeface="Calibri"/>
                <a:ea typeface="Calibri"/>
                <a:cs typeface="Calibri"/>
                <a:sym typeface="Calibri"/>
                <a:hlinkClick r:id="rId3"/>
              </a:rPr>
              <a:t>mariiamayman96@gmail.com</a:t>
            </a:r>
            <a:endParaRPr sz="1900">
              <a:solidFill>
                <a:srgbClr val="BFBFBF"/>
              </a:solidFill>
              <a:latin typeface="Calibri"/>
              <a:ea typeface="Calibri"/>
              <a:cs typeface="Calibri"/>
              <a:sym typeface="Calibri"/>
            </a:endParaRPr>
          </a:p>
          <a:p>
            <a:pPr marL="457200" lvl="0" indent="-361950" algn="l" rtl="0">
              <a:spcBef>
                <a:spcPts val="0"/>
              </a:spcBef>
              <a:spcAft>
                <a:spcPts val="0"/>
              </a:spcAft>
              <a:buClr>
                <a:srgbClr val="BFBFBF"/>
              </a:buClr>
              <a:buSzPts val="2100"/>
              <a:buFont typeface="Calibri"/>
              <a:buChar char="●"/>
            </a:pPr>
            <a:r>
              <a:rPr lang="en" sz="2100">
                <a:solidFill>
                  <a:srgbClr val="BFBFBF"/>
                </a:solidFill>
                <a:latin typeface="Calibri"/>
                <a:ea typeface="Calibri"/>
                <a:cs typeface="Calibri"/>
                <a:sym typeface="Calibri"/>
              </a:rPr>
              <a:t>Huda Mawood Kamal</a:t>
            </a:r>
            <a:endParaRPr sz="2100">
              <a:solidFill>
                <a:srgbClr val="BFBFBF"/>
              </a:solidFill>
              <a:latin typeface="Calibri"/>
              <a:ea typeface="Calibri"/>
              <a:cs typeface="Calibri"/>
              <a:sym typeface="Calibri"/>
            </a:endParaRPr>
          </a:p>
          <a:p>
            <a:pPr marL="457200" lvl="0" indent="0" algn="l" rtl="0">
              <a:spcBef>
                <a:spcPts val="0"/>
              </a:spcBef>
              <a:spcAft>
                <a:spcPts val="0"/>
              </a:spcAft>
              <a:buNone/>
            </a:pPr>
            <a:r>
              <a:rPr lang="en" sz="2100" u="sng">
                <a:solidFill>
                  <a:schemeClr val="hlink"/>
                </a:solidFill>
                <a:latin typeface="Calibri"/>
                <a:ea typeface="Calibri"/>
                <a:cs typeface="Calibri"/>
                <a:sym typeface="Calibri"/>
                <a:hlinkClick r:id="rId4"/>
              </a:rPr>
              <a:t>hudamawood@gmail.com</a:t>
            </a:r>
            <a:endParaRPr sz="2100">
              <a:solidFill>
                <a:srgbClr val="BFBFBF"/>
              </a:solidFill>
              <a:latin typeface="Calibri"/>
              <a:ea typeface="Calibri"/>
              <a:cs typeface="Calibri"/>
              <a:sym typeface="Calibri"/>
            </a:endParaRPr>
          </a:p>
          <a:p>
            <a:pPr marL="457200" lvl="0" indent="-361950" algn="l" rtl="0">
              <a:spcBef>
                <a:spcPts val="0"/>
              </a:spcBef>
              <a:spcAft>
                <a:spcPts val="0"/>
              </a:spcAft>
              <a:buClr>
                <a:srgbClr val="BFBFBF"/>
              </a:buClr>
              <a:buSzPts val="2100"/>
              <a:buFont typeface="Calibri"/>
              <a:buChar char="●"/>
            </a:pPr>
            <a:r>
              <a:rPr lang="en" sz="2100">
                <a:solidFill>
                  <a:srgbClr val="BFBFBF"/>
                </a:solidFill>
                <a:latin typeface="Calibri"/>
                <a:ea typeface="Calibri"/>
                <a:cs typeface="Calibri"/>
                <a:sym typeface="Calibri"/>
              </a:rPr>
              <a:t>Abir Refaey Hassan</a:t>
            </a:r>
            <a:endParaRPr sz="2100">
              <a:solidFill>
                <a:srgbClr val="BFBFBF"/>
              </a:solidFill>
              <a:latin typeface="Calibri"/>
              <a:ea typeface="Calibri"/>
              <a:cs typeface="Calibri"/>
              <a:sym typeface="Calibri"/>
            </a:endParaRPr>
          </a:p>
          <a:p>
            <a:pPr marL="0" lvl="0" indent="0" algn="l" rtl="0">
              <a:spcBef>
                <a:spcPts val="0"/>
              </a:spcBef>
              <a:spcAft>
                <a:spcPts val="0"/>
              </a:spcAft>
              <a:buNone/>
            </a:pPr>
            <a:r>
              <a:rPr lang="en" sz="2100" b="1">
                <a:solidFill>
                  <a:schemeClr val="accent1"/>
                </a:solidFill>
                <a:latin typeface="Calibri"/>
                <a:ea typeface="Calibri"/>
                <a:cs typeface="Calibri"/>
                <a:sym typeface="Calibri"/>
              </a:rPr>
              <a:t>        </a:t>
            </a:r>
            <a:r>
              <a:rPr lang="en" sz="2100" u="sng">
                <a:solidFill>
                  <a:schemeClr val="hlink"/>
                </a:solidFill>
                <a:latin typeface="Calibri"/>
                <a:ea typeface="Calibri"/>
                <a:cs typeface="Calibri"/>
                <a:sym typeface="Calibri"/>
                <a:hlinkClick r:id="rId4"/>
              </a:rPr>
              <a:t>abirrefai99@gmail.com</a:t>
            </a:r>
            <a:endParaRPr sz="2100">
              <a:solidFill>
                <a:srgbClr val="BFBFBF"/>
              </a:solidFill>
              <a:latin typeface="Calibri"/>
              <a:ea typeface="Calibri"/>
              <a:cs typeface="Calibri"/>
              <a:sym typeface="Calibri"/>
            </a:endParaRPr>
          </a:p>
          <a:p>
            <a:pPr marL="0" lvl="0" indent="0" algn="l" rtl="0">
              <a:spcBef>
                <a:spcPts val="0"/>
              </a:spcBef>
              <a:spcAft>
                <a:spcPts val="0"/>
              </a:spcAft>
              <a:buNone/>
            </a:pPr>
            <a:endParaRPr sz="1900">
              <a:solidFill>
                <a:srgbClr val="134F5C"/>
              </a:solidFill>
              <a:latin typeface="Calibri"/>
              <a:ea typeface="Calibri"/>
              <a:cs typeface="Calibri"/>
              <a:sym typeface="Calibri"/>
            </a:endParaRPr>
          </a:p>
          <a:p>
            <a:pPr marL="457200" lvl="0" indent="0" algn="l" rtl="0">
              <a:spcBef>
                <a:spcPts val="0"/>
              </a:spcBef>
              <a:spcAft>
                <a:spcPts val="0"/>
              </a:spcAft>
              <a:buNone/>
            </a:pPr>
            <a:endParaRPr sz="1900">
              <a:solidFill>
                <a:srgbClr val="BFBFB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4"/>
          <p:cNvSpPr txBox="1">
            <a:spLocks noGrp="1"/>
          </p:cNvSpPr>
          <p:nvPr>
            <p:ph type="body" idx="1"/>
          </p:nvPr>
        </p:nvSpPr>
        <p:spPr>
          <a:xfrm>
            <a:off x="162875" y="826800"/>
            <a:ext cx="3440400" cy="705900"/>
          </a:xfrm>
          <a:prstGeom prst="rect">
            <a:avLst/>
          </a:prstGeom>
        </p:spPr>
        <p:txBody>
          <a:bodyPr spcFirstLastPara="1" wrap="square" lIns="68575" tIns="34275" rIns="68575" bIns="34275" anchor="t" anchorCtr="0">
            <a:normAutofit/>
          </a:bodyPr>
          <a:lstStyle/>
          <a:p>
            <a:pPr marL="0" lvl="0" indent="0" algn="l" rtl="0">
              <a:spcBef>
                <a:spcPts val="800"/>
              </a:spcBef>
              <a:spcAft>
                <a:spcPts val="0"/>
              </a:spcAft>
              <a:buNone/>
            </a:pPr>
            <a:r>
              <a:rPr lang="en" b="1" u="sng">
                <a:solidFill>
                  <a:srgbClr val="BFBFBF"/>
                </a:solidFill>
                <a:latin typeface="Calibri"/>
                <a:ea typeface="Calibri"/>
                <a:cs typeface="Calibri"/>
                <a:sym typeface="Calibri"/>
              </a:rPr>
              <a:t>QUICK STATS &amp; OVERVIEW</a:t>
            </a:r>
            <a:r>
              <a:rPr lang="en" b="1">
                <a:solidFill>
                  <a:srgbClr val="BFBFBF"/>
                </a:solidFill>
                <a:latin typeface="Calibri"/>
                <a:ea typeface="Calibri"/>
                <a:cs typeface="Calibri"/>
                <a:sym typeface="Calibri"/>
              </a:rPr>
              <a:t> </a:t>
            </a:r>
            <a:endParaRPr b="1">
              <a:solidFill>
                <a:srgbClr val="BFBFBF"/>
              </a:solidFill>
              <a:latin typeface="Calibri"/>
              <a:ea typeface="Calibri"/>
              <a:cs typeface="Calibri"/>
              <a:sym typeface="Calibri"/>
            </a:endParaRPr>
          </a:p>
        </p:txBody>
      </p:sp>
      <p:pic>
        <p:nvPicPr>
          <p:cNvPr id="251" name="Google Shape;251;p44"/>
          <p:cNvPicPr preferRelativeResize="0"/>
          <p:nvPr/>
        </p:nvPicPr>
        <p:blipFill>
          <a:blip r:embed="rId3">
            <a:alphaModFix/>
          </a:blip>
          <a:stretch>
            <a:fillRect/>
          </a:stretch>
        </p:blipFill>
        <p:spPr>
          <a:xfrm>
            <a:off x="162875" y="1324700"/>
            <a:ext cx="4409126" cy="2876160"/>
          </a:xfrm>
          <a:prstGeom prst="rect">
            <a:avLst/>
          </a:prstGeom>
          <a:noFill/>
          <a:ln>
            <a:noFill/>
          </a:ln>
        </p:spPr>
      </p:pic>
      <p:sp>
        <p:nvSpPr>
          <p:cNvPr id="252" name="Google Shape;252;p44"/>
          <p:cNvSpPr txBox="1"/>
          <p:nvPr/>
        </p:nvSpPr>
        <p:spPr>
          <a:xfrm>
            <a:off x="4668225" y="1002525"/>
            <a:ext cx="4000500" cy="36021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 sz="1200" b="1">
                <a:solidFill>
                  <a:srgbClr val="BFBFBF"/>
                </a:solidFill>
                <a:latin typeface="Calibri"/>
                <a:ea typeface="Calibri"/>
                <a:cs typeface="Calibri"/>
                <a:sym typeface="Calibri"/>
              </a:rPr>
              <a:t>- Low-Impact Events</a:t>
            </a:r>
            <a:endParaRPr sz="1200" b="1">
              <a:solidFill>
                <a:srgbClr val="BFBFBF"/>
              </a:solidFill>
              <a:latin typeface="Calibri"/>
              <a:ea typeface="Calibri"/>
              <a:cs typeface="Calibri"/>
              <a:sym typeface="Calibri"/>
            </a:endParaRPr>
          </a:p>
          <a:p>
            <a:pPr marL="457200" lvl="0" indent="-304800" algn="just" rtl="0">
              <a:lnSpc>
                <a:spcPct val="115000"/>
              </a:lnSpc>
              <a:spcBef>
                <a:spcPts val="1200"/>
              </a:spcBef>
              <a:spcAft>
                <a:spcPts val="0"/>
              </a:spcAft>
              <a:buClr>
                <a:srgbClr val="BFBFBF"/>
              </a:buClr>
              <a:buSzPts val="1200"/>
              <a:buFont typeface="Calibri"/>
              <a:buChar char="●"/>
            </a:pPr>
            <a:r>
              <a:rPr lang="en" sz="1200" b="1">
                <a:solidFill>
                  <a:srgbClr val="BFBFBF"/>
                </a:solidFill>
                <a:latin typeface="Calibri"/>
                <a:ea typeface="Calibri"/>
                <a:cs typeface="Calibri"/>
                <a:sym typeface="Calibri"/>
              </a:rPr>
              <a:t>Poisonings</a:t>
            </a:r>
            <a:r>
              <a:rPr lang="en" sz="1200">
                <a:solidFill>
                  <a:srgbClr val="BFBFBF"/>
                </a:solidFill>
                <a:latin typeface="Calibri"/>
                <a:ea typeface="Calibri"/>
                <a:cs typeface="Calibri"/>
                <a:sym typeface="Calibri"/>
              </a:rPr>
              <a:t>,</a:t>
            </a:r>
            <a:r>
              <a:rPr lang="en" sz="1200" b="1">
                <a:solidFill>
                  <a:srgbClr val="BFBFBF"/>
                </a:solidFill>
                <a:latin typeface="Calibri"/>
                <a:ea typeface="Calibri"/>
                <a:cs typeface="Calibri"/>
                <a:sym typeface="Calibri"/>
              </a:rPr>
              <a:t> Drug Use Disorders</a:t>
            </a:r>
            <a:r>
              <a:rPr lang="en" sz="1200">
                <a:solidFill>
                  <a:srgbClr val="BFBFBF"/>
                </a:solidFill>
                <a:latin typeface="Calibri"/>
                <a:ea typeface="Calibri"/>
                <a:cs typeface="Calibri"/>
                <a:sym typeface="Calibri"/>
              </a:rPr>
              <a:t>, and </a:t>
            </a:r>
            <a:r>
              <a:rPr lang="en" sz="1200" b="1">
                <a:solidFill>
                  <a:srgbClr val="BFBFBF"/>
                </a:solidFill>
                <a:latin typeface="Calibri"/>
                <a:ea typeface="Calibri"/>
                <a:cs typeface="Calibri"/>
                <a:sym typeface="Calibri"/>
              </a:rPr>
              <a:t>Environmental Heat and Cold Exposure</a:t>
            </a:r>
            <a:r>
              <a:rPr lang="en" sz="1200">
                <a:solidFill>
                  <a:srgbClr val="BFBFBF"/>
                </a:solidFill>
                <a:latin typeface="Calibri"/>
                <a:ea typeface="Calibri"/>
                <a:cs typeface="Calibri"/>
                <a:sym typeface="Calibri"/>
              </a:rPr>
              <a:t> show relatively smaller maximum deaths, which suggests that their impact is more spread out over time rather than being tied to singular, catastrophic events</a:t>
            </a:r>
            <a:endParaRPr sz="1200">
              <a:solidFill>
                <a:srgbClr val="BFBFBF"/>
              </a:solidFill>
              <a:latin typeface="Calibri"/>
              <a:ea typeface="Calibri"/>
              <a:cs typeface="Calibri"/>
              <a:sym typeface="Calibri"/>
            </a:endParaRPr>
          </a:p>
          <a:p>
            <a:pPr marL="0" lvl="0" indent="0" algn="just" rtl="0">
              <a:lnSpc>
                <a:spcPct val="115000"/>
              </a:lnSpc>
              <a:spcBef>
                <a:spcPts val="1200"/>
              </a:spcBef>
              <a:spcAft>
                <a:spcPts val="0"/>
              </a:spcAft>
              <a:buNone/>
            </a:pPr>
            <a:r>
              <a:rPr lang="en" sz="1200" b="1">
                <a:solidFill>
                  <a:srgbClr val="BFBFBF"/>
                </a:solidFill>
                <a:latin typeface="Calibri"/>
                <a:ea typeface="Calibri"/>
                <a:cs typeface="Calibri"/>
                <a:sym typeface="Calibri"/>
              </a:rPr>
              <a:t>- Consistent Killers:</a:t>
            </a:r>
            <a:endParaRPr sz="1200" b="1">
              <a:solidFill>
                <a:srgbClr val="BFBFBF"/>
              </a:solidFill>
              <a:latin typeface="Calibri"/>
              <a:ea typeface="Calibri"/>
              <a:cs typeface="Calibri"/>
              <a:sym typeface="Calibri"/>
            </a:endParaRPr>
          </a:p>
          <a:p>
            <a:pPr marL="457200" lvl="0" indent="-304800" algn="just" rtl="0">
              <a:lnSpc>
                <a:spcPct val="115000"/>
              </a:lnSpc>
              <a:spcBef>
                <a:spcPts val="1200"/>
              </a:spcBef>
              <a:spcAft>
                <a:spcPts val="0"/>
              </a:spcAft>
              <a:buClr>
                <a:srgbClr val="BFBFBF"/>
              </a:buClr>
              <a:buSzPts val="1200"/>
              <a:buFont typeface="Calibri"/>
              <a:buChar char="●"/>
            </a:pPr>
            <a:r>
              <a:rPr lang="en" sz="1200" b="1">
                <a:solidFill>
                  <a:srgbClr val="BFBFBF"/>
                </a:solidFill>
                <a:latin typeface="Calibri"/>
                <a:ea typeface="Calibri"/>
                <a:cs typeface="Calibri"/>
                <a:sym typeface="Calibri"/>
              </a:rPr>
              <a:t>Non-communicable diseases</a:t>
            </a:r>
            <a:r>
              <a:rPr lang="en" sz="1200">
                <a:solidFill>
                  <a:srgbClr val="BFBFBF"/>
                </a:solidFill>
                <a:latin typeface="Calibri"/>
                <a:ea typeface="Calibri"/>
                <a:cs typeface="Calibri"/>
                <a:sym typeface="Calibri"/>
              </a:rPr>
              <a:t> </a:t>
            </a:r>
            <a:r>
              <a:rPr lang="en" sz="1200" b="1">
                <a:solidFill>
                  <a:srgbClr val="BFBFBF"/>
                </a:solidFill>
                <a:latin typeface="Calibri"/>
                <a:ea typeface="Calibri"/>
                <a:cs typeface="Calibri"/>
                <a:sym typeface="Calibri"/>
              </a:rPr>
              <a:t>(Cardiovascular Diseases </a:t>
            </a:r>
            <a:r>
              <a:rPr lang="en" sz="1200">
                <a:solidFill>
                  <a:srgbClr val="BFBFBF"/>
                </a:solidFill>
                <a:latin typeface="Calibri"/>
                <a:ea typeface="Calibri"/>
                <a:cs typeface="Calibri"/>
                <a:sym typeface="Calibri"/>
              </a:rPr>
              <a:t>and </a:t>
            </a:r>
            <a:r>
              <a:rPr lang="en" sz="1200" b="1">
                <a:solidFill>
                  <a:srgbClr val="BFBFBF"/>
                </a:solidFill>
                <a:latin typeface="Calibri"/>
                <a:ea typeface="Calibri"/>
                <a:cs typeface="Calibri"/>
                <a:sym typeface="Calibri"/>
              </a:rPr>
              <a:t>Neoplasms)</a:t>
            </a:r>
            <a:r>
              <a:rPr lang="en" sz="1200">
                <a:solidFill>
                  <a:srgbClr val="BFBFBF"/>
                </a:solidFill>
                <a:latin typeface="Calibri"/>
                <a:ea typeface="Calibri"/>
                <a:cs typeface="Calibri"/>
                <a:sym typeface="Calibri"/>
              </a:rPr>
              <a:t> have very high average deaths per event (73,160 and 37,542 respectively), showing that they are widespread and consistently deadly. This reflects the global shift towards lifestyle-related conditions as the primary health burden.</a:t>
            </a:r>
            <a:endParaRPr sz="1200">
              <a:solidFill>
                <a:srgbClr val="BFBFBF"/>
              </a:solidFill>
              <a:latin typeface="Calibri"/>
              <a:ea typeface="Calibri"/>
              <a:cs typeface="Calibri"/>
              <a:sym typeface="Calibri"/>
            </a:endParaRPr>
          </a:p>
          <a:p>
            <a:pPr marL="457200" lvl="0" indent="0" algn="just" rtl="0">
              <a:lnSpc>
                <a:spcPct val="115000"/>
              </a:lnSpc>
              <a:spcBef>
                <a:spcPts val="1200"/>
              </a:spcBef>
              <a:spcAft>
                <a:spcPts val="0"/>
              </a:spcAft>
              <a:buNone/>
            </a:pPr>
            <a:endParaRPr sz="1200" b="1">
              <a:solidFill>
                <a:srgbClr val="BFBFBF"/>
              </a:solidFill>
              <a:latin typeface="Calibri"/>
              <a:ea typeface="Calibri"/>
              <a:cs typeface="Calibri"/>
              <a:sym typeface="Calibri"/>
            </a:endParaRPr>
          </a:p>
          <a:p>
            <a:pPr marL="0" lvl="0" indent="0" algn="just" rtl="0">
              <a:spcBef>
                <a:spcPts val="1200"/>
              </a:spcBef>
              <a:spcAft>
                <a:spcPts val="0"/>
              </a:spcAft>
              <a:buNone/>
            </a:pPr>
            <a:endParaRPr sz="1100">
              <a:solidFill>
                <a:srgbClr val="BFBFB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5"/>
          <p:cNvSpPr txBox="1">
            <a:spLocks noGrp="1"/>
          </p:cNvSpPr>
          <p:nvPr>
            <p:ph type="body" idx="1"/>
          </p:nvPr>
        </p:nvSpPr>
        <p:spPr>
          <a:xfrm>
            <a:off x="279400" y="1361270"/>
            <a:ext cx="7785900" cy="611700"/>
          </a:xfrm>
          <a:prstGeom prst="rect">
            <a:avLst/>
          </a:prstGeom>
        </p:spPr>
        <p:txBody>
          <a:bodyPr spcFirstLastPara="1" wrap="square" lIns="68575" tIns="34275" rIns="68575" bIns="34275" anchor="t" anchorCtr="0">
            <a:normAutofit/>
          </a:bodyPr>
          <a:lstStyle/>
          <a:p>
            <a:pPr marL="0" lvl="0" indent="0" algn="just" rtl="0">
              <a:spcBef>
                <a:spcPts val="800"/>
              </a:spcBef>
              <a:spcAft>
                <a:spcPts val="0"/>
              </a:spcAft>
              <a:buNone/>
            </a:pPr>
            <a:r>
              <a:rPr lang="en" sz="1600">
                <a:solidFill>
                  <a:srgbClr val="BFBFBF"/>
                </a:solidFill>
                <a:latin typeface="Calibri"/>
                <a:ea typeface="Calibri"/>
                <a:cs typeface="Calibri"/>
                <a:sym typeface="Calibri"/>
              </a:rPr>
              <a:t>Using XLookup and Concatenation to highlight the years and countries at which the leading causes of death and impactful events caused the most number of deaths.</a:t>
            </a:r>
            <a:endParaRPr sz="1600">
              <a:solidFill>
                <a:srgbClr val="BFBFBF"/>
              </a:solidFill>
              <a:latin typeface="Calibri"/>
              <a:ea typeface="Calibri"/>
              <a:cs typeface="Calibri"/>
              <a:sym typeface="Calibri"/>
            </a:endParaRPr>
          </a:p>
        </p:txBody>
      </p:sp>
      <p:pic>
        <p:nvPicPr>
          <p:cNvPr id="258" name="Google Shape;258;p45"/>
          <p:cNvPicPr preferRelativeResize="0"/>
          <p:nvPr/>
        </p:nvPicPr>
        <p:blipFill>
          <a:blip r:embed="rId3">
            <a:alphaModFix/>
          </a:blip>
          <a:stretch>
            <a:fillRect/>
          </a:stretch>
        </p:blipFill>
        <p:spPr>
          <a:xfrm>
            <a:off x="1018425" y="2177650"/>
            <a:ext cx="8002225" cy="2252500"/>
          </a:xfrm>
          <a:prstGeom prst="rect">
            <a:avLst/>
          </a:prstGeom>
          <a:noFill/>
          <a:ln>
            <a:noFill/>
          </a:ln>
        </p:spPr>
      </p:pic>
      <p:sp>
        <p:nvSpPr>
          <p:cNvPr id="259" name="Google Shape;259;p45"/>
          <p:cNvSpPr txBox="1"/>
          <p:nvPr/>
        </p:nvSpPr>
        <p:spPr>
          <a:xfrm>
            <a:off x="279400" y="784525"/>
            <a:ext cx="3577800" cy="4755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800"/>
              </a:spcBef>
              <a:spcAft>
                <a:spcPts val="0"/>
              </a:spcAft>
              <a:buNone/>
            </a:pPr>
            <a:r>
              <a:rPr lang="en" sz="2100" b="1" u="sng">
                <a:solidFill>
                  <a:srgbClr val="BFBFBF"/>
                </a:solidFill>
                <a:latin typeface="Calibri"/>
                <a:ea typeface="Calibri"/>
                <a:cs typeface="Calibri"/>
                <a:sym typeface="Calibri"/>
              </a:rPr>
              <a:t>QUICK STATS &amp; OVERVIEW</a:t>
            </a:r>
            <a:r>
              <a:rPr lang="en" sz="2100" b="1">
                <a:solidFill>
                  <a:srgbClr val="BFBFBF"/>
                </a:solidFill>
                <a:latin typeface="Calibri"/>
                <a:ea typeface="Calibri"/>
                <a:cs typeface="Calibri"/>
                <a:sym typeface="Calibri"/>
              </a:rPr>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6"/>
          <p:cNvSpPr txBox="1">
            <a:spLocks noGrp="1"/>
          </p:cNvSpPr>
          <p:nvPr>
            <p:ph type="title"/>
          </p:nvPr>
        </p:nvSpPr>
        <p:spPr>
          <a:xfrm>
            <a:off x="343775" y="852472"/>
            <a:ext cx="3582900" cy="5373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n" sz="2100" b="1" u="sng">
                <a:solidFill>
                  <a:srgbClr val="BFBFBF"/>
                </a:solidFill>
                <a:latin typeface="Calibri"/>
                <a:ea typeface="Calibri"/>
                <a:cs typeface="Calibri"/>
                <a:sym typeface="Calibri"/>
              </a:rPr>
              <a:t>TRENDS OVER TIME</a:t>
            </a:r>
            <a:endParaRPr sz="2100" b="1" u="sng">
              <a:solidFill>
                <a:srgbClr val="BFBFBF"/>
              </a:solidFill>
              <a:latin typeface="Calibri"/>
              <a:ea typeface="Calibri"/>
              <a:cs typeface="Calibri"/>
              <a:sym typeface="Calibri"/>
            </a:endParaRPr>
          </a:p>
        </p:txBody>
      </p:sp>
      <p:pic>
        <p:nvPicPr>
          <p:cNvPr id="265" name="Google Shape;265;p46"/>
          <p:cNvPicPr preferRelativeResize="0"/>
          <p:nvPr/>
        </p:nvPicPr>
        <p:blipFill>
          <a:blip r:embed="rId3">
            <a:alphaModFix/>
          </a:blip>
          <a:stretch>
            <a:fillRect/>
          </a:stretch>
        </p:blipFill>
        <p:spPr>
          <a:xfrm>
            <a:off x="152400" y="1542175"/>
            <a:ext cx="4994299" cy="3448925"/>
          </a:xfrm>
          <a:prstGeom prst="rect">
            <a:avLst/>
          </a:prstGeom>
          <a:noFill/>
          <a:ln>
            <a:noFill/>
          </a:ln>
        </p:spPr>
      </p:pic>
      <p:sp>
        <p:nvSpPr>
          <p:cNvPr id="266" name="Google Shape;266;p46"/>
          <p:cNvSpPr txBox="1"/>
          <p:nvPr/>
        </p:nvSpPr>
        <p:spPr>
          <a:xfrm>
            <a:off x="5371700" y="1682650"/>
            <a:ext cx="3625800" cy="29136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Clr>
                <a:schemeClr val="dk1"/>
              </a:buClr>
              <a:buSzPts val="1100"/>
              <a:buFont typeface="Arial"/>
              <a:buNone/>
            </a:pPr>
            <a:r>
              <a:rPr lang="en" sz="1300">
                <a:solidFill>
                  <a:srgbClr val="BFBFBF"/>
                </a:solidFill>
                <a:latin typeface="Calibri"/>
                <a:ea typeface="Calibri"/>
                <a:cs typeface="Calibri"/>
                <a:sym typeface="Calibri"/>
              </a:rPr>
              <a:t>Overtime trend analysis focused on </a:t>
            </a:r>
            <a:r>
              <a:rPr lang="en" sz="1300" b="1">
                <a:solidFill>
                  <a:srgbClr val="BFBFBF"/>
                </a:solidFill>
                <a:latin typeface="Calibri"/>
                <a:ea typeface="Calibri"/>
                <a:cs typeface="Calibri"/>
                <a:sym typeface="Calibri"/>
              </a:rPr>
              <a:t>NCDS</a:t>
            </a:r>
            <a:r>
              <a:rPr lang="en" sz="1300">
                <a:solidFill>
                  <a:srgbClr val="BFBFBF"/>
                </a:solidFill>
                <a:latin typeface="Calibri"/>
                <a:ea typeface="Calibri"/>
                <a:cs typeface="Calibri"/>
                <a:sym typeface="Calibri"/>
              </a:rPr>
              <a:t> shows that:</a:t>
            </a:r>
            <a:endParaRPr sz="1300">
              <a:solidFill>
                <a:srgbClr val="BFBFBF"/>
              </a:solidFill>
              <a:latin typeface="Calibri"/>
              <a:ea typeface="Calibri"/>
              <a:cs typeface="Calibri"/>
              <a:sym typeface="Calibri"/>
            </a:endParaRPr>
          </a:p>
          <a:p>
            <a:pPr marL="457200" lvl="0" indent="-304800" algn="just" rtl="0">
              <a:lnSpc>
                <a:spcPct val="115000"/>
              </a:lnSpc>
              <a:spcBef>
                <a:spcPts val="1200"/>
              </a:spcBef>
              <a:spcAft>
                <a:spcPts val="0"/>
              </a:spcAft>
              <a:buClr>
                <a:srgbClr val="BFBFBF"/>
              </a:buClr>
              <a:buSzPts val="1200"/>
              <a:buFont typeface="Calibri"/>
              <a:buChar char="-"/>
            </a:pPr>
            <a:r>
              <a:rPr lang="en" sz="1200">
                <a:solidFill>
                  <a:srgbClr val="BFBFBF"/>
                </a:solidFill>
                <a:latin typeface="Calibri"/>
                <a:ea typeface="Calibri"/>
                <a:cs typeface="Calibri"/>
                <a:sym typeface="Calibri"/>
              </a:rPr>
              <a:t>The global burden of</a:t>
            </a:r>
            <a:r>
              <a:rPr lang="en" sz="1200" b="1">
                <a:solidFill>
                  <a:srgbClr val="BFBFBF"/>
                </a:solidFill>
                <a:latin typeface="Calibri"/>
                <a:ea typeface="Calibri"/>
                <a:cs typeface="Calibri"/>
                <a:sym typeface="Calibri"/>
              </a:rPr>
              <a:t> NCDs</a:t>
            </a:r>
            <a:r>
              <a:rPr lang="en" sz="1200">
                <a:solidFill>
                  <a:srgbClr val="BFBFBF"/>
                </a:solidFill>
                <a:latin typeface="Calibri"/>
                <a:ea typeface="Calibri"/>
                <a:cs typeface="Calibri"/>
                <a:sym typeface="Calibri"/>
              </a:rPr>
              <a:t> has substantially increased over the past three decades, with </a:t>
            </a:r>
            <a:r>
              <a:rPr lang="en" sz="1200" b="1">
                <a:solidFill>
                  <a:srgbClr val="BFBFBF"/>
                </a:solidFill>
                <a:latin typeface="Calibri"/>
                <a:ea typeface="Calibri"/>
                <a:cs typeface="Calibri"/>
                <a:sym typeface="Calibri"/>
              </a:rPr>
              <a:t>Cardiovascular Diseases</a:t>
            </a:r>
            <a:r>
              <a:rPr lang="en" sz="1200">
                <a:solidFill>
                  <a:srgbClr val="BFBFBF"/>
                </a:solidFill>
                <a:latin typeface="Calibri"/>
                <a:ea typeface="Calibri"/>
                <a:cs typeface="Calibri"/>
                <a:sym typeface="Calibri"/>
              </a:rPr>
              <a:t> remaining the leading cause of death and consistently accounting for the highest number of deaths throughout the period, more than all other </a:t>
            </a:r>
            <a:r>
              <a:rPr lang="en" sz="1200" b="1">
                <a:solidFill>
                  <a:srgbClr val="BFBFBF"/>
                </a:solidFill>
                <a:latin typeface="Calibri"/>
                <a:ea typeface="Calibri"/>
                <a:cs typeface="Calibri"/>
                <a:sym typeface="Calibri"/>
              </a:rPr>
              <a:t>NCDs</a:t>
            </a:r>
            <a:r>
              <a:rPr lang="en" sz="1200">
                <a:solidFill>
                  <a:srgbClr val="BFBFBF"/>
                </a:solidFill>
                <a:latin typeface="Calibri"/>
                <a:ea typeface="Calibri"/>
                <a:cs typeface="Calibri"/>
                <a:sym typeface="Calibri"/>
              </a:rPr>
              <a:t> combined.</a:t>
            </a:r>
            <a:endParaRPr sz="1200">
              <a:solidFill>
                <a:srgbClr val="BFBFBF"/>
              </a:solidFill>
              <a:latin typeface="Calibri"/>
              <a:ea typeface="Calibri"/>
              <a:cs typeface="Calibri"/>
              <a:sym typeface="Calibri"/>
            </a:endParaRPr>
          </a:p>
          <a:p>
            <a:pPr marL="457200" lvl="0" indent="-304800" algn="just" rtl="0">
              <a:lnSpc>
                <a:spcPct val="115000"/>
              </a:lnSpc>
              <a:spcBef>
                <a:spcPts val="0"/>
              </a:spcBef>
              <a:spcAft>
                <a:spcPts val="0"/>
              </a:spcAft>
              <a:buClr>
                <a:srgbClr val="BFBFBF"/>
              </a:buClr>
              <a:buSzPts val="1200"/>
              <a:buFont typeface="Calibri"/>
              <a:buChar char="-"/>
            </a:pPr>
            <a:r>
              <a:rPr lang="en" sz="1200" b="1">
                <a:solidFill>
                  <a:srgbClr val="BFBFBF"/>
                </a:solidFill>
                <a:latin typeface="Calibri"/>
                <a:ea typeface="Calibri"/>
                <a:cs typeface="Calibri"/>
                <a:sym typeface="Calibri"/>
              </a:rPr>
              <a:t>Neoplasms</a:t>
            </a:r>
            <a:r>
              <a:rPr lang="en" sz="1200">
                <a:solidFill>
                  <a:srgbClr val="BFBFBF"/>
                </a:solidFill>
                <a:latin typeface="Calibri"/>
                <a:ea typeface="Calibri"/>
                <a:cs typeface="Calibri"/>
                <a:sym typeface="Calibri"/>
              </a:rPr>
              <a:t> were the second-leading cause of death after </a:t>
            </a:r>
            <a:r>
              <a:rPr lang="en" sz="1200" b="1">
                <a:solidFill>
                  <a:srgbClr val="BFBFBF"/>
                </a:solidFill>
                <a:latin typeface="Calibri"/>
                <a:ea typeface="Calibri"/>
                <a:cs typeface="Calibri"/>
                <a:sym typeface="Calibri"/>
              </a:rPr>
              <a:t>Cardiovascular Diseases</a:t>
            </a:r>
            <a:r>
              <a:rPr lang="en" sz="1200">
                <a:solidFill>
                  <a:srgbClr val="BFBFBF"/>
                </a:solidFill>
                <a:latin typeface="Calibri"/>
                <a:ea typeface="Calibri"/>
                <a:cs typeface="Calibri"/>
                <a:sym typeface="Calibri"/>
              </a:rPr>
              <a:t>, with deaths rising from 5.75 million in 1990 to 10.07 million in 2019.</a:t>
            </a:r>
            <a:endParaRPr sz="1200">
              <a:solidFill>
                <a:srgbClr val="BFBFBF"/>
              </a:solidFill>
              <a:latin typeface="Calibri"/>
              <a:ea typeface="Calibri"/>
              <a:cs typeface="Calibri"/>
              <a:sym typeface="Calibri"/>
            </a:endParaRPr>
          </a:p>
          <a:p>
            <a:pPr marL="0" lvl="0" indent="0" algn="just" rtl="0">
              <a:lnSpc>
                <a:spcPct val="115000"/>
              </a:lnSpc>
              <a:spcBef>
                <a:spcPts val="1200"/>
              </a:spcBef>
              <a:spcAft>
                <a:spcPts val="0"/>
              </a:spcAft>
              <a:buClr>
                <a:schemeClr val="dk1"/>
              </a:buClr>
              <a:buSzPts val="1100"/>
              <a:buFont typeface="Arial"/>
              <a:buNone/>
            </a:pPr>
            <a:endParaRPr sz="1200">
              <a:solidFill>
                <a:srgbClr val="BFBFBF"/>
              </a:solidFill>
              <a:latin typeface="Calibri"/>
              <a:ea typeface="Calibri"/>
              <a:cs typeface="Calibri"/>
              <a:sym typeface="Calibri"/>
            </a:endParaRPr>
          </a:p>
          <a:p>
            <a:pPr marL="0" lvl="0" indent="0" algn="just" rtl="0">
              <a:spcBef>
                <a:spcPts val="1200"/>
              </a:spcBef>
              <a:spcAft>
                <a:spcPts val="0"/>
              </a:spcAft>
              <a:buNone/>
            </a:pPr>
            <a:endParaRPr sz="2200">
              <a:solidFill>
                <a:srgbClr val="BFBFB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7"/>
          <p:cNvSpPr txBox="1">
            <a:spLocks noGrp="1"/>
          </p:cNvSpPr>
          <p:nvPr>
            <p:ph type="title"/>
          </p:nvPr>
        </p:nvSpPr>
        <p:spPr>
          <a:xfrm>
            <a:off x="343775" y="852472"/>
            <a:ext cx="3582900" cy="5373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n" sz="2100" b="1" u="sng">
                <a:solidFill>
                  <a:srgbClr val="BFBFBF"/>
                </a:solidFill>
                <a:latin typeface="Calibri"/>
                <a:ea typeface="Calibri"/>
                <a:cs typeface="Calibri"/>
                <a:sym typeface="Calibri"/>
              </a:rPr>
              <a:t>TRENDS OVER TIME</a:t>
            </a:r>
            <a:endParaRPr sz="2100" b="1" u="sng">
              <a:solidFill>
                <a:srgbClr val="BFBFBF"/>
              </a:solidFill>
              <a:latin typeface="Calibri"/>
              <a:ea typeface="Calibri"/>
              <a:cs typeface="Calibri"/>
              <a:sym typeface="Calibri"/>
            </a:endParaRPr>
          </a:p>
        </p:txBody>
      </p:sp>
      <p:pic>
        <p:nvPicPr>
          <p:cNvPr id="272" name="Google Shape;272;p47"/>
          <p:cNvPicPr preferRelativeResize="0"/>
          <p:nvPr/>
        </p:nvPicPr>
        <p:blipFill>
          <a:blip r:embed="rId3">
            <a:alphaModFix/>
          </a:blip>
          <a:stretch>
            <a:fillRect/>
          </a:stretch>
        </p:blipFill>
        <p:spPr>
          <a:xfrm>
            <a:off x="152400" y="1542175"/>
            <a:ext cx="4994299" cy="3448925"/>
          </a:xfrm>
          <a:prstGeom prst="rect">
            <a:avLst/>
          </a:prstGeom>
          <a:noFill/>
          <a:ln>
            <a:noFill/>
          </a:ln>
        </p:spPr>
      </p:pic>
      <p:sp>
        <p:nvSpPr>
          <p:cNvPr id="273" name="Google Shape;273;p47"/>
          <p:cNvSpPr txBox="1"/>
          <p:nvPr/>
        </p:nvSpPr>
        <p:spPr>
          <a:xfrm>
            <a:off x="5539800" y="1855200"/>
            <a:ext cx="3177600" cy="26307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Clr>
                <a:schemeClr val="dk1"/>
              </a:buClr>
              <a:buSzPts val="1100"/>
              <a:buFont typeface="Arial"/>
              <a:buNone/>
            </a:pPr>
            <a:r>
              <a:rPr lang="en" sz="1200">
                <a:solidFill>
                  <a:srgbClr val="BFBFBF"/>
                </a:solidFill>
                <a:latin typeface="Calibri"/>
                <a:ea typeface="Calibri"/>
                <a:cs typeface="Calibri"/>
                <a:sym typeface="Calibri"/>
              </a:rPr>
              <a:t>The rise in </a:t>
            </a:r>
            <a:r>
              <a:rPr lang="en" sz="1200" b="1">
                <a:solidFill>
                  <a:srgbClr val="BFBFBF"/>
                </a:solidFill>
                <a:latin typeface="Calibri"/>
                <a:ea typeface="Calibri"/>
                <a:cs typeface="Calibri"/>
                <a:sym typeface="Calibri"/>
              </a:rPr>
              <a:t>Alzheimer's and related dementias </a:t>
            </a:r>
            <a:r>
              <a:rPr lang="en" sz="1200">
                <a:solidFill>
                  <a:srgbClr val="BFBFBF"/>
                </a:solidFill>
                <a:latin typeface="Calibri"/>
                <a:ea typeface="Calibri"/>
                <a:cs typeface="Calibri"/>
                <a:sym typeface="Calibri"/>
              </a:rPr>
              <a:t>deaths suggests growing public health challenges related to aging populations and lifestyle changes.</a:t>
            </a:r>
            <a:endParaRPr sz="1200">
              <a:solidFill>
                <a:srgbClr val="BFBFBF"/>
              </a:solidFill>
              <a:latin typeface="Calibri"/>
              <a:ea typeface="Calibri"/>
              <a:cs typeface="Calibri"/>
              <a:sym typeface="Calibri"/>
            </a:endParaRPr>
          </a:p>
          <a:p>
            <a:pPr marL="0" lvl="0" indent="0" algn="just" rtl="0">
              <a:lnSpc>
                <a:spcPct val="115000"/>
              </a:lnSpc>
              <a:spcBef>
                <a:spcPts val="1200"/>
              </a:spcBef>
              <a:spcAft>
                <a:spcPts val="0"/>
              </a:spcAft>
              <a:buClr>
                <a:schemeClr val="dk1"/>
              </a:buClr>
              <a:buSzPts val="1100"/>
              <a:buFont typeface="Arial"/>
              <a:buNone/>
            </a:pPr>
            <a:r>
              <a:rPr lang="en" sz="1200" b="1">
                <a:solidFill>
                  <a:srgbClr val="BFBFBF"/>
                </a:solidFill>
                <a:latin typeface="Calibri"/>
                <a:ea typeface="Calibri"/>
                <a:cs typeface="Calibri"/>
                <a:sym typeface="Calibri"/>
              </a:rPr>
              <a:t>Diabetes</a:t>
            </a:r>
            <a:r>
              <a:rPr lang="en" sz="1200">
                <a:solidFill>
                  <a:srgbClr val="BFBFBF"/>
                </a:solidFill>
                <a:latin typeface="Calibri"/>
                <a:ea typeface="Calibri"/>
                <a:cs typeface="Calibri"/>
                <a:sym typeface="Calibri"/>
              </a:rPr>
              <a:t>-related deaths rose from 661,085 in 1990 to 1,549,593 in 2019, showing a steady but moderate increase, likely reflecting global lifestyle changes.</a:t>
            </a:r>
            <a:endParaRPr sz="1200">
              <a:solidFill>
                <a:srgbClr val="BFBFBF"/>
              </a:solidFill>
              <a:latin typeface="Calibri"/>
              <a:ea typeface="Calibri"/>
              <a:cs typeface="Calibri"/>
              <a:sym typeface="Calibri"/>
            </a:endParaRPr>
          </a:p>
          <a:p>
            <a:pPr marL="0" lvl="0" indent="0" algn="just" rtl="0">
              <a:lnSpc>
                <a:spcPct val="115000"/>
              </a:lnSpc>
              <a:spcBef>
                <a:spcPts val="1200"/>
              </a:spcBef>
              <a:spcAft>
                <a:spcPts val="1200"/>
              </a:spcAft>
              <a:buClr>
                <a:schemeClr val="dk1"/>
              </a:buClr>
              <a:buSzPts val="1100"/>
              <a:buFont typeface="Arial"/>
              <a:buNone/>
            </a:pPr>
            <a:r>
              <a:rPr lang="en" sz="1200">
                <a:solidFill>
                  <a:srgbClr val="BFBFBF"/>
                </a:solidFill>
                <a:latin typeface="Calibri"/>
                <a:ea typeface="Calibri"/>
                <a:cs typeface="Calibri"/>
                <a:sym typeface="Calibri"/>
              </a:rPr>
              <a:t>Deaths from cirrhosis and other </a:t>
            </a:r>
            <a:r>
              <a:rPr lang="en" sz="1200" b="1">
                <a:solidFill>
                  <a:srgbClr val="BFBFBF"/>
                </a:solidFill>
                <a:latin typeface="Calibri"/>
                <a:ea typeface="Calibri"/>
                <a:cs typeface="Calibri"/>
                <a:sym typeface="Calibri"/>
              </a:rPr>
              <a:t>chronic liver diseases </a:t>
            </a:r>
            <a:r>
              <a:rPr lang="en" sz="1200">
                <a:solidFill>
                  <a:srgbClr val="BFBFBF"/>
                </a:solidFill>
                <a:latin typeface="Calibri"/>
                <a:ea typeface="Calibri"/>
                <a:cs typeface="Calibri"/>
                <a:sym typeface="Calibri"/>
              </a:rPr>
              <a:t>also increased, but at a relatively slower pace compared to other diseases.</a:t>
            </a:r>
            <a:endParaRPr sz="12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8"/>
          <p:cNvSpPr txBox="1">
            <a:spLocks noGrp="1"/>
          </p:cNvSpPr>
          <p:nvPr>
            <p:ph type="body" idx="1"/>
          </p:nvPr>
        </p:nvSpPr>
        <p:spPr>
          <a:xfrm>
            <a:off x="228075" y="754999"/>
            <a:ext cx="2995500" cy="492300"/>
          </a:xfrm>
          <a:prstGeom prst="rect">
            <a:avLst/>
          </a:prstGeom>
        </p:spPr>
        <p:txBody>
          <a:bodyPr spcFirstLastPara="1" wrap="square" lIns="68575" tIns="34275" rIns="68575" bIns="34275" anchor="t" anchorCtr="0">
            <a:normAutofit/>
          </a:bodyPr>
          <a:lstStyle/>
          <a:p>
            <a:pPr marL="0" lvl="0" indent="0" algn="l" rtl="0">
              <a:spcBef>
                <a:spcPts val="800"/>
              </a:spcBef>
              <a:spcAft>
                <a:spcPts val="0"/>
              </a:spcAft>
              <a:buNone/>
            </a:pPr>
            <a:r>
              <a:rPr lang="en" b="1" u="sng">
                <a:solidFill>
                  <a:srgbClr val="BFBFBF"/>
                </a:solidFill>
                <a:latin typeface="Calibri"/>
                <a:ea typeface="Calibri"/>
                <a:cs typeface="Calibri"/>
                <a:sym typeface="Calibri"/>
              </a:rPr>
              <a:t>COMPARATIVE ANALYSIS</a:t>
            </a:r>
            <a:endParaRPr b="1" u="sng">
              <a:solidFill>
                <a:srgbClr val="BFBFBF"/>
              </a:solidFill>
              <a:latin typeface="Calibri"/>
              <a:ea typeface="Calibri"/>
              <a:cs typeface="Calibri"/>
              <a:sym typeface="Calibri"/>
            </a:endParaRPr>
          </a:p>
        </p:txBody>
      </p:sp>
      <p:pic>
        <p:nvPicPr>
          <p:cNvPr id="279" name="Google Shape;279;p48"/>
          <p:cNvPicPr preferRelativeResize="0"/>
          <p:nvPr/>
        </p:nvPicPr>
        <p:blipFill>
          <a:blip r:embed="rId3">
            <a:alphaModFix/>
          </a:blip>
          <a:stretch>
            <a:fillRect/>
          </a:stretch>
        </p:blipFill>
        <p:spPr>
          <a:xfrm>
            <a:off x="120400" y="1579775"/>
            <a:ext cx="5117224" cy="3104275"/>
          </a:xfrm>
          <a:prstGeom prst="rect">
            <a:avLst/>
          </a:prstGeom>
          <a:noFill/>
          <a:ln>
            <a:noFill/>
          </a:ln>
        </p:spPr>
      </p:pic>
      <p:sp>
        <p:nvSpPr>
          <p:cNvPr id="280" name="Google Shape;280;p48"/>
          <p:cNvSpPr txBox="1"/>
          <p:nvPr/>
        </p:nvSpPr>
        <p:spPr>
          <a:xfrm>
            <a:off x="6073300" y="1579775"/>
            <a:ext cx="2897100" cy="273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100">
              <a:solidFill>
                <a:schemeClr val="dk1"/>
              </a:solidFill>
            </a:endParaRPr>
          </a:p>
        </p:txBody>
      </p:sp>
      <p:sp>
        <p:nvSpPr>
          <p:cNvPr id="281" name="Google Shape;281;p48"/>
          <p:cNvSpPr txBox="1"/>
          <p:nvPr/>
        </p:nvSpPr>
        <p:spPr>
          <a:xfrm>
            <a:off x="5317650" y="1037200"/>
            <a:ext cx="3690900" cy="36435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Clr>
                <a:schemeClr val="dk1"/>
              </a:buClr>
              <a:buSzPts val="1100"/>
              <a:buFont typeface="Arial"/>
              <a:buNone/>
            </a:pPr>
            <a:r>
              <a:rPr lang="en" sz="1300">
                <a:solidFill>
                  <a:srgbClr val="BFBFBF"/>
                </a:solidFill>
                <a:latin typeface="Calibri"/>
                <a:ea typeface="Calibri"/>
                <a:cs typeface="Calibri"/>
                <a:sym typeface="Calibri"/>
              </a:rPr>
              <a:t>Comparing death counts of </a:t>
            </a:r>
            <a:r>
              <a:rPr lang="en" sz="1300" b="1">
                <a:solidFill>
                  <a:srgbClr val="BFBFBF"/>
                </a:solidFill>
                <a:latin typeface="Calibri"/>
                <a:ea typeface="Calibri"/>
                <a:cs typeface="Calibri"/>
                <a:sym typeface="Calibri"/>
              </a:rPr>
              <a:t>Infectious Diseases </a:t>
            </a:r>
            <a:r>
              <a:rPr lang="en" sz="1300">
                <a:solidFill>
                  <a:srgbClr val="BFBFBF"/>
                </a:solidFill>
                <a:latin typeface="Calibri"/>
                <a:ea typeface="Calibri"/>
                <a:cs typeface="Calibri"/>
                <a:sym typeface="Calibri"/>
              </a:rPr>
              <a:t>by HDI levels over time shows that:</a:t>
            </a:r>
            <a:endParaRPr sz="1300">
              <a:solidFill>
                <a:srgbClr val="BFBFBF"/>
              </a:solidFill>
              <a:latin typeface="Calibri"/>
              <a:ea typeface="Calibri"/>
              <a:cs typeface="Calibri"/>
              <a:sym typeface="Calibri"/>
            </a:endParaRPr>
          </a:p>
          <a:p>
            <a:pPr marL="457200" lvl="0" indent="0" algn="just" rtl="0">
              <a:spcBef>
                <a:spcPts val="1200"/>
              </a:spcBef>
              <a:spcAft>
                <a:spcPts val="0"/>
              </a:spcAft>
              <a:buClr>
                <a:schemeClr val="dk1"/>
              </a:buClr>
              <a:buSzPts val="1100"/>
              <a:buFont typeface="Arial"/>
              <a:buNone/>
            </a:pPr>
            <a:r>
              <a:rPr lang="en" sz="1300">
                <a:solidFill>
                  <a:srgbClr val="BFBFBF"/>
                </a:solidFill>
                <a:latin typeface="Calibri"/>
                <a:ea typeface="Calibri"/>
                <a:cs typeface="Calibri"/>
                <a:sym typeface="Calibri"/>
              </a:rPr>
              <a:t>- Diseases like HIV/AIDS, Diarrheal Diseases, and Malaria have significantly higher death counts in low and medium HDI regions.</a:t>
            </a:r>
            <a:endParaRPr sz="1300">
              <a:solidFill>
                <a:srgbClr val="BFBFBF"/>
              </a:solidFill>
              <a:latin typeface="Calibri"/>
              <a:ea typeface="Calibri"/>
              <a:cs typeface="Calibri"/>
              <a:sym typeface="Calibri"/>
            </a:endParaRPr>
          </a:p>
          <a:p>
            <a:pPr marL="457200" lvl="0" indent="0" algn="just" rtl="0">
              <a:spcBef>
                <a:spcPts val="0"/>
              </a:spcBef>
              <a:spcAft>
                <a:spcPts val="0"/>
              </a:spcAft>
              <a:buClr>
                <a:schemeClr val="dk1"/>
              </a:buClr>
              <a:buSzPts val="1100"/>
              <a:buFont typeface="Arial"/>
              <a:buNone/>
            </a:pPr>
            <a:r>
              <a:rPr lang="en" sz="1300">
                <a:solidFill>
                  <a:srgbClr val="BFBFBF"/>
                </a:solidFill>
                <a:latin typeface="Calibri"/>
                <a:ea typeface="Calibri"/>
                <a:cs typeface="Calibri"/>
                <a:sym typeface="Calibri"/>
              </a:rPr>
              <a:t> - Lower Respiratory Infections affect both low and high HDI countries, though the burden is higher in less developed regions.</a:t>
            </a:r>
            <a:endParaRPr sz="1300">
              <a:solidFill>
                <a:srgbClr val="BFBFBF"/>
              </a:solidFill>
              <a:latin typeface="Calibri"/>
              <a:ea typeface="Calibri"/>
              <a:cs typeface="Calibri"/>
              <a:sym typeface="Calibri"/>
            </a:endParaRPr>
          </a:p>
          <a:p>
            <a:pPr marL="457200" lvl="0" indent="0" algn="just" rtl="0">
              <a:spcBef>
                <a:spcPts val="0"/>
              </a:spcBef>
              <a:spcAft>
                <a:spcPts val="0"/>
              </a:spcAft>
              <a:buClr>
                <a:schemeClr val="dk1"/>
              </a:buClr>
              <a:buSzPts val="1100"/>
              <a:buFont typeface="Arial"/>
              <a:buNone/>
            </a:pPr>
            <a:r>
              <a:rPr lang="en" sz="1300">
                <a:solidFill>
                  <a:srgbClr val="BFBFBF"/>
                </a:solidFill>
                <a:latin typeface="Calibri"/>
                <a:ea typeface="Calibri"/>
                <a:cs typeface="Calibri"/>
                <a:sym typeface="Calibri"/>
              </a:rPr>
              <a:t>- Tuberculosis and Meningitis have a higher mortality rate in less developed countries.</a:t>
            </a:r>
            <a:endParaRPr sz="1300">
              <a:solidFill>
                <a:srgbClr val="BFBFBF"/>
              </a:solidFill>
              <a:latin typeface="Calibri"/>
              <a:ea typeface="Calibri"/>
              <a:cs typeface="Calibri"/>
              <a:sym typeface="Calibri"/>
            </a:endParaRPr>
          </a:p>
          <a:p>
            <a:pPr marL="457200" lvl="0" indent="0" algn="just" rtl="0">
              <a:spcBef>
                <a:spcPts val="0"/>
              </a:spcBef>
              <a:spcAft>
                <a:spcPts val="0"/>
              </a:spcAft>
              <a:buNone/>
            </a:pPr>
            <a:r>
              <a:rPr lang="en" sz="1300">
                <a:solidFill>
                  <a:srgbClr val="BFBFBF"/>
                </a:solidFill>
                <a:latin typeface="Calibri"/>
                <a:ea typeface="Calibri"/>
                <a:cs typeface="Calibri"/>
                <a:sym typeface="Calibri"/>
              </a:rPr>
              <a:t> - Malaria is nearly eradicated in very high HDI regions but remains a major cause of death in low HDI countries.</a:t>
            </a:r>
            <a:endParaRPr sz="1300">
              <a:solidFill>
                <a:srgbClr val="BFBFBF"/>
              </a:solidFill>
              <a:latin typeface="Calibri"/>
              <a:ea typeface="Calibri"/>
              <a:cs typeface="Calibri"/>
              <a:sym typeface="Calibri"/>
            </a:endParaRPr>
          </a:p>
          <a:p>
            <a:pPr marL="0" lvl="0" indent="0" algn="just" rtl="0">
              <a:spcBef>
                <a:spcPts val="0"/>
              </a:spcBef>
              <a:spcAft>
                <a:spcPts val="0"/>
              </a:spcAft>
              <a:buClr>
                <a:schemeClr val="dk1"/>
              </a:buClr>
              <a:buSzPts val="1100"/>
              <a:buFont typeface="Arial"/>
              <a:buNone/>
            </a:pPr>
            <a:r>
              <a:rPr lang="en" sz="1300">
                <a:solidFill>
                  <a:srgbClr val="BFBFBF"/>
                </a:solidFill>
                <a:latin typeface="Calibri"/>
                <a:ea typeface="Calibri"/>
                <a:cs typeface="Calibri"/>
                <a:sym typeface="Calibri"/>
              </a:rPr>
              <a:t>Which all indicate the weaker healthcare infrastructure in countries with lower HDI levels.</a:t>
            </a:r>
            <a:endParaRPr sz="1300">
              <a:solidFill>
                <a:srgbClr val="BFBFBF"/>
              </a:solidFill>
              <a:latin typeface="Calibri"/>
              <a:ea typeface="Calibri"/>
              <a:cs typeface="Calibri"/>
              <a:sym typeface="Calibri"/>
            </a:endParaRPr>
          </a:p>
          <a:p>
            <a:pPr marL="0" lvl="0" indent="0" algn="just" rtl="0">
              <a:spcBef>
                <a:spcPts val="0"/>
              </a:spcBef>
              <a:spcAft>
                <a:spcPts val="0"/>
              </a:spcAft>
              <a:buNone/>
            </a:pPr>
            <a:endParaRPr sz="2200">
              <a:solidFill>
                <a:srgbClr val="BFBFBF"/>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9"/>
          <p:cNvSpPr txBox="1">
            <a:spLocks noGrp="1"/>
          </p:cNvSpPr>
          <p:nvPr>
            <p:ph type="body" idx="1"/>
          </p:nvPr>
        </p:nvSpPr>
        <p:spPr>
          <a:xfrm>
            <a:off x="228075" y="754999"/>
            <a:ext cx="2995500" cy="492300"/>
          </a:xfrm>
          <a:prstGeom prst="rect">
            <a:avLst/>
          </a:prstGeom>
        </p:spPr>
        <p:txBody>
          <a:bodyPr spcFirstLastPara="1" wrap="square" lIns="68575" tIns="34275" rIns="68575" bIns="34275" anchor="t" anchorCtr="0">
            <a:normAutofit/>
          </a:bodyPr>
          <a:lstStyle/>
          <a:p>
            <a:pPr marL="0" lvl="0" indent="0" algn="l" rtl="0">
              <a:spcBef>
                <a:spcPts val="800"/>
              </a:spcBef>
              <a:spcAft>
                <a:spcPts val="0"/>
              </a:spcAft>
              <a:buNone/>
            </a:pPr>
            <a:r>
              <a:rPr lang="en" b="1" u="sng">
                <a:solidFill>
                  <a:srgbClr val="BFBFBF"/>
                </a:solidFill>
                <a:latin typeface="Calibri"/>
                <a:ea typeface="Calibri"/>
                <a:cs typeface="Calibri"/>
                <a:sym typeface="Calibri"/>
              </a:rPr>
              <a:t>COMPARATIVE ANALYSIS</a:t>
            </a:r>
            <a:endParaRPr b="1" u="sng">
              <a:solidFill>
                <a:srgbClr val="BFBFBF"/>
              </a:solidFill>
              <a:latin typeface="Calibri"/>
              <a:ea typeface="Calibri"/>
              <a:cs typeface="Calibri"/>
              <a:sym typeface="Calibri"/>
            </a:endParaRPr>
          </a:p>
        </p:txBody>
      </p:sp>
      <p:pic>
        <p:nvPicPr>
          <p:cNvPr id="287" name="Google Shape;287;p49"/>
          <p:cNvPicPr preferRelativeResize="0"/>
          <p:nvPr/>
        </p:nvPicPr>
        <p:blipFill>
          <a:blip r:embed="rId3">
            <a:alphaModFix/>
          </a:blip>
          <a:stretch>
            <a:fillRect/>
          </a:stretch>
        </p:blipFill>
        <p:spPr>
          <a:xfrm>
            <a:off x="3763950" y="1221638"/>
            <a:ext cx="5106374" cy="2700225"/>
          </a:xfrm>
          <a:prstGeom prst="rect">
            <a:avLst/>
          </a:prstGeom>
          <a:noFill/>
          <a:ln>
            <a:noFill/>
          </a:ln>
        </p:spPr>
      </p:pic>
      <p:sp>
        <p:nvSpPr>
          <p:cNvPr id="288" name="Google Shape;288;p49"/>
          <p:cNvSpPr txBox="1"/>
          <p:nvPr/>
        </p:nvSpPr>
        <p:spPr>
          <a:xfrm>
            <a:off x="338450" y="1391650"/>
            <a:ext cx="3092700" cy="25302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800">
                <a:solidFill>
                  <a:srgbClr val="BFBFBF"/>
                </a:solidFill>
                <a:latin typeface="Calibri"/>
                <a:ea typeface="Calibri"/>
                <a:cs typeface="Calibri"/>
                <a:sym typeface="Calibri"/>
              </a:rPr>
              <a:t>Comparing deaths by </a:t>
            </a:r>
            <a:r>
              <a:rPr lang="en" sz="1800" b="1">
                <a:solidFill>
                  <a:srgbClr val="BFBFBF"/>
                </a:solidFill>
                <a:latin typeface="Calibri"/>
                <a:ea typeface="Calibri"/>
                <a:cs typeface="Calibri"/>
                <a:sym typeface="Calibri"/>
              </a:rPr>
              <a:t>Alcohol</a:t>
            </a:r>
            <a:r>
              <a:rPr lang="en" sz="1800">
                <a:solidFill>
                  <a:srgbClr val="BFBFBF"/>
                </a:solidFill>
                <a:latin typeface="Calibri"/>
                <a:ea typeface="Calibri"/>
                <a:cs typeface="Calibri"/>
                <a:sym typeface="Calibri"/>
              </a:rPr>
              <a:t> and </a:t>
            </a:r>
            <a:r>
              <a:rPr lang="en" sz="1800" b="1">
                <a:solidFill>
                  <a:srgbClr val="BFBFBF"/>
                </a:solidFill>
                <a:latin typeface="Calibri"/>
                <a:ea typeface="Calibri"/>
                <a:cs typeface="Calibri"/>
                <a:sym typeface="Calibri"/>
              </a:rPr>
              <a:t>Drug Use Disorders </a:t>
            </a:r>
            <a:r>
              <a:rPr lang="en" sz="1800">
                <a:solidFill>
                  <a:srgbClr val="BFBFBF"/>
                </a:solidFill>
                <a:latin typeface="Calibri"/>
                <a:ea typeface="Calibri"/>
                <a:cs typeface="Calibri"/>
                <a:sym typeface="Calibri"/>
              </a:rPr>
              <a:t>by countries’ HDI levels overtime shows that they result in more deaths in high and very high HDI countries, reflecting lifestyle-related health issues.</a:t>
            </a:r>
            <a:endParaRPr sz="2100">
              <a:solidFill>
                <a:srgbClr val="BFBFBF"/>
              </a:solidFill>
              <a:latin typeface="Calibri"/>
              <a:ea typeface="Calibri"/>
              <a:cs typeface="Calibri"/>
              <a:sym typeface="Calibri"/>
            </a:endParaRPr>
          </a:p>
        </p:txBody>
      </p:sp>
      <p:sp>
        <p:nvSpPr>
          <p:cNvPr id="289" name="Google Shape;289;p49"/>
          <p:cNvSpPr txBox="1"/>
          <p:nvPr/>
        </p:nvSpPr>
        <p:spPr>
          <a:xfrm>
            <a:off x="388050" y="4070175"/>
            <a:ext cx="8235000" cy="9249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600">
                <a:solidFill>
                  <a:srgbClr val="BFBFBF"/>
                </a:solidFill>
                <a:latin typeface="Calibri"/>
                <a:ea typeface="Calibri"/>
                <a:cs typeface="Calibri"/>
                <a:sym typeface="Calibri"/>
              </a:rPr>
              <a:t>The comparative analysis highlights the differing health challenges across development levels, with infectious diseases dominating in lower HDI countries and lifestyle-related issues prevalent in higher HDI countries.</a:t>
            </a:r>
            <a:endParaRPr sz="1600">
              <a:solidFill>
                <a:srgbClr val="BFBFBF"/>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50"/>
          <p:cNvSpPr txBox="1"/>
          <p:nvPr/>
        </p:nvSpPr>
        <p:spPr>
          <a:xfrm>
            <a:off x="5163675" y="1135600"/>
            <a:ext cx="3846300" cy="35337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2000" b="1">
                <a:solidFill>
                  <a:srgbClr val="BFBFBF"/>
                </a:solidFill>
                <a:latin typeface="Calibri"/>
                <a:ea typeface="Calibri"/>
                <a:cs typeface="Calibri"/>
                <a:sym typeface="Calibri"/>
              </a:rPr>
              <a:t>Is there a correlation between countries income levels and the prevalence of nutritional deficiency causes of death?</a:t>
            </a:r>
            <a:endParaRPr sz="2000" b="1">
              <a:solidFill>
                <a:srgbClr val="BFBFBF"/>
              </a:solidFill>
              <a:latin typeface="Calibri"/>
              <a:ea typeface="Calibri"/>
              <a:cs typeface="Calibri"/>
              <a:sym typeface="Calibri"/>
            </a:endParaRPr>
          </a:p>
          <a:p>
            <a:pPr marL="0" lvl="0" indent="0" algn="just" rtl="0">
              <a:spcBef>
                <a:spcPts val="0"/>
              </a:spcBef>
              <a:spcAft>
                <a:spcPts val="0"/>
              </a:spcAft>
              <a:buNone/>
            </a:pPr>
            <a:endParaRPr sz="2000">
              <a:solidFill>
                <a:srgbClr val="BFBFBF"/>
              </a:solidFill>
              <a:latin typeface="Calibri"/>
              <a:ea typeface="Calibri"/>
              <a:cs typeface="Calibri"/>
              <a:sym typeface="Calibri"/>
            </a:endParaRPr>
          </a:p>
          <a:p>
            <a:pPr marL="0" lvl="0" indent="0" algn="just" rtl="0">
              <a:spcBef>
                <a:spcPts val="0"/>
              </a:spcBef>
              <a:spcAft>
                <a:spcPts val="0"/>
              </a:spcAft>
              <a:buNone/>
            </a:pPr>
            <a:r>
              <a:rPr lang="en" sz="2000">
                <a:solidFill>
                  <a:srgbClr val="BFBFBF"/>
                </a:solidFill>
                <a:latin typeface="Calibri"/>
                <a:ea typeface="Calibri"/>
                <a:cs typeface="Calibri"/>
                <a:sym typeface="Calibri"/>
              </a:rPr>
              <a:t>Low and lower-middle income countries consistently had higher deaths due to nutritional deficiencies across each and all years.</a:t>
            </a:r>
            <a:endParaRPr sz="2000">
              <a:solidFill>
                <a:srgbClr val="BFBFBF"/>
              </a:solidFill>
              <a:latin typeface="Calibri"/>
              <a:ea typeface="Calibri"/>
              <a:cs typeface="Calibri"/>
              <a:sym typeface="Calibri"/>
            </a:endParaRPr>
          </a:p>
        </p:txBody>
      </p:sp>
      <p:sp>
        <p:nvSpPr>
          <p:cNvPr id="295" name="Google Shape;295;p50"/>
          <p:cNvSpPr txBox="1"/>
          <p:nvPr/>
        </p:nvSpPr>
        <p:spPr>
          <a:xfrm>
            <a:off x="7157325" y="557100"/>
            <a:ext cx="1793100" cy="49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b="1" u="sng">
                <a:solidFill>
                  <a:srgbClr val="BFBFBF"/>
                </a:solidFill>
              </a:rPr>
              <a:t>Correlation</a:t>
            </a:r>
            <a:endParaRPr sz="2100" b="1" u="sng">
              <a:solidFill>
                <a:srgbClr val="BFBFBF"/>
              </a:solidFill>
            </a:endParaRPr>
          </a:p>
        </p:txBody>
      </p:sp>
      <p:pic>
        <p:nvPicPr>
          <p:cNvPr id="296" name="Google Shape;296;p50"/>
          <p:cNvPicPr preferRelativeResize="0"/>
          <p:nvPr/>
        </p:nvPicPr>
        <p:blipFill>
          <a:blip r:embed="rId3">
            <a:alphaModFix/>
          </a:blip>
          <a:stretch>
            <a:fillRect/>
          </a:stretch>
        </p:blipFill>
        <p:spPr>
          <a:xfrm>
            <a:off x="179100" y="996700"/>
            <a:ext cx="4940450" cy="33238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pic>
        <p:nvPicPr>
          <p:cNvPr id="301" name="Google Shape;301;p51"/>
          <p:cNvPicPr preferRelativeResize="0"/>
          <p:nvPr/>
        </p:nvPicPr>
        <p:blipFill>
          <a:blip r:embed="rId3">
            <a:alphaModFix/>
          </a:blip>
          <a:stretch>
            <a:fillRect/>
          </a:stretch>
        </p:blipFill>
        <p:spPr>
          <a:xfrm>
            <a:off x="122425" y="794675"/>
            <a:ext cx="5271875" cy="3552051"/>
          </a:xfrm>
          <a:prstGeom prst="rect">
            <a:avLst/>
          </a:prstGeom>
          <a:noFill/>
          <a:ln>
            <a:noFill/>
          </a:ln>
        </p:spPr>
      </p:pic>
      <p:sp>
        <p:nvSpPr>
          <p:cNvPr id="302" name="Google Shape;302;p51"/>
          <p:cNvSpPr txBox="1"/>
          <p:nvPr/>
        </p:nvSpPr>
        <p:spPr>
          <a:xfrm>
            <a:off x="4315650" y="3028400"/>
            <a:ext cx="3885000" cy="17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0" b="1">
                <a:solidFill>
                  <a:srgbClr val="BFBFBF"/>
                </a:solidFill>
                <a:latin typeface="Calibri"/>
                <a:ea typeface="Calibri"/>
                <a:cs typeface="Calibri"/>
                <a:sym typeface="Calibri"/>
              </a:rPr>
              <a:t>POWER BI</a:t>
            </a:r>
            <a:endParaRPr sz="6000" b="1">
              <a:solidFill>
                <a:srgbClr val="BFBFBF"/>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52"/>
          <p:cNvSpPr txBox="1">
            <a:spLocks noGrp="1"/>
          </p:cNvSpPr>
          <p:nvPr>
            <p:ph type="title"/>
          </p:nvPr>
        </p:nvSpPr>
        <p:spPr>
          <a:xfrm>
            <a:off x="4729825" y="199325"/>
            <a:ext cx="4551900" cy="9942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n" sz="3100" b="1" u="sng">
                <a:solidFill>
                  <a:srgbClr val="BFBFBF"/>
                </a:solidFill>
                <a:latin typeface="Calibri"/>
                <a:ea typeface="Calibri"/>
                <a:cs typeface="Calibri"/>
                <a:sym typeface="Calibri"/>
              </a:rPr>
              <a:t>Power BI Dashboard</a:t>
            </a:r>
            <a:endParaRPr sz="3100" b="1" u="sng">
              <a:solidFill>
                <a:srgbClr val="BFBFBF"/>
              </a:solidFill>
              <a:latin typeface="Calibri"/>
              <a:ea typeface="Calibri"/>
              <a:cs typeface="Calibri"/>
              <a:sym typeface="Calibri"/>
            </a:endParaRPr>
          </a:p>
        </p:txBody>
      </p:sp>
      <p:pic>
        <p:nvPicPr>
          <p:cNvPr id="308" name="Google Shape;308;p52"/>
          <p:cNvPicPr preferRelativeResize="0"/>
          <p:nvPr/>
        </p:nvPicPr>
        <p:blipFill>
          <a:blip r:embed="rId3">
            <a:alphaModFix/>
          </a:blip>
          <a:stretch>
            <a:fillRect/>
          </a:stretch>
        </p:blipFill>
        <p:spPr>
          <a:xfrm>
            <a:off x="69325" y="813125"/>
            <a:ext cx="9005352" cy="420914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53"/>
          <p:cNvSpPr txBox="1">
            <a:spLocks noGrp="1"/>
          </p:cNvSpPr>
          <p:nvPr>
            <p:ph type="body" idx="1"/>
          </p:nvPr>
        </p:nvSpPr>
        <p:spPr>
          <a:xfrm>
            <a:off x="628650" y="1449150"/>
            <a:ext cx="7886700" cy="2639100"/>
          </a:xfrm>
          <a:prstGeom prst="rect">
            <a:avLst/>
          </a:prstGeom>
        </p:spPr>
        <p:txBody>
          <a:bodyPr spcFirstLastPara="1" wrap="square" lIns="68575" tIns="34275" rIns="68575" bIns="34275" anchor="t" anchorCtr="0">
            <a:normAutofit/>
          </a:bodyPr>
          <a:lstStyle/>
          <a:p>
            <a:pPr marL="457200" lvl="0" indent="-368300" algn="just" rtl="0">
              <a:spcBef>
                <a:spcPts val="800"/>
              </a:spcBef>
              <a:spcAft>
                <a:spcPts val="0"/>
              </a:spcAft>
              <a:buClr>
                <a:srgbClr val="BFBFBF"/>
              </a:buClr>
              <a:buSzPts val="2200"/>
              <a:buFont typeface="Calibri"/>
              <a:buChar char="•"/>
            </a:pPr>
            <a:r>
              <a:rPr lang="en" sz="2200">
                <a:solidFill>
                  <a:srgbClr val="BFBFBF"/>
                </a:solidFill>
                <a:latin typeface="Calibri"/>
                <a:ea typeface="Calibri"/>
                <a:cs typeface="Calibri"/>
                <a:sym typeface="Calibri"/>
              </a:rPr>
              <a:t>The visuals included in the dashboard are filtered by the country, year, and cause of death, using slicers.</a:t>
            </a:r>
            <a:endParaRPr sz="2200">
              <a:solidFill>
                <a:srgbClr val="BFBFBF"/>
              </a:solidFill>
              <a:latin typeface="Calibri"/>
              <a:ea typeface="Calibri"/>
              <a:cs typeface="Calibri"/>
              <a:sym typeface="Calibri"/>
            </a:endParaRPr>
          </a:p>
          <a:p>
            <a:pPr marL="457200" lvl="0" indent="-368300" algn="just" rtl="0">
              <a:spcBef>
                <a:spcPts val="0"/>
              </a:spcBef>
              <a:spcAft>
                <a:spcPts val="0"/>
              </a:spcAft>
              <a:buClr>
                <a:srgbClr val="BFBFBF"/>
              </a:buClr>
              <a:buSzPts val="2200"/>
              <a:buFont typeface="Calibri"/>
              <a:buChar char="•"/>
            </a:pPr>
            <a:r>
              <a:rPr lang="en" sz="2200">
                <a:solidFill>
                  <a:srgbClr val="BFBFBF"/>
                </a:solidFill>
                <a:latin typeface="Calibri"/>
                <a:ea typeface="Calibri"/>
                <a:cs typeface="Calibri"/>
                <a:sym typeface="Calibri"/>
              </a:rPr>
              <a:t>A bar chart was created to visualise the top 10 causes of death.</a:t>
            </a:r>
            <a:endParaRPr sz="2200">
              <a:solidFill>
                <a:srgbClr val="BFBFBF"/>
              </a:solidFill>
              <a:latin typeface="Calibri"/>
              <a:ea typeface="Calibri"/>
              <a:cs typeface="Calibri"/>
              <a:sym typeface="Calibri"/>
            </a:endParaRPr>
          </a:p>
          <a:p>
            <a:pPr marL="457200" lvl="0" indent="-368300" algn="just" rtl="0">
              <a:spcBef>
                <a:spcPts val="0"/>
              </a:spcBef>
              <a:spcAft>
                <a:spcPts val="0"/>
              </a:spcAft>
              <a:buClr>
                <a:srgbClr val="BFBFBF"/>
              </a:buClr>
              <a:buSzPts val="2200"/>
              <a:buFont typeface="Calibri"/>
              <a:buChar char="•"/>
            </a:pPr>
            <a:r>
              <a:rPr lang="en" sz="2200">
                <a:solidFill>
                  <a:srgbClr val="BFBFBF"/>
                </a:solidFill>
                <a:latin typeface="Calibri"/>
                <a:ea typeface="Calibri"/>
                <a:cs typeface="Calibri"/>
                <a:sym typeface="Calibri"/>
              </a:rPr>
              <a:t>The map chart demonstrates the top 5 countries based on the number of deaths.</a:t>
            </a:r>
            <a:endParaRPr sz="2200">
              <a:solidFill>
                <a:srgbClr val="BFBFBF"/>
              </a:solidFill>
              <a:latin typeface="Calibri"/>
              <a:ea typeface="Calibri"/>
              <a:cs typeface="Calibri"/>
              <a:sym typeface="Calibri"/>
            </a:endParaRPr>
          </a:p>
          <a:p>
            <a:pPr marL="457200" lvl="0" indent="-368300" algn="just" rtl="0">
              <a:spcBef>
                <a:spcPts val="0"/>
              </a:spcBef>
              <a:spcAft>
                <a:spcPts val="0"/>
              </a:spcAft>
              <a:buClr>
                <a:srgbClr val="BFBFBF"/>
              </a:buClr>
              <a:buSzPts val="2200"/>
              <a:buFont typeface="Calibri"/>
              <a:buChar char="•"/>
            </a:pPr>
            <a:r>
              <a:rPr lang="en" sz="2200">
                <a:solidFill>
                  <a:srgbClr val="BFBFBF"/>
                </a:solidFill>
                <a:latin typeface="Calibri"/>
                <a:ea typeface="Calibri"/>
                <a:cs typeface="Calibri"/>
                <a:sym typeface="Calibri"/>
              </a:rPr>
              <a:t>The line chart shows the number of deaths through time and prediction for the following 5 years.</a:t>
            </a:r>
            <a:endParaRPr sz="2200">
              <a:solidFill>
                <a:srgbClr val="BFBFBF"/>
              </a:solidFill>
              <a:latin typeface="Calibri"/>
              <a:ea typeface="Calibri"/>
              <a:cs typeface="Calibri"/>
              <a:sym typeface="Calibri"/>
            </a:endParaRPr>
          </a:p>
        </p:txBody>
      </p:sp>
      <p:sp>
        <p:nvSpPr>
          <p:cNvPr id="314" name="Google Shape;314;p53"/>
          <p:cNvSpPr txBox="1"/>
          <p:nvPr/>
        </p:nvSpPr>
        <p:spPr>
          <a:xfrm>
            <a:off x="4572000" y="167000"/>
            <a:ext cx="3797700" cy="6141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 sz="3100" b="1" u="sng">
                <a:solidFill>
                  <a:srgbClr val="BFBFBF"/>
                </a:solidFill>
                <a:latin typeface="Calibri"/>
                <a:ea typeface="Calibri"/>
                <a:cs typeface="Calibri"/>
                <a:sym typeface="Calibri"/>
              </a:rPr>
              <a:t>Power BI Dashboard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p:nvPr/>
        </p:nvSpPr>
        <p:spPr>
          <a:xfrm>
            <a:off x="280750" y="706100"/>
            <a:ext cx="8489400" cy="48270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2400" b="1">
                <a:solidFill>
                  <a:srgbClr val="BFBFBF"/>
                </a:solidFill>
                <a:latin typeface="Calibri"/>
                <a:ea typeface="Calibri"/>
                <a:cs typeface="Calibri"/>
                <a:sym typeface="Calibri"/>
              </a:rPr>
              <a:t>Introduction</a:t>
            </a:r>
            <a:endParaRPr sz="2400" b="1">
              <a:solidFill>
                <a:srgbClr val="BFBFBF"/>
              </a:solidFill>
              <a:latin typeface="Calibri"/>
              <a:ea typeface="Calibri"/>
              <a:cs typeface="Calibri"/>
              <a:sym typeface="Calibri"/>
            </a:endParaRPr>
          </a:p>
          <a:p>
            <a:pPr marL="0" lvl="0" indent="0" algn="just" rtl="0">
              <a:spcBef>
                <a:spcPts val="0"/>
              </a:spcBef>
              <a:spcAft>
                <a:spcPts val="0"/>
              </a:spcAft>
              <a:buNone/>
            </a:pPr>
            <a:endParaRPr b="1">
              <a:solidFill>
                <a:srgbClr val="BFBFBF"/>
              </a:solidFill>
              <a:latin typeface="Calibri"/>
              <a:ea typeface="Calibri"/>
              <a:cs typeface="Calibri"/>
              <a:sym typeface="Calibri"/>
            </a:endParaRPr>
          </a:p>
          <a:p>
            <a:pPr marL="0" lvl="0" indent="0" algn="just" rtl="0">
              <a:spcBef>
                <a:spcPts val="0"/>
              </a:spcBef>
              <a:spcAft>
                <a:spcPts val="0"/>
              </a:spcAft>
              <a:buClr>
                <a:schemeClr val="dk1"/>
              </a:buClr>
              <a:buSzPts val="1100"/>
              <a:buFont typeface="Arial"/>
              <a:buNone/>
            </a:pPr>
            <a:r>
              <a:rPr lang="en" sz="1500" b="1">
                <a:solidFill>
                  <a:srgbClr val="BFBFBF"/>
                </a:solidFill>
                <a:latin typeface="Calibri"/>
                <a:ea typeface="Calibri"/>
                <a:cs typeface="Calibri"/>
                <a:sym typeface="Calibri"/>
              </a:rPr>
              <a:t>This Global Health Data Analysis Project aims to uncover global mortality trends and identify regional patterns over time. By analyzing and visualizing data from various sources, the project seeks to provide insights that can inform public health decisions. Tools such as Python, Excel, and Power BI will be used to evaluate the dataset's structure, handle missing information, and generate meaningful insights. This foundational analysis will reveal mortality trends and enhance our understanding of global health statistics.</a:t>
            </a:r>
            <a:endParaRPr sz="1500" b="1">
              <a:solidFill>
                <a:srgbClr val="BFBFBF"/>
              </a:solidFill>
              <a:latin typeface="Calibri"/>
              <a:ea typeface="Calibri"/>
              <a:cs typeface="Calibri"/>
              <a:sym typeface="Calibri"/>
            </a:endParaRPr>
          </a:p>
          <a:p>
            <a:pPr marL="0" lvl="0" indent="0" algn="just" rtl="0">
              <a:spcBef>
                <a:spcPts val="0"/>
              </a:spcBef>
              <a:spcAft>
                <a:spcPts val="0"/>
              </a:spcAft>
              <a:buNone/>
            </a:pPr>
            <a:endParaRPr sz="2300" b="1">
              <a:solidFill>
                <a:srgbClr val="BFBFBF"/>
              </a:solidFill>
              <a:latin typeface="Calibri"/>
              <a:ea typeface="Calibri"/>
              <a:cs typeface="Calibri"/>
              <a:sym typeface="Calibri"/>
            </a:endParaRPr>
          </a:p>
          <a:p>
            <a:pPr marL="0" lvl="0" indent="0" algn="just" rtl="0">
              <a:lnSpc>
                <a:spcPct val="115000"/>
              </a:lnSpc>
              <a:spcBef>
                <a:spcPts val="1200"/>
              </a:spcBef>
              <a:spcAft>
                <a:spcPts val="0"/>
              </a:spcAft>
              <a:buClr>
                <a:schemeClr val="dk1"/>
              </a:buClr>
              <a:buSzPts val="1100"/>
              <a:buFont typeface="Arial"/>
              <a:buNone/>
            </a:pPr>
            <a:r>
              <a:rPr lang="en" sz="2400" b="1">
                <a:solidFill>
                  <a:srgbClr val="BFBFBF"/>
                </a:solidFill>
                <a:latin typeface="Calibri"/>
                <a:ea typeface="Calibri"/>
                <a:cs typeface="Calibri"/>
                <a:sym typeface="Calibri"/>
              </a:rPr>
              <a:t>Purpose of the Analysis</a:t>
            </a:r>
            <a:endParaRPr sz="2400" b="1">
              <a:solidFill>
                <a:srgbClr val="BFBFBF"/>
              </a:solidFill>
              <a:latin typeface="Calibri"/>
              <a:ea typeface="Calibri"/>
              <a:cs typeface="Calibri"/>
              <a:sym typeface="Calibri"/>
            </a:endParaRPr>
          </a:p>
          <a:p>
            <a:pPr marL="914400" lvl="1" indent="-323850" algn="just" rtl="0">
              <a:lnSpc>
                <a:spcPct val="115000"/>
              </a:lnSpc>
              <a:spcBef>
                <a:spcPts val="1200"/>
              </a:spcBef>
              <a:spcAft>
                <a:spcPts val="0"/>
              </a:spcAft>
              <a:buClr>
                <a:srgbClr val="BFBFBF"/>
              </a:buClr>
              <a:buSzPts val="1500"/>
              <a:buFont typeface="Calibri"/>
              <a:buChar char="○"/>
            </a:pPr>
            <a:r>
              <a:rPr lang="en" sz="1500" b="1">
                <a:solidFill>
                  <a:srgbClr val="BFBFBF"/>
                </a:solidFill>
                <a:latin typeface="Calibri"/>
                <a:ea typeface="Calibri"/>
                <a:cs typeface="Calibri"/>
                <a:sym typeface="Calibri"/>
              </a:rPr>
              <a:t>To understand trends and patterns in causes of death over time.</a:t>
            </a:r>
            <a:endParaRPr sz="1500" b="1">
              <a:solidFill>
                <a:srgbClr val="BFBFBF"/>
              </a:solidFill>
              <a:latin typeface="Calibri"/>
              <a:ea typeface="Calibri"/>
              <a:cs typeface="Calibri"/>
              <a:sym typeface="Calibri"/>
            </a:endParaRPr>
          </a:p>
          <a:p>
            <a:pPr marL="914400" lvl="1" indent="-323850" algn="just" rtl="0">
              <a:lnSpc>
                <a:spcPct val="115000"/>
              </a:lnSpc>
              <a:spcBef>
                <a:spcPts val="0"/>
              </a:spcBef>
              <a:spcAft>
                <a:spcPts val="0"/>
              </a:spcAft>
              <a:buClr>
                <a:srgbClr val="BFBFBF"/>
              </a:buClr>
              <a:buSzPts val="1500"/>
              <a:buFont typeface="Calibri"/>
              <a:buChar char="○"/>
            </a:pPr>
            <a:r>
              <a:rPr lang="en" sz="1500" b="1">
                <a:solidFill>
                  <a:srgbClr val="BFBFBF"/>
                </a:solidFill>
                <a:latin typeface="Calibri"/>
                <a:ea typeface="Calibri"/>
                <a:cs typeface="Calibri"/>
                <a:sym typeface="Calibri"/>
              </a:rPr>
              <a:t>To compare statistics between different countries.</a:t>
            </a:r>
            <a:endParaRPr sz="1500" b="1">
              <a:solidFill>
                <a:srgbClr val="BFBFBF"/>
              </a:solidFill>
              <a:latin typeface="Calibri"/>
              <a:ea typeface="Calibri"/>
              <a:cs typeface="Calibri"/>
              <a:sym typeface="Calibri"/>
            </a:endParaRPr>
          </a:p>
          <a:p>
            <a:pPr marL="914400" lvl="1" indent="-323850" algn="just" rtl="0">
              <a:lnSpc>
                <a:spcPct val="115000"/>
              </a:lnSpc>
              <a:spcBef>
                <a:spcPts val="0"/>
              </a:spcBef>
              <a:spcAft>
                <a:spcPts val="0"/>
              </a:spcAft>
              <a:buClr>
                <a:srgbClr val="BFBFBF"/>
              </a:buClr>
              <a:buSzPts val="1500"/>
              <a:buFont typeface="Calibri"/>
              <a:buChar char="○"/>
            </a:pPr>
            <a:r>
              <a:rPr lang="en" sz="1500" b="1">
                <a:solidFill>
                  <a:srgbClr val="BFBFBF"/>
                </a:solidFill>
                <a:latin typeface="Calibri"/>
                <a:ea typeface="Calibri"/>
                <a:cs typeface="Calibri"/>
                <a:sym typeface="Calibri"/>
              </a:rPr>
              <a:t>To provide helpful insights and recommendation in making strategies regarding the public health.</a:t>
            </a:r>
            <a:endParaRPr sz="2400" b="1">
              <a:solidFill>
                <a:srgbClr val="BFBFBF"/>
              </a:solidFill>
              <a:latin typeface="Calibri"/>
              <a:ea typeface="Calibri"/>
              <a:cs typeface="Calibri"/>
              <a:sym typeface="Calibri"/>
            </a:endParaRPr>
          </a:p>
          <a:p>
            <a:pPr marL="0" lvl="0" indent="0" algn="just" rtl="0">
              <a:spcBef>
                <a:spcPts val="1200"/>
              </a:spcBef>
              <a:spcAft>
                <a:spcPts val="0"/>
              </a:spcAft>
              <a:buNone/>
            </a:pPr>
            <a:endParaRPr sz="2400" b="1">
              <a:solidFill>
                <a:srgbClr val="BFBFBF"/>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54"/>
          <p:cNvSpPr txBox="1">
            <a:spLocks noGrp="1"/>
          </p:cNvSpPr>
          <p:nvPr>
            <p:ph type="title"/>
          </p:nvPr>
        </p:nvSpPr>
        <p:spPr>
          <a:xfrm>
            <a:off x="290625" y="687225"/>
            <a:ext cx="6042600" cy="6462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n" sz="2400" b="1" u="sng">
                <a:solidFill>
                  <a:srgbClr val="BFBFBF"/>
                </a:solidFill>
                <a:latin typeface="Calibri"/>
                <a:ea typeface="Calibri"/>
                <a:cs typeface="Calibri"/>
                <a:sym typeface="Calibri"/>
              </a:rPr>
              <a:t>Final Recommendations </a:t>
            </a:r>
            <a:endParaRPr sz="2400" b="1" u="sng">
              <a:solidFill>
                <a:srgbClr val="BFBFBF"/>
              </a:solidFill>
              <a:latin typeface="Calibri"/>
              <a:ea typeface="Calibri"/>
              <a:cs typeface="Calibri"/>
              <a:sym typeface="Calibri"/>
            </a:endParaRPr>
          </a:p>
        </p:txBody>
      </p:sp>
      <p:sp>
        <p:nvSpPr>
          <p:cNvPr id="320" name="Google Shape;320;p54"/>
          <p:cNvSpPr txBox="1">
            <a:spLocks noGrp="1"/>
          </p:cNvSpPr>
          <p:nvPr>
            <p:ph type="body" idx="1"/>
          </p:nvPr>
        </p:nvSpPr>
        <p:spPr>
          <a:xfrm>
            <a:off x="461675" y="1333425"/>
            <a:ext cx="7886700" cy="3372000"/>
          </a:xfrm>
          <a:prstGeom prst="rect">
            <a:avLst/>
          </a:prstGeom>
        </p:spPr>
        <p:txBody>
          <a:bodyPr spcFirstLastPara="1" wrap="square" lIns="68575" tIns="34275" rIns="68575" bIns="34275" anchor="t" anchorCtr="0">
            <a:noAutofit/>
          </a:bodyPr>
          <a:lstStyle/>
          <a:p>
            <a:pPr marL="457200" lvl="0" indent="-330200" algn="just" rtl="0">
              <a:lnSpc>
                <a:spcPct val="80000"/>
              </a:lnSpc>
              <a:spcBef>
                <a:spcPts val="800"/>
              </a:spcBef>
              <a:spcAft>
                <a:spcPts val="0"/>
              </a:spcAft>
              <a:buClr>
                <a:srgbClr val="BFBFBF"/>
              </a:buClr>
              <a:buSzPts val="1600"/>
              <a:buFont typeface="Calibri"/>
              <a:buChar char="•"/>
            </a:pPr>
            <a:r>
              <a:rPr lang="en" sz="2300">
                <a:solidFill>
                  <a:srgbClr val="BFBFBF"/>
                </a:solidFill>
                <a:latin typeface="Calibri"/>
                <a:ea typeface="Calibri"/>
                <a:cs typeface="Calibri"/>
                <a:sym typeface="Calibri"/>
              </a:rPr>
              <a:t>Governments should prioritize addressing the top 10 causes of death, with health ministries developing programs to raise public awareness about early disease detection and promoting safety measures to reduce mortality from these causes.</a:t>
            </a:r>
            <a:endParaRPr sz="2300">
              <a:solidFill>
                <a:srgbClr val="BFBFBF"/>
              </a:solidFill>
              <a:latin typeface="Calibri"/>
              <a:ea typeface="Calibri"/>
              <a:cs typeface="Calibri"/>
              <a:sym typeface="Calibri"/>
            </a:endParaRPr>
          </a:p>
          <a:p>
            <a:pPr marL="914400" lvl="0" indent="0" algn="just" rtl="0">
              <a:lnSpc>
                <a:spcPct val="80000"/>
              </a:lnSpc>
              <a:spcBef>
                <a:spcPts val="800"/>
              </a:spcBef>
              <a:spcAft>
                <a:spcPts val="0"/>
              </a:spcAft>
              <a:buNone/>
            </a:pPr>
            <a:endParaRPr sz="2300">
              <a:solidFill>
                <a:srgbClr val="BFBFBF"/>
              </a:solidFill>
              <a:latin typeface="Calibri"/>
              <a:ea typeface="Calibri"/>
              <a:cs typeface="Calibri"/>
              <a:sym typeface="Calibri"/>
            </a:endParaRPr>
          </a:p>
          <a:p>
            <a:pPr marL="457200" lvl="0" indent="-330200" algn="just" rtl="0">
              <a:lnSpc>
                <a:spcPct val="80000"/>
              </a:lnSpc>
              <a:spcBef>
                <a:spcPts val="800"/>
              </a:spcBef>
              <a:spcAft>
                <a:spcPts val="0"/>
              </a:spcAft>
              <a:buClr>
                <a:srgbClr val="BFBFBF"/>
              </a:buClr>
              <a:buSzPts val="1600"/>
              <a:buFont typeface="Calibri"/>
              <a:buChar char="•"/>
            </a:pPr>
            <a:r>
              <a:rPr lang="en" sz="2300">
                <a:solidFill>
                  <a:srgbClr val="BFBFBF"/>
                </a:solidFill>
                <a:latin typeface="Calibri"/>
                <a:ea typeface="Calibri"/>
                <a:cs typeface="Calibri"/>
                <a:sym typeface="Calibri"/>
              </a:rPr>
              <a:t>Governmental authorities must inform citizens if a pandemic exists or is suspected, or if there are any spreading diseases or fatal risks in the countries they are visiting or residing in. This can help limit the spread of disease and protect individuals from harm.</a:t>
            </a:r>
            <a:endParaRPr sz="2300">
              <a:solidFill>
                <a:srgbClr val="BFBFBF"/>
              </a:solidFill>
              <a:latin typeface="Calibri"/>
              <a:ea typeface="Calibri"/>
              <a:cs typeface="Calibri"/>
              <a:sym typeface="Calibri"/>
            </a:endParaRPr>
          </a:p>
          <a:p>
            <a:pPr marL="457200" lvl="0" indent="0" algn="just" rtl="0">
              <a:lnSpc>
                <a:spcPct val="80000"/>
              </a:lnSpc>
              <a:spcBef>
                <a:spcPts val="800"/>
              </a:spcBef>
              <a:spcAft>
                <a:spcPts val="0"/>
              </a:spcAft>
              <a:buNone/>
            </a:pPr>
            <a:endParaRPr sz="2200">
              <a:solidFill>
                <a:srgbClr val="BFBFBF"/>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55"/>
          <p:cNvSpPr txBox="1">
            <a:spLocks noGrp="1"/>
          </p:cNvSpPr>
          <p:nvPr>
            <p:ph type="title"/>
          </p:nvPr>
        </p:nvSpPr>
        <p:spPr>
          <a:xfrm>
            <a:off x="290625" y="687225"/>
            <a:ext cx="6042600" cy="6462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n" sz="2400" b="1" u="sng">
                <a:solidFill>
                  <a:srgbClr val="BFBFBF"/>
                </a:solidFill>
                <a:latin typeface="Calibri"/>
                <a:ea typeface="Calibri"/>
                <a:cs typeface="Calibri"/>
                <a:sym typeface="Calibri"/>
              </a:rPr>
              <a:t>Final Recommendations </a:t>
            </a:r>
            <a:endParaRPr sz="2400" b="1" u="sng">
              <a:solidFill>
                <a:srgbClr val="BFBFBF"/>
              </a:solidFill>
              <a:latin typeface="Calibri"/>
              <a:ea typeface="Calibri"/>
              <a:cs typeface="Calibri"/>
              <a:sym typeface="Calibri"/>
            </a:endParaRPr>
          </a:p>
        </p:txBody>
      </p:sp>
      <p:sp>
        <p:nvSpPr>
          <p:cNvPr id="326" name="Google Shape;326;p55"/>
          <p:cNvSpPr txBox="1">
            <a:spLocks noGrp="1"/>
          </p:cNvSpPr>
          <p:nvPr>
            <p:ph type="body" idx="1"/>
          </p:nvPr>
        </p:nvSpPr>
        <p:spPr>
          <a:xfrm>
            <a:off x="472800" y="1333425"/>
            <a:ext cx="7886700" cy="3648600"/>
          </a:xfrm>
          <a:prstGeom prst="rect">
            <a:avLst/>
          </a:prstGeom>
        </p:spPr>
        <p:txBody>
          <a:bodyPr spcFirstLastPara="1" wrap="square" lIns="68575" tIns="34275" rIns="68575" bIns="34275" anchor="t" anchorCtr="0">
            <a:noAutofit/>
          </a:bodyPr>
          <a:lstStyle/>
          <a:p>
            <a:pPr marL="457200" lvl="0" indent="-323850" algn="just" rtl="0">
              <a:spcBef>
                <a:spcPts val="800"/>
              </a:spcBef>
              <a:spcAft>
                <a:spcPts val="0"/>
              </a:spcAft>
              <a:buClr>
                <a:srgbClr val="BFBFBF"/>
              </a:buClr>
              <a:buSzPts val="1500"/>
              <a:buFont typeface="Calibri"/>
              <a:buChar char="•"/>
            </a:pPr>
            <a:r>
              <a:rPr lang="en" sz="2200">
                <a:solidFill>
                  <a:srgbClr val="BFBFBF"/>
                </a:solidFill>
                <a:latin typeface="Calibri"/>
                <a:ea typeface="Calibri"/>
                <a:cs typeface="Calibri"/>
                <a:sym typeface="Calibri"/>
              </a:rPr>
              <a:t>Continuous analysis of health data and causes of death can provide valuable, data-driven insights into mortality trends. This information can be used to predict the number of deaths and their causes, enabling authorities to take preventive actions, improve healthcare services, and respond more rapidly to save lives.</a:t>
            </a:r>
            <a:endParaRPr sz="2200">
              <a:solidFill>
                <a:srgbClr val="BFBFBF"/>
              </a:solidFill>
              <a:latin typeface="Calibri"/>
              <a:ea typeface="Calibri"/>
              <a:cs typeface="Calibri"/>
              <a:sym typeface="Calibri"/>
            </a:endParaRPr>
          </a:p>
          <a:p>
            <a:pPr marL="457200" lvl="0" indent="0" algn="just" rtl="0">
              <a:spcBef>
                <a:spcPts val="800"/>
              </a:spcBef>
              <a:spcAft>
                <a:spcPts val="0"/>
              </a:spcAft>
              <a:buNone/>
            </a:pPr>
            <a:endParaRPr sz="2200">
              <a:solidFill>
                <a:srgbClr val="BFBFBF"/>
              </a:solidFill>
              <a:latin typeface="Calibri"/>
              <a:ea typeface="Calibri"/>
              <a:cs typeface="Calibri"/>
              <a:sym typeface="Calibri"/>
            </a:endParaRPr>
          </a:p>
          <a:p>
            <a:pPr marL="457200" lvl="0" indent="-323850" algn="just" rtl="0">
              <a:spcBef>
                <a:spcPts val="800"/>
              </a:spcBef>
              <a:spcAft>
                <a:spcPts val="0"/>
              </a:spcAft>
              <a:buClr>
                <a:srgbClr val="BFBFBF"/>
              </a:buClr>
              <a:buSzPts val="1500"/>
              <a:buFont typeface="Calibri"/>
              <a:buChar char="•"/>
            </a:pPr>
            <a:r>
              <a:rPr lang="en" sz="2200">
                <a:solidFill>
                  <a:srgbClr val="BFBFBF"/>
                </a:solidFill>
                <a:latin typeface="Calibri"/>
                <a:ea typeface="Calibri"/>
                <a:cs typeface="Calibri"/>
                <a:sym typeface="Calibri"/>
              </a:rPr>
              <a:t>Establishing a global network to track common causes of death and share best practices could lead to better strategies for saving lives worldwide.</a:t>
            </a:r>
            <a:endParaRPr sz="2200">
              <a:solidFill>
                <a:srgbClr val="BFBFBF"/>
              </a:solidFill>
              <a:latin typeface="Calibri"/>
              <a:ea typeface="Calibri"/>
              <a:cs typeface="Calibri"/>
              <a:sym typeface="Calibri"/>
            </a:endParaRPr>
          </a:p>
          <a:p>
            <a:pPr marL="457200" lvl="0" indent="0" algn="just" rtl="0">
              <a:spcBef>
                <a:spcPts val="800"/>
              </a:spcBef>
              <a:spcAft>
                <a:spcPts val="0"/>
              </a:spcAft>
              <a:buNone/>
            </a:pPr>
            <a:endParaRPr sz="2200">
              <a:solidFill>
                <a:srgbClr val="BFBFBF"/>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56"/>
          <p:cNvSpPr txBox="1">
            <a:spLocks noGrp="1"/>
          </p:cNvSpPr>
          <p:nvPr>
            <p:ph type="body" idx="1"/>
          </p:nvPr>
        </p:nvSpPr>
        <p:spPr>
          <a:xfrm>
            <a:off x="1462225" y="1758872"/>
            <a:ext cx="6531300" cy="1884300"/>
          </a:xfrm>
          <a:prstGeom prst="rect">
            <a:avLst/>
          </a:prstGeom>
        </p:spPr>
        <p:txBody>
          <a:bodyPr spcFirstLastPara="1" wrap="square" lIns="68575" tIns="34275" rIns="68575" bIns="34275" anchor="t" anchorCtr="0">
            <a:normAutofit/>
          </a:bodyPr>
          <a:lstStyle/>
          <a:p>
            <a:pPr marL="0" lvl="0" indent="0" algn="l" rtl="0">
              <a:spcBef>
                <a:spcPts val="800"/>
              </a:spcBef>
              <a:spcAft>
                <a:spcPts val="0"/>
              </a:spcAft>
              <a:buNone/>
            </a:pPr>
            <a:r>
              <a:rPr lang="en" sz="9600" b="1">
                <a:solidFill>
                  <a:srgbClr val="BFBFBF"/>
                </a:solidFill>
                <a:latin typeface="Calibri"/>
                <a:ea typeface="Calibri"/>
                <a:cs typeface="Calibri"/>
                <a:sym typeface="Calibri"/>
              </a:rPr>
              <a:t>Thank You ! </a:t>
            </a:r>
            <a:endParaRPr sz="9600" b="1">
              <a:solidFill>
                <a:srgbClr val="BFBFBF"/>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8"/>
          <p:cNvSpPr txBox="1">
            <a:spLocks noGrp="1"/>
          </p:cNvSpPr>
          <p:nvPr>
            <p:ph type="title"/>
          </p:nvPr>
        </p:nvSpPr>
        <p:spPr>
          <a:xfrm>
            <a:off x="553861" y="1275169"/>
            <a:ext cx="7886700" cy="9942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Clr>
                <a:srgbClr val="BFBFBF"/>
              </a:buClr>
              <a:buSzPts val="3300"/>
              <a:buFont typeface="Calibri"/>
              <a:buNone/>
            </a:pPr>
            <a:r>
              <a:rPr lang="en" sz="3800" b="1">
                <a:solidFill>
                  <a:srgbClr val="BFBFBF"/>
                </a:solidFill>
                <a:latin typeface="Calibri"/>
                <a:ea typeface="Calibri"/>
                <a:cs typeface="Calibri"/>
                <a:sym typeface="Calibri"/>
              </a:rPr>
              <a:t>CONTENTS</a:t>
            </a:r>
            <a:endParaRPr sz="3800"/>
          </a:p>
        </p:txBody>
      </p:sp>
      <p:sp>
        <p:nvSpPr>
          <p:cNvPr id="147" name="Google Shape;147;p28"/>
          <p:cNvSpPr txBox="1"/>
          <p:nvPr/>
        </p:nvSpPr>
        <p:spPr>
          <a:xfrm>
            <a:off x="1082250" y="2059600"/>
            <a:ext cx="6979500" cy="2307000"/>
          </a:xfrm>
          <a:prstGeom prst="rect">
            <a:avLst/>
          </a:prstGeom>
          <a:noFill/>
          <a:ln>
            <a:noFill/>
          </a:ln>
        </p:spPr>
        <p:txBody>
          <a:bodyPr spcFirstLastPara="1" wrap="square" lIns="91425" tIns="91425" rIns="91425" bIns="91425" anchor="t" anchorCtr="0">
            <a:noAutofit/>
          </a:bodyPr>
          <a:lstStyle/>
          <a:p>
            <a:pPr marL="457200" lvl="0" indent="-425450" algn="l" rtl="0">
              <a:spcBef>
                <a:spcPts val="0"/>
              </a:spcBef>
              <a:spcAft>
                <a:spcPts val="0"/>
              </a:spcAft>
              <a:buClr>
                <a:srgbClr val="BFBFBF"/>
              </a:buClr>
              <a:buSzPts val="3100"/>
              <a:buFont typeface="Calibri"/>
              <a:buChar char="●"/>
            </a:pPr>
            <a:r>
              <a:rPr lang="en" sz="3100">
                <a:solidFill>
                  <a:srgbClr val="BFBFBF"/>
                </a:solidFill>
                <a:latin typeface="Calibri"/>
                <a:ea typeface="Calibri"/>
                <a:cs typeface="Calibri"/>
                <a:sym typeface="Calibri"/>
              </a:rPr>
              <a:t>Python Analysis</a:t>
            </a:r>
            <a:endParaRPr sz="3100">
              <a:solidFill>
                <a:srgbClr val="BFBFBF"/>
              </a:solidFill>
              <a:latin typeface="Calibri"/>
              <a:ea typeface="Calibri"/>
              <a:cs typeface="Calibri"/>
              <a:sym typeface="Calibri"/>
            </a:endParaRPr>
          </a:p>
          <a:p>
            <a:pPr marL="457200" lvl="0" indent="-425450" algn="l" rtl="0">
              <a:spcBef>
                <a:spcPts val="0"/>
              </a:spcBef>
              <a:spcAft>
                <a:spcPts val="0"/>
              </a:spcAft>
              <a:buClr>
                <a:srgbClr val="BFBFBF"/>
              </a:buClr>
              <a:buSzPts val="3100"/>
              <a:buFont typeface="Calibri"/>
              <a:buChar char="●"/>
            </a:pPr>
            <a:r>
              <a:rPr lang="en" sz="3100">
                <a:solidFill>
                  <a:srgbClr val="BFBFBF"/>
                </a:solidFill>
                <a:latin typeface="Calibri"/>
                <a:ea typeface="Calibri"/>
                <a:cs typeface="Calibri"/>
                <a:sym typeface="Calibri"/>
              </a:rPr>
              <a:t>Excel Workbook</a:t>
            </a:r>
            <a:endParaRPr sz="3100">
              <a:solidFill>
                <a:srgbClr val="BFBFBF"/>
              </a:solidFill>
              <a:latin typeface="Calibri"/>
              <a:ea typeface="Calibri"/>
              <a:cs typeface="Calibri"/>
              <a:sym typeface="Calibri"/>
            </a:endParaRPr>
          </a:p>
          <a:p>
            <a:pPr marL="457200" lvl="0" indent="-425450" algn="l" rtl="0">
              <a:spcBef>
                <a:spcPts val="0"/>
              </a:spcBef>
              <a:spcAft>
                <a:spcPts val="0"/>
              </a:spcAft>
              <a:buClr>
                <a:srgbClr val="BFBFBF"/>
              </a:buClr>
              <a:buSzPts val="3100"/>
              <a:buFont typeface="Calibri"/>
              <a:buChar char="●"/>
            </a:pPr>
            <a:r>
              <a:rPr lang="en" sz="3100">
                <a:solidFill>
                  <a:srgbClr val="BFBFBF"/>
                </a:solidFill>
                <a:latin typeface="Calibri"/>
                <a:ea typeface="Calibri"/>
                <a:cs typeface="Calibri"/>
                <a:sym typeface="Calibri"/>
              </a:rPr>
              <a:t>Power BI Dashboard</a:t>
            </a:r>
            <a:endParaRPr sz="3100">
              <a:solidFill>
                <a:srgbClr val="BFBFBF"/>
              </a:solidFill>
              <a:latin typeface="Calibri"/>
              <a:ea typeface="Calibri"/>
              <a:cs typeface="Calibri"/>
              <a:sym typeface="Calibri"/>
            </a:endParaRPr>
          </a:p>
          <a:p>
            <a:pPr marL="457200" lvl="0" indent="-425450" algn="l" rtl="0">
              <a:spcBef>
                <a:spcPts val="0"/>
              </a:spcBef>
              <a:spcAft>
                <a:spcPts val="0"/>
              </a:spcAft>
              <a:buClr>
                <a:srgbClr val="BFBFBF"/>
              </a:buClr>
              <a:buSzPts val="3100"/>
              <a:buFont typeface="Calibri"/>
              <a:buChar char="●"/>
            </a:pPr>
            <a:r>
              <a:rPr lang="en" sz="3100">
                <a:solidFill>
                  <a:srgbClr val="BFBFBF"/>
                </a:solidFill>
                <a:latin typeface="Calibri"/>
                <a:ea typeface="Calibri"/>
                <a:cs typeface="Calibri"/>
                <a:sym typeface="Calibri"/>
              </a:rPr>
              <a:t>Final Recommendations</a:t>
            </a:r>
            <a:endParaRPr sz="3100">
              <a:solidFill>
                <a:srgbClr val="BFBFBF"/>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9"/>
          <p:cNvSpPr txBox="1"/>
          <p:nvPr/>
        </p:nvSpPr>
        <p:spPr>
          <a:xfrm>
            <a:off x="3489550" y="3175425"/>
            <a:ext cx="5967600" cy="266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500" b="1">
                <a:solidFill>
                  <a:srgbClr val="BFBFBF"/>
                </a:solidFill>
                <a:latin typeface="Calibri"/>
                <a:ea typeface="Calibri"/>
                <a:cs typeface="Calibri"/>
                <a:sym typeface="Calibri"/>
              </a:rPr>
              <a:t>PYTHON ANALYSIS</a:t>
            </a:r>
            <a:endParaRPr sz="5400" b="1">
              <a:solidFill>
                <a:srgbClr val="BFBFBF"/>
              </a:solidFill>
              <a:latin typeface="Calibri"/>
              <a:ea typeface="Calibri"/>
              <a:cs typeface="Calibri"/>
              <a:sym typeface="Calibri"/>
            </a:endParaRPr>
          </a:p>
        </p:txBody>
      </p:sp>
      <p:pic>
        <p:nvPicPr>
          <p:cNvPr id="153" name="Google Shape;153;p29"/>
          <p:cNvPicPr preferRelativeResize="0"/>
          <p:nvPr/>
        </p:nvPicPr>
        <p:blipFill>
          <a:blip r:embed="rId3">
            <a:alphaModFix/>
          </a:blip>
          <a:stretch>
            <a:fillRect/>
          </a:stretch>
        </p:blipFill>
        <p:spPr>
          <a:xfrm>
            <a:off x="384550" y="978775"/>
            <a:ext cx="3674275" cy="3100275"/>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body" idx="1"/>
          </p:nvPr>
        </p:nvSpPr>
        <p:spPr>
          <a:xfrm>
            <a:off x="269025" y="382450"/>
            <a:ext cx="5553900" cy="2798100"/>
          </a:xfrm>
          <a:prstGeom prst="rect">
            <a:avLst/>
          </a:prstGeom>
          <a:noFill/>
          <a:ln>
            <a:noFill/>
          </a:ln>
        </p:spPr>
        <p:txBody>
          <a:bodyPr spcFirstLastPara="1" wrap="square" lIns="68575" tIns="34275" rIns="68575" bIns="34275" anchor="t" anchorCtr="0">
            <a:noAutofit/>
          </a:bodyPr>
          <a:lstStyle/>
          <a:p>
            <a:pPr marL="914400" lvl="0" indent="0" algn="l" rtl="0">
              <a:lnSpc>
                <a:spcPct val="115000"/>
              </a:lnSpc>
              <a:spcBef>
                <a:spcPts val="1200"/>
              </a:spcBef>
              <a:spcAft>
                <a:spcPts val="0"/>
              </a:spcAft>
              <a:buNone/>
            </a:pPr>
            <a:endParaRPr sz="1400" b="1" dirty="0">
              <a:solidFill>
                <a:srgbClr val="BFBFBF"/>
              </a:solidFill>
              <a:latin typeface="Calibri"/>
              <a:ea typeface="Calibri"/>
              <a:cs typeface="Calibri"/>
              <a:sym typeface="Calibri"/>
            </a:endParaRPr>
          </a:p>
          <a:p>
            <a:pPr marL="0" lvl="0" indent="0" algn="l" rtl="0">
              <a:lnSpc>
                <a:spcPct val="115000"/>
              </a:lnSpc>
              <a:spcBef>
                <a:spcPts val="1400"/>
              </a:spcBef>
              <a:spcAft>
                <a:spcPts val="0"/>
              </a:spcAft>
              <a:buClr>
                <a:schemeClr val="dk1"/>
              </a:buClr>
              <a:buSzPts val="1100"/>
              <a:buFont typeface="Arial"/>
              <a:buNone/>
            </a:pPr>
            <a:r>
              <a:rPr lang="en" sz="2000" b="1" u="sng" dirty="0">
                <a:solidFill>
                  <a:srgbClr val="BFBFBF"/>
                </a:solidFill>
                <a:latin typeface="Calibri"/>
                <a:ea typeface="Calibri"/>
                <a:cs typeface="Calibri"/>
                <a:sym typeface="Calibri"/>
              </a:rPr>
              <a:t>Data Overview</a:t>
            </a:r>
            <a:endParaRPr sz="2000" b="1" u="sng" dirty="0">
              <a:solidFill>
                <a:srgbClr val="BFBFBF"/>
              </a:solidFill>
              <a:latin typeface="Calibri"/>
              <a:ea typeface="Calibri"/>
              <a:cs typeface="Calibri"/>
              <a:sym typeface="Calibri"/>
            </a:endParaRPr>
          </a:p>
          <a:p>
            <a:pPr marL="457200" lvl="0" indent="-317500" algn="l" rtl="0">
              <a:lnSpc>
                <a:spcPct val="115000"/>
              </a:lnSpc>
              <a:spcBef>
                <a:spcPts val="1200"/>
              </a:spcBef>
              <a:spcAft>
                <a:spcPts val="0"/>
              </a:spcAft>
              <a:buClr>
                <a:srgbClr val="BFBFBF"/>
              </a:buClr>
              <a:buSzPts val="1400"/>
              <a:buFont typeface="Calibri"/>
              <a:buChar char="●"/>
            </a:pPr>
            <a:r>
              <a:rPr lang="en" sz="1400" b="1" dirty="0">
                <a:solidFill>
                  <a:srgbClr val="BFBFBF"/>
                </a:solidFill>
                <a:latin typeface="Calibri"/>
                <a:ea typeface="Calibri"/>
                <a:cs typeface="Calibri"/>
                <a:sym typeface="Calibri"/>
              </a:rPr>
              <a:t>Dataset Description</a:t>
            </a:r>
            <a:endParaRPr sz="1400" b="1" dirty="0">
              <a:solidFill>
                <a:srgbClr val="BFBFBF"/>
              </a:solidFill>
              <a:latin typeface="Calibri"/>
              <a:ea typeface="Calibri"/>
              <a:cs typeface="Calibri"/>
              <a:sym typeface="Calibri"/>
            </a:endParaRPr>
          </a:p>
          <a:p>
            <a:pPr marL="914400" lvl="1" indent="-317500" algn="l" rtl="0">
              <a:lnSpc>
                <a:spcPct val="115000"/>
              </a:lnSpc>
              <a:spcBef>
                <a:spcPts val="0"/>
              </a:spcBef>
              <a:spcAft>
                <a:spcPts val="0"/>
              </a:spcAft>
              <a:buClr>
                <a:srgbClr val="BFBFBF"/>
              </a:buClr>
              <a:buSzPts val="1400"/>
              <a:buChar char="○"/>
            </a:pPr>
            <a:r>
              <a:rPr lang="en" sz="1400" dirty="0">
                <a:solidFill>
                  <a:srgbClr val="BFBFBF"/>
                </a:solidFill>
                <a:latin typeface="Calibri"/>
                <a:ea typeface="Calibri"/>
                <a:cs typeface="Calibri"/>
                <a:sym typeface="Calibri"/>
              </a:rPr>
              <a:t>Source: cause_of_deaths.csv</a:t>
            </a:r>
            <a:endParaRPr sz="1400" dirty="0">
              <a:solidFill>
                <a:srgbClr val="BFBFBF"/>
              </a:solidFill>
              <a:latin typeface="Calibri"/>
              <a:ea typeface="Calibri"/>
              <a:cs typeface="Calibri"/>
              <a:sym typeface="Calibri"/>
            </a:endParaRPr>
          </a:p>
          <a:p>
            <a:pPr marL="914400" lvl="1" indent="-317500" algn="l" rtl="0">
              <a:lnSpc>
                <a:spcPct val="115000"/>
              </a:lnSpc>
              <a:spcBef>
                <a:spcPts val="0"/>
              </a:spcBef>
              <a:spcAft>
                <a:spcPts val="0"/>
              </a:spcAft>
              <a:buClr>
                <a:srgbClr val="BFBFBF"/>
              </a:buClr>
              <a:buSzPts val="1400"/>
              <a:buFont typeface="Calibri"/>
              <a:buChar char="○"/>
            </a:pPr>
            <a:r>
              <a:rPr lang="en" sz="1400" dirty="0">
                <a:solidFill>
                  <a:srgbClr val="BFBFBF"/>
                </a:solidFill>
                <a:latin typeface="Calibri"/>
                <a:ea typeface="Calibri"/>
                <a:cs typeface="Calibri"/>
                <a:sym typeface="Calibri"/>
              </a:rPr>
              <a:t>Key columns: Year, Country/Territory, Various Causes of Death</a:t>
            </a:r>
            <a:endParaRPr sz="1400" dirty="0">
              <a:solidFill>
                <a:srgbClr val="BFBFBF"/>
              </a:solidFill>
              <a:latin typeface="Calibri"/>
              <a:ea typeface="Calibri"/>
              <a:cs typeface="Calibri"/>
              <a:sym typeface="Calibri"/>
            </a:endParaRPr>
          </a:p>
          <a:p>
            <a:pPr marL="457200" lvl="0" indent="-317500" algn="l" rtl="0">
              <a:lnSpc>
                <a:spcPct val="115000"/>
              </a:lnSpc>
              <a:spcBef>
                <a:spcPts val="0"/>
              </a:spcBef>
              <a:spcAft>
                <a:spcPts val="0"/>
              </a:spcAft>
              <a:buClr>
                <a:srgbClr val="BFBFBF"/>
              </a:buClr>
              <a:buSzPts val="1400"/>
              <a:buFont typeface="Calibri"/>
              <a:buChar char="●"/>
            </a:pPr>
            <a:r>
              <a:rPr lang="en" sz="1400" b="1" dirty="0">
                <a:solidFill>
                  <a:srgbClr val="BFBFBF"/>
                </a:solidFill>
                <a:latin typeface="Calibri"/>
                <a:ea typeface="Calibri"/>
                <a:cs typeface="Calibri"/>
                <a:sym typeface="Calibri"/>
              </a:rPr>
              <a:t>Initial Observations</a:t>
            </a:r>
            <a:endParaRPr sz="1400" b="1" dirty="0">
              <a:solidFill>
                <a:srgbClr val="BFBFBF"/>
              </a:solidFill>
              <a:latin typeface="Calibri"/>
              <a:ea typeface="Calibri"/>
              <a:cs typeface="Calibri"/>
              <a:sym typeface="Calibri"/>
            </a:endParaRPr>
          </a:p>
          <a:p>
            <a:pPr marL="914400" lvl="1" indent="-317500" algn="l" rtl="0">
              <a:lnSpc>
                <a:spcPct val="115000"/>
              </a:lnSpc>
              <a:spcBef>
                <a:spcPts val="0"/>
              </a:spcBef>
              <a:spcAft>
                <a:spcPts val="0"/>
              </a:spcAft>
              <a:buClr>
                <a:srgbClr val="BFBFBF"/>
              </a:buClr>
              <a:buSzPts val="1400"/>
              <a:buFont typeface="Calibri"/>
              <a:buChar char="○"/>
            </a:pPr>
            <a:r>
              <a:rPr lang="en" sz="1400" dirty="0">
                <a:solidFill>
                  <a:srgbClr val="BFBFBF"/>
                </a:solidFill>
                <a:latin typeface="Calibri"/>
                <a:ea typeface="Calibri"/>
                <a:cs typeface="Calibri"/>
                <a:sym typeface="Calibri"/>
              </a:rPr>
              <a:t>Shape of the dataset</a:t>
            </a:r>
            <a:endParaRPr sz="1400" dirty="0">
              <a:solidFill>
                <a:srgbClr val="BFBFBF"/>
              </a:solidFill>
              <a:latin typeface="Calibri"/>
              <a:ea typeface="Calibri"/>
              <a:cs typeface="Calibri"/>
              <a:sym typeface="Calibri"/>
            </a:endParaRPr>
          </a:p>
          <a:p>
            <a:pPr marL="914400" lvl="1" indent="-317500" algn="l" rtl="0">
              <a:lnSpc>
                <a:spcPct val="115000"/>
              </a:lnSpc>
              <a:spcBef>
                <a:spcPts val="0"/>
              </a:spcBef>
              <a:spcAft>
                <a:spcPts val="0"/>
              </a:spcAft>
              <a:buClr>
                <a:srgbClr val="BFBFBF"/>
              </a:buClr>
              <a:buSzPts val="1400"/>
              <a:buFont typeface="Calibri"/>
              <a:buChar char="○"/>
            </a:pPr>
            <a:r>
              <a:rPr lang="en" sz="1400" dirty="0">
                <a:solidFill>
                  <a:srgbClr val="BFBFBF"/>
                </a:solidFill>
                <a:latin typeface="Calibri"/>
                <a:ea typeface="Calibri"/>
                <a:cs typeface="Calibri"/>
                <a:sym typeface="Calibri"/>
              </a:rPr>
              <a:t>Data types and missing values</a:t>
            </a:r>
            <a:endParaRPr sz="1400" dirty="0">
              <a:solidFill>
                <a:srgbClr val="BFBFBF"/>
              </a:solidFill>
              <a:latin typeface="Calibri"/>
              <a:ea typeface="Calibri"/>
              <a:cs typeface="Calibri"/>
              <a:sym typeface="Calibri"/>
            </a:endParaRPr>
          </a:p>
          <a:p>
            <a:pPr marL="177800" lvl="0" indent="-38100" algn="l" rtl="0">
              <a:lnSpc>
                <a:spcPct val="90000"/>
              </a:lnSpc>
              <a:spcBef>
                <a:spcPts val="1200"/>
              </a:spcBef>
              <a:spcAft>
                <a:spcPts val="0"/>
              </a:spcAft>
              <a:buClr>
                <a:schemeClr val="dk1"/>
              </a:buClr>
              <a:buSzPts val="2100"/>
              <a:buNone/>
            </a:pPr>
            <a:endParaRPr sz="1400" dirty="0">
              <a:solidFill>
                <a:srgbClr val="BFBFBF"/>
              </a:solidFill>
              <a:latin typeface="Calibri"/>
              <a:ea typeface="Calibri"/>
              <a:cs typeface="Calibri"/>
              <a:sym typeface="Calibri"/>
            </a:endParaRPr>
          </a:p>
        </p:txBody>
      </p:sp>
      <p:pic>
        <p:nvPicPr>
          <p:cNvPr id="159" name="Google Shape;159;p30"/>
          <p:cNvPicPr preferRelativeResize="0"/>
          <p:nvPr/>
        </p:nvPicPr>
        <p:blipFill>
          <a:blip r:embed="rId3">
            <a:alphaModFix/>
          </a:blip>
          <a:stretch>
            <a:fillRect/>
          </a:stretch>
        </p:blipFill>
        <p:spPr>
          <a:xfrm>
            <a:off x="3612995" y="2349189"/>
            <a:ext cx="5397954" cy="268798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1"/>
          <p:cNvSpPr txBox="1">
            <a:spLocks noGrp="1"/>
          </p:cNvSpPr>
          <p:nvPr>
            <p:ph type="body" idx="1"/>
          </p:nvPr>
        </p:nvSpPr>
        <p:spPr>
          <a:xfrm>
            <a:off x="220425" y="805475"/>
            <a:ext cx="4192200" cy="1597500"/>
          </a:xfrm>
          <a:prstGeom prst="rect">
            <a:avLst/>
          </a:prstGeom>
        </p:spPr>
        <p:txBody>
          <a:bodyPr spcFirstLastPara="1" wrap="square" lIns="68575" tIns="34275" rIns="68575" bIns="34275" anchor="t" anchorCtr="0">
            <a:noAutofit/>
          </a:bodyPr>
          <a:lstStyle/>
          <a:p>
            <a:pPr marL="0" lvl="0" indent="0" algn="l" rtl="0">
              <a:lnSpc>
                <a:spcPct val="115000"/>
              </a:lnSpc>
              <a:spcBef>
                <a:spcPts val="1400"/>
              </a:spcBef>
              <a:spcAft>
                <a:spcPts val="0"/>
              </a:spcAft>
              <a:buNone/>
            </a:pPr>
            <a:r>
              <a:rPr lang="en" sz="1800" b="1" u="sng" dirty="0">
                <a:solidFill>
                  <a:srgbClr val="BFBFBF"/>
                </a:solidFill>
                <a:latin typeface="Calibri"/>
                <a:ea typeface="Calibri"/>
                <a:cs typeface="Calibri"/>
                <a:sym typeface="Calibri"/>
              </a:rPr>
              <a:t>Data Cleaning</a:t>
            </a:r>
            <a:endParaRPr sz="1800" b="1" u="sng" dirty="0">
              <a:solidFill>
                <a:srgbClr val="BFBFBF"/>
              </a:solidFill>
              <a:latin typeface="Calibri"/>
              <a:ea typeface="Calibri"/>
              <a:cs typeface="Calibri"/>
              <a:sym typeface="Calibri"/>
            </a:endParaRPr>
          </a:p>
          <a:p>
            <a:pPr marL="457200" lvl="0" indent="-317500" algn="l" rtl="0">
              <a:lnSpc>
                <a:spcPct val="115000"/>
              </a:lnSpc>
              <a:spcBef>
                <a:spcPts val="1200"/>
              </a:spcBef>
              <a:spcAft>
                <a:spcPts val="0"/>
              </a:spcAft>
              <a:buClr>
                <a:srgbClr val="BFBFBF"/>
              </a:buClr>
              <a:buSzPts val="1400"/>
              <a:buFont typeface="Calibri"/>
              <a:buChar char="●"/>
            </a:pPr>
            <a:r>
              <a:rPr lang="en" sz="1400" b="1" dirty="0">
                <a:solidFill>
                  <a:srgbClr val="BFBFBF"/>
                </a:solidFill>
                <a:latin typeface="Calibri"/>
                <a:ea typeface="Calibri"/>
                <a:cs typeface="Calibri"/>
                <a:sym typeface="Calibri"/>
              </a:rPr>
              <a:t>Steps Taken:</a:t>
            </a:r>
            <a:endParaRPr sz="1400" b="1" dirty="0">
              <a:solidFill>
                <a:srgbClr val="BFBFBF"/>
              </a:solidFill>
              <a:latin typeface="Calibri"/>
              <a:ea typeface="Calibri"/>
              <a:cs typeface="Calibri"/>
              <a:sym typeface="Calibri"/>
            </a:endParaRPr>
          </a:p>
          <a:p>
            <a:pPr marL="914400" lvl="1" indent="-317500" algn="l" rtl="0">
              <a:lnSpc>
                <a:spcPct val="115000"/>
              </a:lnSpc>
              <a:spcBef>
                <a:spcPts val="0"/>
              </a:spcBef>
              <a:spcAft>
                <a:spcPts val="0"/>
              </a:spcAft>
              <a:buClr>
                <a:srgbClr val="BFBFBF"/>
              </a:buClr>
              <a:buSzPts val="1400"/>
              <a:buFont typeface="Calibri"/>
              <a:buChar char="○"/>
            </a:pPr>
            <a:r>
              <a:rPr lang="en" sz="1400" dirty="0">
                <a:solidFill>
                  <a:srgbClr val="BFBFBF"/>
                </a:solidFill>
                <a:latin typeface="Calibri"/>
                <a:ea typeface="Calibri"/>
                <a:cs typeface="Calibri"/>
                <a:sym typeface="Calibri"/>
              </a:rPr>
              <a:t>Converted 'Year' to datetime</a:t>
            </a:r>
            <a:endParaRPr sz="1400" dirty="0">
              <a:solidFill>
                <a:srgbClr val="BFBFBF"/>
              </a:solidFill>
              <a:latin typeface="Calibri"/>
              <a:ea typeface="Calibri"/>
              <a:cs typeface="Calibri"/>
              <a:sym typeface="Calibri"/>
            </a:endParaRPr>
          </a:p>
          <a:p>
            <a:pPr marL="914400" lvl="1" indent="-317500" algn="l" rtl="0">
              <a:lnSpc>
                <a:spcPct val="115000"/>
              </a:lnSpc>
              <a:spcBef>
                <a:spcPts val="0"/>
              </a:spcBef>
              <a:spcAft>
                <a:spcPts val="0"/>
              </a:spcAft>
              <a:buClr>
                <a:srgbClr val="BFBFBF"/>
              </a:buClr>
              <a:buSzPts val="1400"/>
              <a:buFont typeface="Calibri"/>
              <a:buChar char="○"/>
            </a:pPr>
            <a:r>
              <a:rPr lang="en" sz="1400" dirty="0">
                <a:solidFill>
                  <a:srgbClr val="BFBFBF"/>
                </a:solidFill>
                <a:latin typeface="Calibri"/>
                <a:ea typeface="Calibri"/>
                <a:cs typeface="Calibri"/>
                <a:sym typeface="Calibri"/>
              </a:rPr>
              <a:t>Checked for null values and duplicates</a:t>
            </a:r>
            <a:endParaRPr sz="1400" dirty="0">
              <a:solidFill>
                <a:srgbClr val="BFBFBF"/>
              </a:solidFill>
              <a:latin typeface="Calibri"/>
              <a:ea typeface="Calibri"/>
              <a:cs typeface="Calibri"/>
              <a:sym typeface="Calibri"/>
            </a:endParaRPr>
          </a:p>
          <a:p>
            <a:pPr marL="914400" lvl="1" indent="-317500" algn="l" rtl="0">
              <a:lnSpc>
                <a:spcPct val="115000"/>
              </a:lnSpc>
              <a:spcBef>
                <a:spcPts val="0"/>
              </a:spcBef>
              <a:spcAft>
                <a:spcPts val="0"/>
              </a:spcAft>
              <a:buClr>
                <a:srgbClr val="BFBFBF"/>
              </a:buClr>
              <a:buSzPts val="1400"/>
              <a:buFont typeface="Calibri"/>
              <a:buChar char="○"/>
            </a:pPr>
            <a:r>
              <a:rPr lang="en" sz="1400" dirty="0">
                <a:solidFill>
                  <a:srgbClr val="BFBFBF"/>
                </a:solidFill>
                <a:latin typeface="Calibri"/>
                <a:ea typeface="Calibri"/>
                <a:cs typeface="Calibri"/>
                <a:sym typeface="Calibri"/>
              </a:rPr>
              <a:t>Dropped unnecessary columns if any</a:t>
            </a:r>
            <a:endParaRPr sz="1400" b="1" dirty="0">
              <a:solidFill>
                <a:srgbClr val="BFBFBF"/>
              </a:solidFill>
              <a:latin typeface="Calibri"/>
              <a:ea typeface="Calibri"/>
              <a:cs typeface="Calibri"/>
              <a:sym typeface="Calibri"/>
            </a:endParaRPr>
          </a:p>
          <a:p>
            <a:pPr marL="914400" lvl="0" indent="0" algn="l" rtl="0">
              <a:lnSpc>
                <a:spcPct val="115000"/>
              </a:lnSpc>
              <a:spcBef>
                <a:spcPts val="1200"/>
              </a:spcBef>
              <a:spcAft>
                <a:spcPts val="0"/>
              </a:spcAft>
              <a:buNone/>
            </a:pPr>
            <a:endParaRPr sz="1400" dirty="0">
              <a:solidFill>
                <a:srgbClr val="BFBFBF"/>
              </a:solidFill>
              <a:latin typeface="Calibri"/>
              <a:ea typeface="Calibri"/>
              <a:cs typeface="Calibri"/>
              <a:sym typeface="Calibri"/>
            </a:endParaRPr>
          </a:p>
          <a:p>
            <a:pPr marL="0" lvl="0" indent="0" algn="l" rtl="0">
              <a:spcBef>
                <a:spcPts val="1200"/>
              </a:spcBef>
              <a:spcAft>
                <a:spcPts val="0"/>
              </a:spcAft>
              <a:buNone/>
            </a:pPr>
            <a:endParaRPr sz="1400" dirty="0">
              <a:solidFill>
                <a:srgbClr val="BFBFBF"/>
              </a:solidFill>
              <a:latin typeface="Calibri"/>
              <a:ea typeface="Calibri"/>
              <a:cs typeface="Calibri"/>
              <a:sym typeface="Calibri"/>
            </a:endParaRPr>
          </a:p>
        </p:txBody>
      </p:sp>
      <p:pic>
        <p:nvPicPr>
          <p:cNvPr id="165" name="Google Shape;165;p31"/>
          <p:cNvPicPr preferRelativeResize="0"/>
          <p:nvPr/>
        </p:nvPicPr>
        <p:blipFill>
          <a:blip r:embed="rId3">
            <a:alphaModFix/>
          </a:blip>
          <a:stretch>
            <a:fillRect/>
          </a:stretch>
        </p:blipFill>
        <p:spPr>
          <a:xfrm>
            <a:off x="2747500" y="2571750"/>
            <a:ext cx="5648325" cy="2076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2"/>
          <p:cNvSpPr txBox="1">
            <a:spLocks noGrp="1"/>
          </p:cNvSpPr>
          <p:nvPr>
            <p:ph type="body" idx="1"/>
          </p:nvPr>
        </p:nvSpPr>
        <p:spPr>
          <a:xfrm>
            <a:off x="576611" y="463553"/>
            <a:ext cx="7886700" cy="3263400"/>
          </a:xfrm>
          <a:prstGeom prst="rect">
            <a:avLst/>
          </a:prstGeom>
        </p:spPr>
        <p:txBody>
          <a:bodyPr spcFirstLastPara="1" wrap="square" lIns="68575" tIns="34275" rIns="68575" bIns="34275" anchor="t" anchorCtr="0">
            <a:normAutofit/>
          </a:bodyPr>
          <a:lstStyle/>
          <a:p>
            <a:pPr marL="0" lvl="0" indent="0" algn="l" rtl="0">
              <a:lnSpc>
                <a:spcPct val="115000"/>
              </a:lnSpc>
              <a:spcBef>
                <a:spcPts val="1400"/>
              </a:spcBef>
              <a:spcAft>
                <a:spcPts val="0"/>
              </a:spcAft>
              <a:buClr>
                <a:schemeClr val="dk1"/>
              </a:buClr>
              <a:buSzPts val="1100"/>
              <a:buFont typeface="Arial"/>
              <a:buNone/>
            </a:pPr>
            <a:r>
              <a:rPr lang="en" sz="2000" b="1" u="sng" dirty="0">
                <a:solidFill>
                  <a:srgbClr val="BFBFBF"/>
                </a:solidFill>
                <a:latin typeface="Calibri"/>
                <a:ea typeface="Calibri"/>
                <a:cs typeface="Calibri"/>
                <a:sym typeface="Calibri"/>
              </a:rPr>
              <a:t>Descriptive Statistics of Causes of Death</a:t>
            </a:r>
            <a:endParaRPr sz="2000" b="1" u="sng" dirty="0">
              <a:solidFill>
                <a:srgbClr val="BFBFBF"/>
              </a:solidFill>
              <a:latin typeface="Calibri"/>
              <a:ea typeface="Calibri"/>
              <a:cs typeface="Calibri"/>
              <a:sym typeface="Calibri"/>
            </a:endParaRPr>
          </a:p>
          <a:p>
            <a:pPr marL="0" lvl="0" indent="0" algn="l" rtl="0">
              <a:lnSpc>
                <a:spcPct val="115000"/>
              </a:lnSpc>
              <a:spcBef>
                <a:spcPts val="1200"/>
              </a:spcBef>
              <a:spcAft>
                <a:spcPts val="1200"/>
              </a:spcAft>
              <a:buNone/>
            </a:pPr>
            <a:endParaRPr sz="2300" dirty="0"/>
          </a:p>
        </p:txBody>
      </p:sp>
      <p:pic>
        <p:nvPicPr>
          <p:cNvPr id="171" name="Google Shape;171;p32"/>
          <p:cNvPicPr preferRelativeResize="0"/>
          <p:nvPr/>
        </p:nvPicPr>
        <p:blipFill>
          <a:blip r:embed="rId3">
            <a:alphaModFix/>
          </a:blip>
          <a:stretch>
            <a:fillRect/>
          </a:stretch>
        </p:blipFill>
        <p:spPr>
          <a:xfrm>
            <a:off x="1039800" y="1189463"/>
            <a:ext cx="7156600" cy="371488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3"/>
          <p:cNvSpPr txBox="1">
            <a:spLocks noGrp="1"/>
          </p:cNvSpPr>
          <p:nvPr>
            <p:ph type="body" idx="1"/>
          </p:nvPr>
        </p:nvSpPr>
        <p:spPr>
          <a:xfrm>
            <a:off x="431300" y="655949"/>
            <a:ext cx="3472800" cy="693300"/>
          </a:xfrm>
          <a:prstGeom prst="rect">
            <a:avLst/>
          </a:prstGeom>
        </p:spPr>
        <p:txBody>
          <a:bodyPr spcFirstLastPara="1" wrap="square" lIns="68575" tIns="34275" rIns="68575" bIns="34275" anchor="t" anchorCtr="0">
            <a:normAutofit/>
          </a:bodyPr>
          <a:lstStyle/>
          <a:p>
            <a:pPr marL="0" lvl="0" indent="0" algn="l" rtl="0">
              <a:lnSpc>
                <a:spcPct val="115000"/>
              </a:lnSpc>
              <a:spcBef>
                <a:spcPts val="1200"/>
              </a:spcBef>
              <a:spcAft>
                <a:spcPts val="1200"/>
              </a:spcAft>
              <a:buNone/>
            </a:pPr>
            <a:r>
              <a:rPr lang="en" sz="2400" b="1" u="sng">
                <a:solidFill>
                  <a:srgbClr val="BFBFBF"/>
                </a:solidFill>
                <a:latin typeface="Calibri"/>
                <a:ea typeface="Calibri"/>
                <a:cs typeface="Calibri"/>
                <a:sym typeface="Calibri"/>
              </a:rPr>
              <a:t>Visual Representations</a:t>
            </a:r>
            <a:endParaRPr sz="3100">
              <a:latin typeface="Calibri"/>
              <a:ea typeface="Calibri"/>
              <a:cs typeface="Calibri"/>
              <a:sym typeface="Calibri"/>
            </a:endParaRPr>
          </a:p>
        </p:txBody>
      </p:sp>
      <p:sp>
        <p:nvSpPr>
          <p:cNvPr id="177" name="Google Shape;177;p33"/>
          <p:cNvSpPr txBox="1"/>
          <p:nvPr/>
        </p:nvSpPr>
        <p:spPr>
          <a:xfrm>
            <a:off x="583175" y="1450350"/>
            <a:ext cx="3518400" cy="612300"/>
          </a:xfrm>
          <a:prstGeom prst="rect">
            <a:avLst/>
          </a:prstGeom>
          <a:noFill/>
          <a:ln>
            <a:noFill/>
          </a:ln>
        </p:spPr>
        <p:txBody>
          <a:bodyPr spcFirstLastPara="1" wrap="square" lIns="91425" tIns="91425" rIns="91425" bIns="91425" anchor="t" anchorCtr="0">
            <a:noAutofit/>
          </a:bodyPr>
          <a:lstStyle/>
          <a:p>
            <a:pPr lvl="0" algn="just" rtl="0">
              <a:spcBef>
                <a:spcPts val="0"/>
              </a:spcBef>
              <a:spcAft>
                <a:spcPts val="0"/>
              </a:spcAft>
            </a:pPr>
            <a:r>
              <a:rPr lang="en" sz="1700" dirty="0">
                <a:solidFill>
                  <a:schemeClr val="bg1">
                    <a:lumMod val="65000"/>
                  </a:schemeClr>
                </a:solidFill>
                <a:latin typeface="Calibri"/>
                <a:ea typeface="Calibri"/>
                <a:cs typeface="Calibri"/>
                <a:sym typeface="Calibri"/>
              </a:rPr>
              <a:t>-</a:t>
            </a:r>
            <a:r>
              <a:rPr lang="en" sz="1700" dirty="0">
                <a:solidFill>
                  <a:srgbClr val="BFBFBF"/>
                </a:solidFill>
                <a:latin typeface="Calibri"/>
                <a:ea typeface="Calibri"/>
                <a:cs typeface="Calibri"/>
                <a:sym typeface="Calibri"/>
              </a:rPr>
              <a:t> Bar chart showing total causes of death by each disease.</a:t>
            </a:r>
            <a:endParaRPr sz="1700" dirty="0">
              <a:solidFill>
                <a:srgbClr val="BFBFBF"/>
              </a:solidFill>
              <a:latin typeface="Calibri"/>
              <a:ea typeface="Calibri"/>
              <a:cs typeface="Calibri"/>
              <a:sym typeface="Calibri"/>
            </a:endParaRPr>
          </a:p>
        </p:txBody>
      </p:sp>
      <p:pic>
        <p:nvPicPr>
          <p:cNvPr id="178" name="Google Shape;178;p33"/>
          <p:cNvPicPr preferRelativeResize="0"/>
          <p:nvPr/>
        </p:nvPicPr>
        <p:blipFill>
          <a:blip r:embed="rId3">
            <a:alphaModFix/>
          </a:blip>
          <a:stretch>
            <a:fillRect/>
          </a:stretch>
        </p:blipFill>
        <p:spPr>
          <a:xfrm>
            <a:off x="4265725" y="377350"/>
            <a:ext cx="4584200" cy="4450999"/>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1489</Words>
  <Application>Microsoft Office PowerPoint</Application>
  <PresentationFormat>On-screen Show (16:9)</PresentationFormat>
  <Paragraphs>132</Paragraphs>
  <Slides>32</Slides>
  <Notes>32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32</vt:i4>
      </vt:variant>
    </vt:vector>
  </HeadingPairs>
  <TitlesOfParts>
    <vt:vector size="38" baseType="lpstr">
      <vt:lpstr>Times New Roman</vt:lpstr>
      <vt:lpstr>Play</vt:lpstr>
      <vt:lpstr>Arial</vt:lpstr>
      <vt:lpstr>Calibri</vt:lpstr>
      <vt:lpstr>Simple Light</vt:lpstr>
      <vt:lpstr>Office Theme</vt:lpstr>
      <vt:lpstr>PowerPoint Presentation</vt:lpstr>
      <vt:lpstr>TEAM MEMBERS</vt:lpstr>
      <vt:lpstr>PowerPoint Presentation</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TRENDS OVER TIME</vt:lpstr>
      <vt:lpstr>TRENDS OVER TIME</vt:lpstr>
      <vt:lpstr>PowerPoint Presentation</vt:lpstr>
      <vt:lpstr>PowerPoint Presentation</vt:lpstr>
      <vt:lpstr>PowerPoint Presentation</vt:lpstr>
      <vt:lpstr>PowerPoint Presentation</vt:lpstr>
      <vt:lpstr>Power BI Dashboard</vt:lpstr>
      <vt:lpstr>PowerPoint Presentation</vt:lpstr>
      <vt:lpstr>Final Recommendations </vt:lpstr>
      <vt:lpstr>Final Recommendations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mariam ayman helmy elsayed</cp:lastModifiedBy>
  <cp:revision>1</cp:revision>
  <dcterms:modified xsi:type="dcterms:W3CDTF">2024-09-20T11:25:26Z</dcterms:modified>
</cp:coreProperties>
</file>