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3"/>
  </p:notesMasterIdLst>
  <p:handoutMasterIdLst>
    <p:handoutMasterId r:id="rId14"/>
  </p:handoutMasterIdLst>
  <p:sldIdLst>
    <p:sldId id="256" r:id="rId5"/>
    <p:sldId id="279" r:id="rId6"/>
    <p:sldId id="280" r:id="rId7"/>
    <p:sldId id="259" r:id="rId8"/>
    <p:sldId id="261" r:id="rId9"/>
    <p:sldId id="260" r:id="rId10"/>
    <p:sldId id="270"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432" autoAdjust="0"/>
  </p:normalViewPr>
  <p:slideViewPr>
    <p:cSldViewPr snapToGrid="0">
      <p:cViewPr varScale="1">
        <p:scale>
          <a:sx n="60" d="100"/>
          <a:sy n="60" d="100"/>
        </p:scale>
        <p:origin x="1140" y="72"/>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5/19/2024</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5/19/2024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DF348-2A86-4531-BD4E-BD8C0BBDAD47}" type="slidenum">
              <a:rPr lang="en-US" smtClean="0"/>
              <a:t>2</a:t>
            </a:fld>
            <a:endParaRPr lang="en-US" dirty="0"/>
          </a:p>
        </p:txBody>
      </p:sp>
    </p:spTree>
    <p:extLst>
      <p:ext uri="{BB962C8B-B14F-4D97-AF65-F5344CB8AC3E}">
        <p14:creationId xmlns:p14="http://schemas.microsoft.com/office/powerpoint/2010/main" val="67342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3</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DF348-2A86-4531-BD4E-BD8C0BBDAD47}" type="slidenum">
              <a:rPr lang="en-US" smtClean="0"/>
              <a:t>5</a:t>
            </a:fld>
            <a:endParaRPr lang="en-US" dirty="0"/>
          </a:p>
        </p:txBody>
      </p:sp>
    </p:spTree>
    <p:extLst>
      <p:ext uri="{BB962C8B-B14F-4D97-AF65-F5344CB8AC3E}">
        <p14:creationId xmlns:p14="http://schemas.microsoft.com/office/powerpoint/2010/main" val="3761174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DF348-2A86-4531-BD4E-BD8C0BBDAD47}" type="slidenum">
              <a:rPr lang="en-US" smtClean="0"/>
              <a:t>6</a:t>
            </a:fld>
            <a:endParaRPr lang="en-US" dirty="0"/>
          </a:p>
        </p:txBody>
      </p:sp>
    </p:spTree>
    <p:extLst>
      <p:ext uri="{BB962C8B-B14F-4D97-AF65-F5344CB8AC3E}">
        <p14:creationId xmlns:p14="http://schemas.microsoft.com/office/powerpoint/2010/main" val="2427025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7</a:t>
            </a:fld>
            <a:endParaRPr lang="en-US" dirty="0"/>
          </a:p>
        </p:txBody>
      </p:sp>
    </p:spTree>
    <p:extLst>
      <p:ext uri="{BB962C8B-B14F-4D97-AF65-F5344CB8AC3E}">
        <p14:creationId xmlns:p14="http://schemas.microsoft.com/office/powerpoint/2010/main" val="307514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8</a:t>
            </a:fld>
            <a:endParaRPr lang="en-US" dirty="0"/>
          </a:p>
        </p:txBody>
      </p:sp>
    </p:spTree>
    <p:extLst>
      <p:ext uri="{BB962C8B-B14F-4D97-AF65-F5344CB8AC3E}">
        <p14:creationId xmlns:p14="http://schemas.microsoft.com/office/powerpoint/2010/main" val="264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r>
              <a:rPr lang="en-US"/>
              <a:t>Click icon to add picture</a:t>
            </a:r>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r>
              <a:rPr lang="en-US"/>
              <a:t>Click icon to add picture</a:t>
            </a:r>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r>
              <a:rPr lang="en-US"/>
              <a:t>Click icon to add picture</a:t>
            </a:r>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r>
              <a:rPr lang="en-US"/>
              <a:t>Click icon to add picture</a:t>
            </a:r>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r>
              <a:rPr lang="en-US"/>
              <a:t>Click icon to add picture</a:t>
            </a:r>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r>
              <a:rPr lang="en-US"/>
              <a:t>Click icon to add picture</a:t>
            </a:r>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r>
              <a:rPr lang="en-US"/>
              <a:t>Click icon to add picture</a:t>
            </a:r>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256674" y="627016"/>
            <a:ext cx="6772431" cy="5601790"/>
          </a:xfrm>
        </p:spPr>
        <p:txBody>
          <a:bodyPr/>
          <a:lstStyle/>
          <a:p>
            <a:r>
              <a:rPr lang="en-US" dirty="0"/>
              <a:t>Maze Problem</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966213" y="336958"/>
            <a:ext cx="10616187" cy="1700784"/>
          </a:xfrm>
        </p:spPr>
        <p:txBody>
          <a:bodyPr/>
          <a:lstStyle/>
          <a:p>
            <a:r>
              <a:rPr lang="en-US" dirty="0"/>
              <a:t>AGENDA</a:t>
            </a:r>
          </a:p>
        </p:txBody>
      </p:sp>
      <p:sp>
        <p:nvSpPr>
          <p:cNvPr id="29" name="Content Placeholder 28">
            <a:extLst>
              <a:ext uri="{FF2B5EF4-FFF2-40B4-BE49-F238E27FC236}">
                <a16:creationId xmlns:a16="http://schemas.microsoft.com/office/drawing/2014/main" id="{72142BC0-18E5-42CE-A02F-AC348DDCE465}"/>
              </a:ext>
            </a:extLst>
          </p:cNvPr>
          <p:cNvSpPr>
            <a:spLocks noGrp="1"/>
          </p:cNvSpPr>
          <p:nvPr>
            <p:ph idx="1"/>
          </p:nvPr>
        </p:nvSpPr>
        <p:spPr>
          <a:xfrm>
            <a:off x="0" y="2265362"/>
            <a:ext cx="5181600" cy="3951287"/>
          </a:xfrm>
        </p:spPr>
        <p:txBody>
          <a:bodyPr anchor="ctr"/>
          <a:lstStyle/>
          <a:p>
            <a:r>
              <a:rPr lang="en-US" sz="2800" b="1" dirty="0"/>
              <a:t>Maze Problem</a:t>
            </a:r>
          </a:p>
          <a:p>
            <a:r>
              <a:rPr lang="en-US" sz="2800" b="1" dirty="0" err="1"/>
              <a:t>Algorthim</a:t>
            </a:r>
            <a:r>
              <a:rPr lang="en-US" sz="2800" b="1" dirty="0"/>
              <a:t> to solve problem</a:t>
            </a:r>
          </a:p>
          <a:p>
            <a:r>
              <a:rPr lang="en-US" b="1" kern="100" dirty="0">
                <a:latin typeface="Georgia" panose="02040502050405020303" pitchFamily="18" charset="0"/>
                <a:ea typeface="Calibri" panose="020F0502020204030204" pitchFamily="34" charset="0"/>
                <a:cs typeface="Cambria" panose="02040503050406030204" pitchFamily="18" charset="0"/>
              </a:rPr>
              <a:t>A</a:t>
            </a:r>
            <a:r>
              <a:rPr lang="en-US" sz="2600" b="1" kern="100" dirty="0">
                <a:effectLst/>
                <a:latin typeface="Georgia" panose="02040502050405020303" pitchFamily="18" charset="0"/>
                <a:ea typeface="Calibri" panose="020F0502020204030204" pitchFamily="34" charset="0"/>
                <a:cs typeface="Cambria" panose="02040503050406030204" pitchFamily="18" charset="0"/>
              </a:rPr>
              <a:t>lgorithms steps</a:t>
            </a:r>
          </a:p>
          <a:p>
            <a:r>
              <a:rPr lang="en-US" b="1" kern="100" dirty="0">
                <a:latin typeface="Georgia" panose="02040502050405020303" pitchFamily="18" charset="0"/>
              </a:rPr>
              <a:t>Conclusion</a:t>
            </a:r>
            <a:endParaRPr lang="en-US" b="1" dirty="0"/>
          </a:p>
        </p:txBody>
      </p:sp>
      <p:pic>
        <p:nvPicPr>
          <p:cNvPr id="34" name="Picture Placeholder 33" descr="A picture containing text, building, outdoor, sky">
            <a:extLst>
              <a:ext uri="{FF2B5EF4-FFF2-40B4-BE49-F238E27FC236}">
                <a16:creationId xmlns:a16="http://schemas.microsoft.com/office/drawing/2014/main" id="{E23E4EA2-AE1C-4911-AC13-FD854477A2F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5297764" y="2265363"/>
            <a:ext cx="3479524" cy="3951287"/>
          </a:xfrm>
        </p:spPr>
      </p:pic>
      <p:pic>
        <p:nvPicPr>
          <p:cNvPr id="22" name="Picture Placeholder 21" descr="Picture of a train going through a city ">
            <a:extLst>
              <a:ext uri="{FF2B5EF4-FFF2-40B4-BE49-F238E27FC236}">
                <a16:creationId xmlns:a16="http://schemas.microsoft.com/office/drawing/2014/main" id="{9AD18647-9CDA-4709-9738-A5B5C1DB545C}"/>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8777288" y="2265363"/>
            <a:ext cx="3414712" cy="3951287"/>
          </a:xfrm>
        </p:spPr>
      </p:pic>
      <p:sp>
        <p:nvSpPr>
          <p:cNvPr id="8" name="Slide Number Placeholder 9">
            <a:extLst>
              <a:ext uri="{FF2B5EF4-FFF2-40B4-BE49-F238E27FC236}">
                <a16:creationId xmlns:a16="http://schemas.microsoft.com/office/drawing/2014/main" id="{E50D8CA2-FDF5-4FB0-A313-B120969EA663}"/>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2</a:t>
            </a:fld>
            <a:endParaRPr lang="en-US" dirty="0"/>
          </a:p>
        </p:txBody>
      </p:sp>
    </p:spTree>
    <p:extLst>
      <p:ext uri="{BB962C8B-B14F-4D97-AF65-F5344CB8AC3E}">
        <p14:creationId xmlns:p14="http://schemas.microsoft.com/office/powerpoint/2010/main" val="259378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272716" y="317499"/>
            <a:ext cx="5188459" cy="2095501"/>
          </a:xfrm>
        </p:spPr>
        <p:txBody>
          <a:bodyPr>
            <a:normAutofit/>
          </a:bodyPr>
          <a:lstStyle/>
          <a:p>
            <a:r>
              <a:rPr lang="en-US" sz="4800" dirty="0"/>
              <a:t>What is the Maze</a:t>
            </a:r>
          </a:p>
        </p:txBody>
      </p:sp>
      <p:sp>
        <p:nvSpPr>
          <p:cNvPr id="42" name="Content Placeholder 41">
            <a:extLst>
              <a:ext uri="{FF2B5EF4-FFF2-40B4-BE49-F238E27FC236}">
                <a16:creationId xmlns:a16="http://schemas.microsoft.com/office/drawing/2014/main" id="{69D5268B-B9FF-4EF5-90FE-EC2BBE068171}"/>
              </a:ext>
            </a:extLst>
          </p:cNvPr>
          <p:cNvSpPr>
            <a:spLocks noGrp="1"/>
          </p:cNvSpPr>
          <p:nvPr>
            <p:ph idx="1"/>
          </p:nvPr>
        </p:nvSpPr>
        <p:spPr>
          <a:xfrm>
            <a:off x="401054" y="1941095"/>
            <a:ext cx="5406188" cy="4240630"/>
          </a:xfrm>
        </p:spPr>
        <p:txBody>
          <a:bodyPr>
            <a:normAutofit/>
          </a:bodyPr>
          <a:lstStyle/>
          <a:p>
            <a:pPr marL="6350" indent="-6350" algn="just">
              <a:lnSpc>
                <a:spcPct val="105000"/>
              </a:lnSpc>
              <a:spcAft>
                <a:spcPts val="25"/>
              </a:spcAft>
            </a:pPr>
            <a:r>
              <a:rPr lang="en-US" kern="100" dirty="0">
                <a:effectLst/>
                <a:latin typeface="Cambria" panose="02040503050406030204" pitchFamily="18" charset="0"/>
              </a:rPr>
              <a:t>a maze is generally represented as a 2D array or matrix consisting of rows and columns. Each cell is a intersection of a particular row and column and it represents a location in the grid. The cells in the grid may be open for traversal or may be blocked by an obstacle. If a cell is blocked by an obstacle that cell cannot be visited.</a:t>
            </a:r>
          </a:p>
        </p:txBody>
      </p:sp>
      <p:sp>
        <p:nvSpPr>
          <p:cNvPr id="16" name="Date Placeholder 15">
            <a:extLst>
              <a:ext uri="{FF2B5EF4-FFF2-40B4-BE49-F238E27FC236}">
                <a16:creationId xmlns:a16="http://schemas.microsoft.com/office/drawing/2014/main" id="{8A0E0C01-C0E3-4A01-A4F2-4C32D44251C0}"/>
              </a:ext>
            </a:extLst>
          </p:cNvPr>
          <p:cNvSpPr>
            <a:spLocks noGrp="1"/>
          </p:cNvSpPr>
          <p:nvPr>
            <p:ph type="dt" sz="half" idx="10"/>
          </p:nvPr>
        </p:nvSpPr>
        <p:spPr>
          <a:xfrm>
            <a:off x="6903720" y="6356350"/>
            <a:ext cx="3236976" cy="365125"/>
          </a:xfrm>
        </p:spPr>
        <p:txBody>
          <a:bodyPr/>
          <a:lstStyle/>
          <a:p>
            <a:r>
              <a:rPr lang="en-US" dirty="0"/>
              <a:t>20XX</a:t>
            </a:r>
          </a:p>
        </p:txBody>
      </p:sp>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3</a:t>
            </a:fld>
            <a:endParaRPr lang="en-US" dirty="0"/>
          </a:p>
        </p:txBody>
      </p:sp>
      <p:pic>
        <p:nvPicPr>
          <p:cNvPr id="1026" name="Picture 2">
            <a:extLst>
              <a:ext uri="{FF2B5EF4-FFF2-40B4-BE49-F238E27FC236}">
                <a16:creationId xmlns:a16="http://schemas.microsoft.com/office/drawing/2014/main" id="{EACCE026-8D1C-34C9-31DA-0CE8D287A1E0}"/>
              </a:ext>
            </a:extLst>
          </p:cNvPr>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rcRect t="9778" b="9778"/>
          <a:stretch>
            <a:fillRect/>
          </a:stretch>
        </p:blipFill>
        <p:spPr bwMode="auto">
          <a:xfrm>
            <a:off x="5807242" y="0"/>
            <a:ext cx="637205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960120" y="768096"/>
            <a:ext cx="10268712" cy="1766557"/>
          </a:xfrm>
        </p:spPr>
        <p:txBody>
          <a:bodyPr>
            <a:normAutofit/>
          </a:bodyPr>
          <a:lstStyle/>
          <a:p>
            <a:r>
              <a:rPr lang="en-US" sz="6000" dirty="0"/>
              <a:t>ALGORITHM TO SOLVE PROBLEM</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60120" y="317814"/>
            <a:ext cx="10268712" cy="1700784"/>
          </a:xfrm>
        </p:spPr>
        <p:txBody>
          <a:bodyPr/>
          <a:lstStyle/>
          <a:p>
            <a:r>
              <a:rPr lang="en-US" dirty="0"/>
              <a:t>Depth First Search</a:t>
            </a:r>
          </a:p>
        </p:txBody>
      </p:sp>
      <p:sp>
        <p:nvSpPr>
          <p:cNvPr id="5" name="Footer Placeholder 8">
            <a:extLst>
              <a:ext uri="{FF2B5EF4-FFF2-40B4-BE49-F238E27FC236}">
                <a16:creationId xmlns:a16="http://schemas.microsoft.com/office/drawing/2014/main" id="{889EA437-4B85-4ACF-844D-CB7B57A334DA}"/>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Slide Number Placeholder 9">
            <a:extLst>
              <a:ext uri="{FF2B5EF4-FFF2-40B4-BE49-F238E27FC236}">
                <a16:creationId xmlns:a16="http://schemas.microsoft.com/office/drawing/2014/main" id="{10D3A3A4-BB0E-4364-BAC8-3A6F9464878A}"/>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5</a:t>
            </a:fld>
            <a:endParaRPr lang="en-US" dirty="0"/>
          </a:p>
        </p:txBody>
      </p:sp>
      <p:sp>
        <p:nvSpPr>
          <p:cNvPr id="8" name="Content Placeholder 7">
            <a:extLst>
              <a:ext uri="{FF2B5EF4-FFF2-40B4-BE49-F238E27FC236}">
                <a16:creationId xmlns:a16="http://schemas.microsoft.com/office/drawing/2014/main" id="{9B8A1B19-7703-C19E-5BB5-E77A563D1ED9}"/>
              </a:ext>
            </a:extLst>
          </p:cNvPr>
          <p:cNvSpPr>
            <a:spLocks noGrp="1"/>
          </p:cNvSpPr>
          <p:nvPr>
            <p:ph idx="1"/>
          </p:nvPr>
        </p:nvSpPr>
        <p:spPr>
          <a:xfrm>
            <a:off x="190981" y="2675255"/>
            <a:ext cx="5903495" cy="3593592"/>
          </a:xfrm>
        </p:spPr>
        <p:txBody>
          <a:bodyPr>
            <a:noAutofit/>
          </a:bodyPr>
          <a:lstStyle/>
          <a:p>
            <a:r>
              <a:rPr lang="en-US" sz="3200" b="1" dirty="0"/>
              <a:t>Depth-First Search (DFS):- DFS is generally used to traverse the maze and to explore various paths. This algorithm is basically used in all of the grid/maze problems because in every problem we have to traverse the grid</a:t>
            </a:r>
          </a:p>
        </p:txBody>
      </p:sp>
      <p:pic>
        <p:nvPicPr>
          <p:cNvPr id="9" name="ezgif.com-gif-maker7.gif">
            <a:hlinkClick r:id="" action="ppaction://media"/>
            <a:extLst>
              <a:ext uri="{FF2B5EF4-FFF2-40B4-BE49-F238E27FC236}">
                <a16:creationId xmlns:a16="http://schemas.microsoft.com/office/drawing/2014/main" id="{FB4581ED-513E-0AC5-9267-7656319658A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272463" y="2587752"/>
            <a:ext cx="5710989" cy="3768598"/>
          </a:xfrm>
          <a:prstGeom prst="rect">
            <a:avLst/>
          </a:prstGeom>
        </p:spPr>
      </p:pic>
    </p:spTree>
    <p:extLst>
      <p:ext uri="{BB962C8B-B14F-4D97-AF65-F5344CB8AC3E}">
        <p14:creationId xmlns:p14="http://schemas.microsoft.com/office/powerpoint/2010/main" val="152738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860758" y="317500"/>
            <a:ext cx="7329717" cy="1701800"/>
          </a:xfrm>
        </p:spPr>
        <p:txBody>
          <a:bodyPr>
            <a:normAutofit/>
          </a:bodyPr>
          <a:lstStyle/>
          <a:p>
            <a:br>
              <a:rPr lang="en-US" sz="2600" dirty="0"/>
            </a:br>
            <a:r>
              <a:rPr lang="en-US" sz="2600" dirty="0"/>
              <a:t>Depth First Search</a:t>
            </a:r>
            <a:r>
              <a:rPr lang="en-US" sz="2600" b="1" kern="100" dirty="0">
                <a:effectLst/>
                <a:latin typeface="Georgia" panose="02040502050405020303" pitchFamily="18" charset="0"/>
                <a:ea typeface="Calibri" panose="020F0502020204030204" pitchFamily="34" charset="0"/>
                <a:cs typeface="Cambria" panose="02040503050406030204" pitchFamily="18" charset="0"/>
              </a:rPr>
              <a:t> algorithms steps</a:t>
            </a:r>
            <a:br>
              <a:rPr lang="en-US" sz="2600" kern="100" dirty="0">
                <a:effectLst/>
                <a:latin typeface="Cambria" panose="02040503050406030204" pitchFamily="18" charset="0"/>
              </a:rPr>
            </a:br>
            <a:endParaRPr lang="en-US" sz="2600" dirty="0"/>
          </a:p>
        </p:txBody>
      </p:sp>
      <p:pic>
        <p:nvPicPr>
          <p:cNvPr id="10" name="Picture 9" descr="Abstract background">
            <a:extLst>
              <a:ext uri="{FF2B5EF4-FFF2-40B4-BE49-F238E27FC236}">
                <a16:creationId xmlns:a16="http://schemas.microsoft.com/office/drawing/2014/main" id="{AA859F45-D8E0-D708-1A5E-73DFE5C95B58}"/>
              </a:ext>
            </a:extLst>
          </p:cNvPr>
          <p:cNvPicPr>
            <a:picLocks noChangeAspect="1"/>
          </p:cNvPicPr>
          <p:nvPr/>
        </p:nvPicPr>
        <p:blipFill rotWithShape="1">
          <a:blip r:embed="rId3"/>
          <a:srcRect l="49403" r="9850"/>
          <a:stretch/>
        </p:blipFill>
        <p:spPr>
          <a:xfrm>
            <a:off x="20" y="10"/>
            <a:ext cx="4657324" cy="6857990"/>
          </a:xfrm>
          <a:prstGeom prst="rect">
            <a:avLst/>
          </a:prstGeom>
        </p:spPr>
      </p:pic>
      <p:sp>
        <p:nvSpPr>
          <p:cNvPr id="8" name="Content Placeholder 7">
            <a:extLst>
              <a:ext uri="{FF2B5EF4-FFF2-40B4-BE49-F238E27FC236}">
                <a16:creationId xmlns:a16="http://schemas.microsoft.com/office/drawing/2014/main" id="{E560EF6C-73B9-2A66-437A-99B70361C154}"/>
              </a:ext>
            </a:extLst>
          </p:cNvPr>
          <p:cNvSpPr>
            <a:spLocks noGrp="1"/>
          </p:cNvSpPr>
          <p:nvPr>
            <p:ph idx="1"/>
          </p:nvPr>
        </p:nvSpPr>
        <p:spPr>
          <a:xfrm>
            <a:off x="5300810" y="2587624"/>
            <a:ext cx="6393885" cy="3768725"/>
          </a:xfrm>
        </p:spPr>
        <p:txBody>
          <a:bodyPr anchor="t">
            <a:noAutofit/>
          </a:bodyPr>
          <a:lstStyle/>
          <a:p>
            <a:pPr>
              <a:lnSpc>
                <a:spcPct val="91000"/>
              </a:lnSpc>
            </a:pPr>
            <a:r>
              <a:rPr lang="en-US" sz="1600" dirty="0"/>
              <a:t>1. Call DFS on Node 1, mark it as visited, and check adjacency list.</a:t>
            </a:r>
          </a:p>
          <a:p>
            <a:pPr>
              <a:lnSpc>
                <a:spcPct val="91000"/>
              </a:lnSpc>
            </a:pPr>
            <a:r>
              <a:rPr lang="en-US" sz="1600" dirty="0"/>
              <a:t>2. Move to Node 2, mark it as visited, and call DFS.</a:t>
            </a:r>
          </a:p>
          <a:p>
            <a:pPr>
              <a:lnSpc>
                <a:spcPct val="91000"/>
              </a:lnSpc>
            </a:pPr>
            <a:r>
              <a:rPr lang="en-US" sz="1600" dirty="0"/>
              <a:t>3. Explore Node 0, mark it as visited, and attempt deeper DFS.</a:t>
            </a:r>
          </a:p>
          <a:p>
            <a:pPr>
              <a:lnSpc>
                <a:spcPct val="91000"/>
              </a:lnSpc>
            </a:pPr>
            <a:r>
              <a:rPr lang="en-US" sz="1600" dirty="0"/>
              <a:t>4. Backtrack from Node 0 to Node 2 due to no further paths.</a:t>
            </a:r>
          </a:p>
          <a:p>
            <a:pPr>
              <a:lnSpc>
                <a:spcPct val="91000"/>
              </a:lnSpc>
            </a:pPr>
            <a:r>
              <a:rPr lang="en-US" sz="1600" dirty="0"/>
              <a:t>5. Evaluate Node 3, mark as visited, and continue DFS.</a:t>
            </a:r>
          </a:p>
          <a:p>
            <a:pPr>
              <a:lnSpc>
                <a:spcPct val="91000"/>
              </a:lnSpc>
            </a:pPr>
            <a:r>
              <a:rPr lang="en-US" sz="1600" dirty="0"/>
              <a:t>6. Upon reaching Node 6, the target is found, ending the search.</a:t>
            </a:r>
          </a:p>
          <a:p>
            <a:pPr>
              <a:lnSpc>
                <a:spcPct val="91000"/>
              </a:lnSpc>
            </a:pPr>
            <a:r>
              <a:rPr lang="en-US" sz="1600" dirty="0"/>
              <a:t>7. Trace and print the path from Node 6 back to Node 1 using the call stack.</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6</a:t>
            </a:fld>
            <a:endParaRPr lang="en-US"/>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9" name="Rectangle 205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45">
            <a:extLst>
              <a:ext uri="{FF2B5EF4-FFF2-40B4-BE49-F238E27FC236}">
                <a16:creationId xmlns:a16="http://schemas.microsoft.com/office/drawing/2014/main" id="{CEB845D9-890B-484B-975B-B5F85434B469}"/>
              </a:ext>
            </a:extLst>
          </p:cNvPr>
          <p:cNvSpPr>
            <a:spLocks noGrp="1"/>
          </p:cNvSpPr>
          <p:nvPr>
            <p:ph type="title"/>
          </p:nvPr>
        </p:nvSpPr>
        <p:spPr>
          <a:xfrm>
            <a:off x="960438" y="317499"/>
            <a:ext cx="4500737" cy="2095501"/>
          </a:xfrm>
        </p:spPr>
        <p:txBody>
          <a:bodyPr vert="horz" lIns="91440" tIns="45720" rIns="91440" bIns="45720" rtlCol="0" anchor="ctr">
            <a:normAutofit/>
          </a:bodyPr>
          <a:lstStyle/>
          <a:p>
            <a:pPr>
              <a:lnSpc>
                <a:spcPct val="90000"/>
              </a:lnSpc>
              <a:spcBef>
                <a:spcPct val="0"/>
              </a:spcBef>
            </a:pPr>
            <a:r>
              <a:rPr lang="en-US" sz="6100" b="1" i="0" kern="1200" cap="all" spc="120" baseline="0" dirty="0">
                <a:solidFill>
                  <a:schemeClr val="tx1"/>
                </a:solidFill>
                <a:effectLst/>
                <a:highlight>
                  <a:srgbClr val="212121"/>
                </a:highlight>
                <a:latin typeface="+mj-lt"/>
                <a:ea typeface="+mj-ea"/>
                <a:cs typeface="+mj-cs"/>
              </a:rPr>
              <a:t>Conclusion</a:t>
            </a:r>
          </a:p>
        </p:txBody>
      </p:sp>
      <p:sp>
        <p:nvSpPr>
          <p:cNvPr id="15" name="Text Placeholder 14">
            <a:extLst>
              <a:ext uri="{FF2B5EF4-FFF2-40B4-BE49-F238E27FC236}">
                <a16:creationId xmlns:a16="http://schemas.microsoft.com/office/drawing/2014/main" id="{AEFAE7A4-BFF2-4F94-9264-0C5D1205E8D4}"/>
              </a:ext>
            </a:extLst>
          </p:cNvPr>
          <p:cNvSpPr>
            <a:spLocks noGrp="1"/>
          </p:cNvSpPr>
          <p:nvPr>
            <p:ph type="body" sz="quarter" idx="18"/>
          </p:nvPr>
        </p:nvSpPr>
        <p:spPr>
          <a:xfrm>
            <a:off x="960438" y="2587625"/>
            <a:ext cx="4500737" cy="3594100"/>
          </a:xfrm>
        </p:spPr>
        <p:txBody>
          <a:bodyPr vert="horz" lIns="91440" tIns="45720" rIns="91440" bIns="45720" rtlCol="0" anchor="t">
            <a:normAutofit/>
          </a:bodyPr>
          <a:lstStyle/>
          <a:p>
            <a:r>
              <a:rPr lang="en-US" sz="2000" b="1" i="0">
                <a:solidFill>
                  <a:schemeClr val="tx1"/>
                </a:solidFill>
                <a:effectLst/>
                <a:highlight>
                  <a:srgbClr val="212121"/>
                </a:highlight>
              </a:rPr>
              <a:t>DFS is an ideal choice for solving maze problems due to its comprehensive exploration capability, memory efficiency, simplicity of implementation, and suitability for finding solutions in complex and deep path structures. While it may not always find the shortest path, its strengths make it a robust and reliable algorithm for general maze-solving tasks</a:t>
            </a:r>
            <a:endParaRPr lang="en-US" sz="2000" b="1">
              <a:solidFill>
                <a:schemeClr val="tx1"/>
              </a:solidFill>
            </a:endParaRPr>
          </a:p>
        </p:txBody>
      </p:sp>
      <p:pic>
        <p:nvPicPr>
          <p:cNvPr id="2050" name="Picture 2">
            <a:extLst>
              <a:ext uri="{FF2B5EF4-FFF2-40B4-BE49-F238E27FC236}">
                <a16:creationId xmlns:a16="http://schemas.microsoft.com/office/drawing/2014/main" id="{242CCC38-0761-6FFA-2629-1C1CF0BD4E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679" r="25086"/>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BA3E8286-FBE7-457A-986D-0678299D2B06}"/>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a:solidFill>
                  <a:srgbClr val="FFFFFF"/>
                </a:solidFill>
              </a:rPr>
              <a:pPr algn="l">
                <a:spcAft>
                  <a:spcPts val="600"/>
                </a:spcAft>
              </a:pPr>
              <a:t>7</a:t>
            </a:fld>
            <a:endParaRPr lang="en-US">
              <a:solidFill>
                <a:srgbClr val="FFFFFF"/>
              </a:solidFill>
            </a:endParaRPr>
          </a:p>
        </p:txBody>
      </p:sp>
    </p:spTree>
    <p:extLst>
      <p:ext uri="{BB962C8B-B14F-4D97-AF65-F5344CB8AC3E}">
        <p14:creationId xmlns:p14="http://schemas.microsoft.com/office/powerpoint/2010/main" val="183626559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4555193" y="3036762"/>
            <a:ext cx="7136064" cy="1700784"/>
          </a:xfrm>
        </p:spPr>
        <p:txBody>
          <a:bodyPr/>
          <a:lstStyle/>
          <a:p>
            <a:r>
              <a:rPr lang="en-US" dirty="0"/>
              <a:t>THANK YOU</a:t>
            </a:r>
          </a:p>
        </p:txBody>
      </p:sp>
      <p:pic>
        <p:nvPicPr>
          <p:cNvPr id="27" name="Picture Placeholder 26" descr="Image of a typewriter with &quot;The End.&quot; typed on the paper. ">
            <a:extLst>
              <a:ext uri="{FF2B5EF4-FFF2-40B4-BE49-F238E27FC236}">
                <a16:creationId xmlns:a16="http://schemas.microsoft.com/office/drawing/2014/main" id="{E3EEA078-72A4-4C20-94E7-BFB4F433464F}"/>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12804" y="1225484"/>
            <a:ext cx="4059934" cy="3951807"/>
          </a:xfrm>
        </p:spPr>
      </p:pic>
      <p:sp>
        <p:nvSpPr>
          <p:cNvPr id="10" name="Slide Number Placehold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8</a:t>
            </a:fld>
            <a:endParaRPr lang="en-US" dirty="0"/>
          </a:p>
        </p:txBody>
      </p:sp>
    </p:spTree>
    <p:extLst>
      <p:ext uri="{BB962C8B-B14F-4D97-AF65-F5344CB8AC3E}">
        <p14:creationId xmlns:p14="http://schemas.microsoft.com/office/powerpoint/2010/main" val="2452352329"/>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51B918-0091-4E96-9E28-42B87D9557A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0EFE35-5C2D-4EEC-93CA-7B3D4088735C}">
  <ds:schemaRefs>
    <ds:schemaRef ds:uri="http://schemas.microsoft.com/sharepoint/v3/contenttype/forms"/>
  </ds:schemaRefs>
</ds:datastoreItem>
</file>

<file path=customXml/itemProps3.xml><?xml version="1.0" encoding="utf-8"?>
<ds:datastoreItem xmlns:ds="http://schemas.openxmlformats.org/officeDocument/2006/customXml" ds:itemID="{33878E47-D7B4-44CA-8507-24783F79A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Fracture design</Template>
  <TotalTime>59</TotalTime>
  <Words>332</Words>
  <Application>Microsoft Office PowerPoint</Application>
  <PresentationFormat>Widescreen</PresentationFormat>
  <Paragraphs>36</Paragraphs>
  <Slides>8</Slides>
  <Notes>6</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Cambria</vt:lpstr>
      <vt:lpstr>Franklin Gothic Demi Cond</vt:lpstr>
      <vt:lpstr>Franklin Gothic Medium</vt:lpstr>
      <vt:lpstr>Georgia</vt:lpstr>
      <vt:lpstr>Wingdings</vt:lpstr>
      <vt:lpstr>JuxtaposeVTI</vt:lpstr>
      <vt:lpstr>Maze Problem</vt:lpstr>
      <vt:lpstr>AGENDA</vt:lpstr>
      <vt:lpstr>What is the Maze</vt:lpstr>
      <vt:lpstr>ALGORITHM TO SOLVE PROBLEM</vt:lpstr>
      <vt:lpstr>Depth First Search</vt:lpstr>
      <vt:lpstr> Depth First Search algorithms steps </vt:lpstr>
      <vt:lpstr>Conclusion</vt:lpstr>
      <vt:lpstr>THANK YOU</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 Problem</dc:title>
  <dc:creator>huda mawod</dc:creator>
  <cp:lastModifiedBy>huda mawod</cp:lastModifiedBy>
  <cp:revision>1</cp:revision>
  <dcterms:created xsi:type="dcterms:W3CDTF">2024-05-19T19:33:04Z</dcterms:created>
  <dcterms:modified xsi:type="dcterms:W3CDTF">2024-05-19T20:32:54Z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