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6" r:id="rId6"/>
    <p:sldId id="267" r:id="rId7"/>
    <p:sldId id="268" r:id="rId8"/>
    <p:sldId id="269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2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1850" y="2313305"/>
            <a:ext cx="12984480" cy="146304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8970"/>
              </a:lnSpc>
              <a:buNone/>
            </a:pPr>
            <a:r>
              <a:rPr lang="en-US" sz="641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641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FINAL PROJECT</a:t>
            </a:r>
            <a:r>
              <a:rPr lang="en-US" sz="641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Text 1"/>
          <p:cNvSpPr/>
          <p:nvPr/>
        </p:nvSpPr>
        <p:spPr>
          <a:xfrm>
            <a:off x="498475" y="3746500"/>
            <a:ext cx="13317855" cy="9144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Information Technology encompasses hardware, softerware, networking, data management, and cyber security to manage and process information, driving efficiency and innovation across industries.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22960" y="0"/>
            <a:ext cx="4773295" cy="8382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 </a:t>
            </a: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  <a:latin typeface="Calibri" panose="020F0502020204030204" charset="0"/>
                <a:ea typeface="思源黑体-思源黑体-SemiBold" pitchFamily="34" charset="-122"/>
                <a:cs typeface="Calibri" panose="020F0502020204030204" charset="0"/>
              </a:rPr>
              <a:t>My Resume </a:t>
            </a:r>
            <a:r>
              <a:rPr lang="en-US" sz="280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	</a:t>
            </a:r>
          </a:p>
          <a:p>
            <a:pPr marL="0" indent="0" algn="ctr">
              <a:lnSpc>
                <a:spcPts val="6570"/>
              </a:lnSpc>
              <a:buNone/>
            </a:pPr>
            <a:r>
              <a:rPr lang="en-US" sz="469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  	</a:t>
            </a:r>
            <a:r>
              <a:rPr lang="en-US" sz="2000" dirty="0">
                <a:solidFill>
                  <a:srgbClr val="3642C6"/>
                </a:solidFill>
                <a:latin typeface="Calibri" panose="020F0502020204030204" charset="0"/>
                <a:ea typeface="思源黑体-思源黑体-SemiBold" pitchFamily="34" charset="-122"/>
                <a:cs typeface="Calibri" panose="020F0502020204030204" charset="0"/>
              </a:rPr>
              <a:t>	</a:t>
            </a:r>
            <a:r>
              <a:rPr lang="en-US" sz="4690" dirty="0">
                <a:solidFill>
                  <a:srgbClr val="3642C6"/>
                </a:solidFill>
                <a:latin typeface="思源黑体-思源黑体-SemiBold" pitchFamily="34" charset="0"/>
                <a:ea typeface="思源黑体-思源黑体-SemiBold" pitchFamily="34" charset="-122"/>
                <a:cs typeface="思源黑体-思源黑体-SemiBold" pitchFamily="34" charset="-120"/>
              </a:rPr>
              <a:t>	 </a:t>
            </a:r>
            <a:endParaRPr lang="en-US" sz="4690" dirty="0"/>
          </a:p>
        </p:txBody>
      </p:sp>
      <p:sp>
        <p:nvSpPr>
          <p:cNvPr id="5" name="Text 1"/>
          <p:cNvSpPr/>
          <p:nvPr/>
        </p:nvSpPr>
        <p:spPr>
          <a:xfrm>
            <a:off x="640334" y="2587752"/>
            <a:ext cx="12984480" cy="3566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822960" y="2446655"/>
            <a:ext cx="11972290" cy="5842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3818870" y="181229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822960" y="1104900"/>
            <a:ext cx="12996545" cy="1075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</a:rPr>
              <a:t>A dedicated and detail-oriented Computer Science student with a solid understanding of programming concepts learned through relevant coursework. Seeking an entry-level role where I can apply and expand my skills in Java and problem-solving, contributing fresh ideas in a collaborative environment.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5"/>
          <p:cNvSpPr/>
          <p:nvPr>
            <p:custDataLst>
              <p:tags r:id="rId1"/>
            </p:custDataLst>
          </p:nvPr>
        </p:nvSpPr>
        <p:spPr>
          <a:xfrm>
            <a:off x="950976" y="3520440"/>
            <a:ext cx="3986784" cy="14173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r>
              <a:rPr lang="en-US" sz="1850" dirty="0">
                <a:solidFill>
                  <a:srgbClr val="22277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.</a:t>
            </a:r>
            <a:endParaRPr lang="en-US" sz="1850" dirty="0"/>
          </a:p>
        </p:txBody>
      </p:sp>
      <p:sp>
        <p:nvSpPr>
          <p:cNvPr id="14" name="Text 6"/>
          <p:cNvSpPr/>
          <p:nvPr>
            <p:custDataLst>
              <p:tags r:id="rId2"/>
            </p:custDataLst>
          </p:nvPr>
        </p:nvSpPr>
        <p:spPr>
          <a:xfrm>
            <a:off x="9710928" y="7580376"/>
            <a:ext cx="3986784" cy="841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endParaRPr lang="en-US" sz="23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7"/>
          <p:cNvSpPr/>
          <p:nvPr>
            <p:custDataLst>
              <p:tags r:id="rId3"/>
            </p:custDataLst>
          </p:nvPr>
        </p:nvSpPr>
        <p:spPr>
          <a:xfrm>
            <a:off x="9710928" y="8686800"/>
            <a:ext cx="3986784" cy="10698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000" dirty="0">
                <a:solidFill>
                  <a:srgbClr val="222770"/>
                </a:solidFill>
                <a:latin typeface="Calibri" panose="020F0502020204030204" charset="0"/>
                <a:ea typeface="Arial-Regular" pitchFamily="34" charset="-122"/>
                <a:cs typeface="Calibri" panose="020F0502020204030204" charset="0"/>
              </a:rPr>
              <a:t>A deeper investigation may be warranted to determine the underlying causes.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Text 8"/>
          <p:cNvSpPr/>
          <p:nvPr>
            <p:custDataLst>
              <p:tags r:id="rId4"/>
            </p:custDataLst>
          </p:nvPr>
        </p:nvSpPr>
        <p:spPr>
          <a:xfrm>
            <a:off x="950976" y="7187184"/>
            <a:ext cx="3986784" cy="4206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3250"/>
              </a:lnSpc>
              <a:buNone/>
            </a:pP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9"/>
          <p:cNvSpPr/>
          <p:nvPr>
            <p:custDataLst>
              <p:tags r:id="rId5"/>
            </p:custDataLst>
          </p:nvPr>
        </p:nvSpPr>
        <p:spPr>
          <a:xfrm>
            <a:off x="950976" y="2834640"/>
            <a:ext cx="3986784" cy="4206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3280"/>
              </a:lnSpc>
              <a:buNone/>
            </a:pPr>
            <a:endParaRPr lang="en-US" sz="23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10"/>
          <p:cNvSpPr/>
          <p:nvPr>
            <p:custDataLst>
              <p:tags r:id="rId6"/>
            </p:custDataLst>
          </p:nvPr>
        </p:nvSpPr>
        <p:spPr>
          <a:xfrm>
            <a:off x="950976" y="7863840"/>
            <a:ext cx="3986784" cy="10698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9" name="Text 11"/>
          <p:cNvSpPr/>
          <p:nvPr>
            <p:custDataLst>
              <p:tags r:id="rId7"/>
            </p:custDataLst>
          </p:nvPr>
        </p:nvSpPr>
        <p:spPr>
          <a:xfrm>
            <a:off x="8564603" y="4048005"/>
            <a:ext cx="3511296" cy="841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endParaRPr lang="en-US" sz="23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2"/>
          <p:cNvSpPr/>
          <p:nvPr>
            <p:custDataLst>
              <p:tags r:id="rId8"/>
            </p:custDataLst>
          </p:nvPr>
        </p:nvSpPr>
        <p:spPr>
          <a:xfrm>
            <a:off x="10177272" y="6254496"/>
            <a:ext cx="3511296" cy="71323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1" name="Text 13"/>
          <p:cNvSpPr/>
          <p:nvPr>
            <p:custDataLst>
              <p:tags r:id="rId9"/>
            </p:custDataLst>
          </p:nvPr>
        </p:nvSpPr>
        <p:spPr>
          <a:xfrm>
            <a:off x="9710928" y="3118104"/>
            <a:ext cx="3986784" cy="14173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22" name="Text 14"/>
          <p:cNvSpPr/>
          <p:nvPr/>
        </p:nvSpPr>
        <p:spPr>
          <a:xfrm>
            <a:off x="832104" y="649224"/>
            <a:ext cx="12984480" cy="8412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570"/>
              </a:lnSpc>
              <a:buNone/>
            </a:pPr>
            <a:r>
              <a:rPr lang="en-US" sz="469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formatting </a:t>
            </a:r>
          </a:p>
        </p:txBody>
      </p:sp>
      <p:sp>
        <p:nvSpPr>
          <p:cNvPr id="23" name="Text 15"/>
          <p:cNvSpPr/>
          <p:nvPr>
            <p:custDataLst>
              <p:tags r:id="rId10"/>
            </p:custDataLst>
          </p:nvPr>
        </p:nvSpPr>
        <p:spPr>
          <a:xfrm>
            <a:off x="9710928" y="2020824"/>
            <a:ext cx="3986784" cy="841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80"/>
              </a:lnSpc>
              <a:buNone/>
            </a:pPr>
            <a:endParaRPr lang="en-US" sz="234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831850" y="1490345"/>
            <a:ext cx="10936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400" dirty="0">
                <a:solidFill>
                  <a:schemeClr val="accent1">
                    <a:lumMod val="75000"/>
                  </a:schemeClr>
                </a:solidFill>
              </a:rPr>
              <a:t>Conditional formatting is used to apply formatting such as changing colors, fonts, or adding icons to cells based on specific rules.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E7CBA-CB68-EE41-B3A2-35A30813DA35}"/>
              </a:ext>
            </a:extLst>
          </p:cNvPr>
          <p:cNvSpPr txBox="1"/>
          <p:nvPr/>
        </p:nvSpPr>
        <p:spPr>
          <a:xfrm>
            <a:off x="3657600" y="476140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25541-462E-4075-B2AB-143202DEF210}"/>
              </a:ext>
            </a:extLst>
          </p:cNvPr>
          <p:cNvSpPr txBox="1"/>
          <p:nvPr/>
        </p:nvSpPr>
        <p:spPr>
          <a:xfrm>
            <a:off x="3657600" y="476140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37E66-639D-E3C2-F66E-837F6ED975C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121" y="2576322"/>
            <a:ext cx="13334445" cy="52875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77824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77824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106424" y="3310128"/>
            <a:ext cx="3611880" cy="247802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000" dirty="0">
                <a:solidFill>
                  <a:srgbClr val="222770"/>
                </a:solidFill>
                <a:latin typeface="Calibri" panose="020F0502020204030204" charset="0"/>
                <a:ea typeface="Arial-Regular" pitchFamily="34" charset="-122"/>
                <a:cs typeface="Calibri" panose="020F0502020204030204" charset="0"/>
              </a:rPr>
              <a:t>.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" name="Text 1"/>
          <p:cNvSpPr/>
          <p:nvPr/>
        </p:nvSpPr>
        <p:spPr>
          <a:xfrm>
            <a:off x="9921240" y="2048510"/>
            <a:ext cx="3611880" cy="126187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80"/>
              </a:lnSpc>
              <a:buNone/>
            </a:pPr>
            <a:endParaRPr lang="en-US" sz="23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2"/>
          <p:cNvSpPr/>
          <p:nvPr/>
        </p:nvSpPr>
        <p:spPr>
          <a:xfrm>
            <a:off x="963930" y="1586230"/>
            <a:ext cx="11769090" cy="79565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340" dirty="0">
                <a:solidFill>
                  <a:schemeClr val="accent1">
                    <a:lumMod val="75000"/>
                  </a:schemeClr>
                </a:solidFill>
              </a:rPr>
              <a:t>VLOOKUP is a very powerful tool in excel which is use to see things quickly from a  Raw Data.</a:t>
            </a:r>
          </a:p>
        </p:txBody>
      </p:sp>
      <p:sp>
        <p:nvSpPr>
          <p:cNvPr id="13" name="Text 4"/>
          <p:cNvSpPr/>
          <p:nvPr/>
        </p:nvSpPr>
        <p:spPr>
          <a:xfrm>
            <a:off x="1106424" y="6912864"/>
            <a:ext cx="5815584" cy="10698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4" name="Text 5"/>
          <p:cNvSpPr/>
          <p:nvPr/>
        </p:nvSpPr>
        <p:spPr>
          <a:xfrm>
            <a:off x="7717536" y="6345936"/>
            <a:ext cx="5815584" cy="4206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80"/>
              </a:lnSpc>
              <a:buNone/>
            </a:pPr>
            <a:endParaRPr lang="en-US" sz="23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6"/>
          <p:cNvSpPr/>
          <p:nvPr/>
        </p:nvSpPr>
        <p:spPr>
          <a:xfrm>
            <a:off x="9921240" y="3310128"/>
            <a:ext cx="3611880" cy="177393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6" name="Text 7"/>
          <p:cNvSpPr/>
          <p:nvPr/>
        </p:nvSpPr>
        <p:spPr>
          <a:xfrm>
            <a:off x="5513832" y="1920240"/>
            <a:ext cx="3611880" cy="4206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80"/>
              </a:lnSpc>
              <a:buNone/>
            </a:pPr>
            <a:endParaRPr lang="en-US" sz="234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8"/>
          <p:cNvSpPr/>
          <p:nvPr/>
        </p:nvSpPr>
        <p:spPr>
          <a:xfrm>
            <a:off x="7717536" y="6912864"/>
            <a:ext cx="5815584" cy="10698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8" name="Text 9"/>
          <p:cNvSpPr/>
          <p:nvPr/>
        </p:nvSpPr>
        <p:spPr>
          <a:xfrm>
            <a:off x="832104" y="649224"/>
            <a:ext cx="12984480" cy="8412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457200" algn="l">
              <a:lnSpc>
                <a:spcPts val="6570"/>
              </a:lnSpc>
              <a:buNone/>
            </a:pPr>
            <a:r>
              <a:rPr lang="en-US" sz="469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VLOOKUP IN EXCEL</a:t>
            </a:r>
          </a:p>
        </p:txBody>
      </p:sp>
      <p:sp>
        <p:nvSpPr>
          <p:cNvPr id="19" name="Text 10"/>
          <p:cNvSpPr/>
          <p:nvPr/>
        </p:nvSpPr>
        <p:spPr>
          <a:xfrm>
            <a:off x="5513832" y="2478024"/>
            <a:ext cx="3611880" cy="21305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80"/>
              </a:lnSpc>
              <a:buNone/>
            </a:pP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0" name="Picture 19"/>
          <p:cNvPicPr/>
          <p:nvPr/>
        </p:nvPicPr>
        <p:blipFill>
          <a:blip r:embed="rId5"/>
          <a:stretch>
            <a:fillRect/>
          </a:stretch>
        </p:blipFill>
        <p:spPr>
          <a:xfrm>
            <a:off x="556895" y="2477770"/>
            <a:ext cx="13259435" cy="5991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9905" y="441325"/>
            <a:ext cx="4773295" cy="7664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4800" b="1">
                <a:solidFill>
                  <a:schemeClr val="accent1">
                    <a:lumMod val="75000"/>
                  </a:schemeClr>
                </a:solidFill>
              </a:rPr>
              <a:t>IF FORMULA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09905" y="1621790"/>
            <a:ext cx="11181080" cy="883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</a:rPr>
              <a:t>The IF formula is used to make logical comparisons between a value and a criteria. It tests a condition and returns one value if the condition is TRUE, and a different value if the condition is FALSE.</a:t>
            </a:r>
            <a:r>
              <a:rPr lang="en-US" altLang="en-GB"/>
              <a:t> </a:t>
            </a:r>
          </a:p>
        </p:txBody>
      </p:sp>
      <p:pic>
        <p:nvPicPr>
          <p:cNvPr id="25" name="Picture 24"/>
          <p:cNvPicPr/>
          <p:nvPr/>
        </p:nvPicPr>
        <p:blipFill>
          <a:blip r:embed="rId2"/>
          <a:stretch>
            <a:fillRect/>
          </a:stretch>
        </p:blipFill>
        <p:spPr>
          <a:xfrm>
            <a:off x="363220" y="2707640"/>
            <a:ext cx="12954000" cy="5227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68325" y="716915"/>
            <a:ext cx="4876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4000" b="1">
                <a:solidFill>
                  <a:schemeClr val="accent1">
                    <a:lumMod val="75000"/>
                  </a:schemeClr>
                </a:solidFill>
              </a:rPr>
              <a:t>SUM FORMULA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568325" y="1682115"/>
            <a:ext cx="97669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</a:rPr>
              <a:t>The SUM formula is used to add a range of numbers</a:t>
            </a:r>
            <a:r>
              <a:rPr lang="en-US" altLang="en-GB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68325" y="2339340"/>
            <a:ext cx="12954000" cy="5433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45490" y="678180"/>
            <a:ext cx="3717290" cy="760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4000" b="1">
                <a:solidFill>
                  <a:schemeClr val="accent1">
                    <a:lumMod val="75000"/>
                  </a:schemeClr>
                </a:solidFill>
              </a:rPr>
              <a:t>PIVOT TABLE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888365" y="1651000"/>
            <a:ext cx="11419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2000">
                <a:solidFill>
                  <a:schemeClr val="accent1">
                    <a:lumMod val="75000"/>
                  </a:schemeClr>
                </a:solidFill>
                <a:sym typeface="+mn-ea"/>
              </a:rPr>
              <a:t>A PivotTable is a powerful tool  Excel and Google Sheets that is used to summarize, analyze, explore, and present large datasets in a more manageable and meaningful way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88365" y="2570480"/>
            <a:ext cx="12954000" cy="5201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542030" y="3373120"/>
            <a:ext cx="7546975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/>
              <a:t>                                              </a:t>
            </a:r>
            <a:r>
              <a:rPr lang="en-US" altLang="en-GB" sz="4800" b="1">
                <a:solidFill>
                  <a:schemeClr val="accent1">
                    <a:lumMod val="75000"/>
                  </a:schemeClr>
                </a:solidFill>
              </a:rPr>
              <a:t> Thank You.   </a:t>
            </a:r>
            <a:r>
              <a:rPr lang="en-US" altLang="en-GB"/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609.12,&quot;left&quot;:74.88,&quot;top&quot;:159.12,&quot;width&quot;:1003.6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243</Words>
  <Application>Microsoft Office PowerPoint</Application>
  <PresentationFormat>Custom</PresentationFormat>
  <Paragraphs>23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Arial-Regular</vt:lpstr>
      <vt:lpstr>Calibri</vt:lpstr>
      <vt:lpstr>思源黑体-思源黑体-SemiBold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Pcw</cp:lastModifiedBy>
  <cp:revision>16</cp:revision>
  <dcterms:created xsi:type="dcterms:W3CDTF">2025-04-11T11:54:00Z</dcterms:created>
  <dcterms:modified xsi:type="dcterms:W3CDTF">2025-09-21T09:18:30Z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9989D76C9DE34B0BAB3B6E1917F0EF53_13</vt:lpwstr>
  </property>
  <property fmtid="{D5CDD505-2E9C-101B-9397-08002B2CF9AE}" pid="3" name="KSOProductBuildVer">
    <vt:lpwstr>2057-12.2.0.22556</vt:lpwstr>
  </property>
</Properties>
</file>