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1"/>
  </p:notesMasterIdLst>
  <p:sldIdLst>
    <p:sldId id="260" r:id="rId2"/>
    <p:sldId id="257" r:id="rId3"/>
    <p:sldId id="295" r:id="rId4"/>
    <p:sldId id="262" r:id="rId5"/>
    <p:sldId id="264" r:id="rId6"/>
    <p:sldId id="258" r:id="rId7"/>
    <p:sldId id="294" r:id="rId8"/>
    <p:sldId id="296" r:id="rId9"/>
    <p:sldId id="306" r:id="rId10"/>
    <p:sldId id="297" r:id="rId11"/>
    <p:sldId id="298" r:id="rId12"/>
    <p:sldId id="299" r:id="rId13"/>
    <p:sldId id="300" r:id="rId14"/>
    <p:sldId id="301" r:id="rId15"/>
    <p:sldId id="302" r:id="rId16"/>
    <p:sldId id="305" r:id="rId17"/>
    <p:sldId id="303" r:id="rId18"/>
    <p:sldId id="304" r:id="rId19"/>
    <p:sldId id="274" r:id="rId20"/>
  </p:sldIdLst>
  <p:sldSz cx="9144000" cy="5143500" type="screen16x9"/>
  <p:notesSz cx="6858000" cy="9144000"/>
  <p:embeddedFontLst>
    <p:embeddedFont>
      <p:font typeface="Bree Serif" panose="020B0604020202020204" charset="0"/>
      <p:regular r:id="rId22"/>
    </p:embeddedFont>
    <p:embeddedFont>
      <p:font typeface="Roboto Black" panose="02000000000000000000" pitchFamily="2" charset="0"/>
      <p:bold r:id="rId23"/>
      <p:boldItalic r:id="rId24"/>
    </p:embeddedFont>
    <p:embeddedFont>
      <p:font typeface="Roboto Light" panose="02000000000000000000" pitchFamily="2" charset="0"/>
      <p:regular r:id="rId25"/>
      <p:bold r:id="rId26"/>
      <p:italic r:id="rId27"/>
      <p:boldItalic r:id="rId28"/>
    </p:embeddedFont>
    <p:embeddedFont>
      <p:font typeface="Roboto Mono Regular" panose="020B0604020202020204" charset="0"/>
      <p:regular r:id="rId29"/>
      <p:bold r:id="rId30"/>
      <p:italic r:id="rId31"/>
      <p:boldItalic r:id="rId32"/>
    </p:embeddedFont>
    <p:embeddedFont>
      <p:font typeface="Roboto Thin"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146F2C-E935-4D07-A7FB-B626E45CAE43}">
  <a:tblStyle styleId="{E5146F2C-E935-4D07-A7FB-B626E45CAE4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192903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991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9679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754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6268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0116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249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2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 id="2147483660" r:id="rId5"/>
    <p:sldLayoutId id="214748366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solidFill>
                  <a:srgbClr val="FFFFFF"/>
                </a:solidFill>
              </a:rPr>
              <a:t>HOTEL MANAGEMENT SYSTEM</a:t>
            </a:r>
            <a:endParaRPr sz="3200" dirty="0">
              <a:solidFill>
                <a:srgbClr val="FFFFFF"/>
              </a:solidFill>
            </a:endParaRPr>
          </a:p>
        </p:txBody>
      </p:sp>
      <p:sp>
        <p:nvSpPr>
          <p:cNvPr id="297" name="Google Shape;297;p26"/>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Huda Hashim 18636 </a:t>
            </a:r>
          </a:p>
          <a:p>
            <a:pPr marL="0" lvl="0" indent="0" algn="l" rtl="0">
              <a:spcBef>
                <a:spcPts val="0"/>
              </a:spcBef>
              <a:spcAft>
                <a:spcPts val="0"/>
              </a:spcAft>
              <a:buNone/>
            </a:pPr>
            <a:r>
              <a:rPr lang="en-US" sz="2000" dirty="0" err="1">
                <a:solidFill>
                  <a:srgbClr val="FFFFFF"/>
                </a:solidFill>
              </a:rPr>
              <a:t>Ayesh</a:t>
            </a:r>
            <a:r>
              <a:rPr lang="en-US" sz="2000" dirty="0">
                <a:solidFill>
                  <a:srgbClr val="FFFFFF"/>
                </a:solidFill>
              </a:rPr>
              <a:t> Rehman 19691</a:t>
            </a:r>
          </a:p>
          <a:p>
            <a:pPr marL="0" lvl="0" indent="0" algn="l" rtl="0">
              <a:spcBef>
                <a:spcPts val="0"/>
              </a:spcBef>
              <a:spcAft>
                <a:spcPts val="0"/>
              </a:spcAft>
              <a:buNone/>
            </a:pPr>
            <a:r>
              <a:rPr lang="en-US" sz="2000"/>
              <a:t>Ahsan Hameed 19755</a:t>
            </a:r>
            <a:endParaRPr sz="2000"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1C365-CA3B-4EE5-8483-B1662CEDABED}"/>
              </a:ext>
            </a:extLst>
          </p:cNvPr>
          <p:cNvSpPr>
            <a:spLocks noGrp="1"/>
          </p:cNvSpPr>
          <p:nvPr>
            <p:ph type="ctrTitle"/>
          </p:nvPr>
        </p:nvSpPr>
        <p:spPr/>
        <p:txBody>
          <a:bodyPr/>
          <a:lstStyle/>
          <a:p>
            <a:r>
              <a:rPr lang="en-US" dirty="0"/>
              <a:t>PROJECT SNIPETS</a:t>
            </a:r>
          </a:p>
        </p:txBody>
      </p:sp>
      <p:sp>
        <p:nvSpPr>
          <p:cNvPr id="3" name="Subtitle 2">
            <a:extLst>
              <a:ext uri="{FF2B5EF4-FFF2-40B4-BE49-F238E27FC236}">
                <a16:creationId xmlns:a16="http://schemas.microsoft.com/office/drawing/2014/main" id="{A54B92EA-C087-4413-884C-47863B5AD5AA}"/>
              </a:ext>
            </a:extLst>
          </p:cNvPr>
          <p:cNvSpPr>
            <a:spLocks noGrp="1"/>
          </p:cNvSpPr>
          <p:nvPr>
            <p:ph type="subTitle" idx="1"/>
          </p:nvPr>
        </p:nvSpPr>
        <p:spPr/>
        <p:txBody>
          <a:bodyPr/>
          <a:lstStyle/>
          <a:p>
            <a:r>
              <a:rPr lang="en-US" dirty="0"/>
              <a:t>We used Java for the front end and used SQL for the Back End.</a:t>
            </a:r>
          </a:p>
          <a:p>
            <a:r>
              <a:rPr lang="en-US" dirty="0"/>
              <a:t>Then we integrated the both and ending up with our working program.</a:t>
            </a:r>
          </a:p>
          <a:p>
            <a:endParaRPr lang="en-US" dirty="0"/>
          </a:p>
          <a:p>
            <a:r>
              <a:rPr lang="en-US" dirty="0"/>
              <a:t>The end result is shown in the screens as follows.</a:t>
            </a:r>
          </a:p>
        </p:txBody>
      </p:sp>
      <p:cxnSp>
        <p:nvCxnSpPr>
          <p:cNvPr id="4" name="Google Shape;298;p26">
            <a:extLst>
              <a:ext uri="{FF2B5EF4-FFF2-40B4-BE49-F238E27FC236}">
                <a16:creationId xmlns:a16="http://schemas.microsoft.com/office/drawing/2014/main" id="{0A342E96-3332-43CC-893C-D4C20D71F0C3}"/>
              </a:ext>
            </a:extLst>
          </p:cNvPr>
          <p:cNvCxnSpPr/>
          <p:nvPr/>
        </p:nvCxnSpPr>
        <p:spPr>
          <a:xfrm>
            <a:off x="4965420" y="2344100"/>
            <a:ext cx="3246633" cy="0"/>
          </a:xfrm>
          <a:prstGeom prst="straightConnector1">
            <a:avLst/>
          </a:prstGeom>
          <a:noFill/>
          <a:ln w="9525" cap="flat" cmpd="sng">
            <a:solidFill>
              <a:schemeClr val="accent1"/>
            </a:solidFill>
            <a:prstDash val="solid"/>
            <a:round/>
            <a:headEnd type="none" w="med" len="med"/>
            <a:tailEnd type="none" w="med" len="med"/>
          </a:ln>
        </p:spPr>
      </p:cxnSp>
      <p:pic>
        <p:nvPicPr>
          <p:cNvPr id="6" name="Picture 5" descr="Graphical user interface, application&#10;&#10;Description automatically generated">
            <a:extLst>
              <a:ext uri="{FF2B5EF4-FFF2-40B4-BE49-F238E27FC236}">
                <a16:creationId xmlns:a16="http://schemas.microsoft.com/office/drawing/2014/main" id="{134201DE-8926-461D-88A2-765C55C0F38C}"/>
              </a:ext>
            </a:extLst>
          </p:cNvPr>
          <p:cNvPicPr>
            <a:picLocks noChangeAspect="1"/>
          </p:cNvPicPr>
          <p:nvPr/>
        </p:nvPicPr>
        <p:blipFill>
          <a:blip r:embed="rId2"/>
          <a:stretch>
            <a:fillRect/>
          </a:stretch>
        </p:blipFill>
        <p:spPr>
          <a:xfrm>
            <a:off x="620245" y="1299404"/>
            <a:ext cx="3942664" cy="2893942"/>
          </a:xfrm>
          <a:prstGeom prst="rect">
            <a:avLst/>
          </a:prstGeom>
        </p:spPr>
      </p:pic>
    </p:spTree>
    <p:extLst>
      <p:ext uri="{BB962C8B-B14F-4D97-AF65-F5344CB8AC3E}">
        <p14:creationId xmlns:p14="http://schemas.microsoft.com/office/powerpoint/2010/main" val="590391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5B99E652-3CC3-47BA-9372-88D1E4CF87A9}"/>
              </a:ext>
            </a:extLst>
          </p:cNvPr>
          <p:cNvPicPr>
            <a:picLocks noChangeAspect="1"/>
          </p:cNvPicPr>
          <p:nvPr/>
        </p:nvPicPr>
        <p:blipFill>
          <a:blip r:embed="rId2"/>
          <a:stretch>
            <a:fillRect/>
          </a:stretch>
        </p:blipFill>
        <p:spPr>
          <a:xfrm>
            <a:off x="1743075" y="542925"/>
            <a:ext cx="5657850" cy="4057650"/>
          </a:xfrm>
          <a:prstGeom prst="rect">
            <a:avLst/>
          </a:prstGeom>
        </p:spPr>
      </p:pic>
    </p:spTree>
    <p:extLst>
      <p:ext uri="{BB962C8B-B14F-4D97-AF65-F5344CB8AC3E}">
        <p14:creationId xmlns:p14="http://schemas.microsoft.com/office/powerpoint/2010/main" val="3072673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website&#10;&#10;Description automatically generated">
            <a:extLst>
              <a:ext uri="{FF2B5EF4-FFF2-40B4-BE49-F238E27FC236}">
                <a16:creationId xmlns:a16="http://schemas.microsoft.com/office/drawing/2014/main" id="{E1BDD8D8-CDC5-4D80-A520-51719F0709F0}"/>
              </a:ext>
            </a:extLst>
          </p:cNvPr>
          <p:cNvPicPr>
            <a:picLocks noChangeAspect="1"/>
          </p:cNvPicPr>
          <p:nvPr/>
        </p:nvPicPr>
        <p:blipFill>
          <a:blip r:embed="rId2"/>
          <a:stretch>
            <a:fillRect/>
          </a:stretch>
        </p:blipFill>
        <p:spPr>
          <a:xfrm>
            <a:off x="1691121" y="488312"/>
            <a:ext cx="5542515" cy="4166875"/>
          </a:xfrm>
          <a:prstGeom prst="rect">
            <a:avLst/>
          </a:prstGeom>
        </p:spPr>
      </p:pic>
    </p:spTree>
    <p:extLst>
      <p:ext uri="{BB962C8B-B14F-4D97-AF65-F5344CB8AC3E}">
        <p14:creationId xmlns:p14="http://schemas.microsoft.com/office/powerpoint/2010/main" val="3521455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imeline&#10;&#10;Description automatically generated">
            <a:extLst>
              <a:ext uri="{FF2B5EF4-FFF2-40B4-BE49-F238E27FC236}">
                <a16:creationId xmlns:a16="http://schemas.microsoft.com/office/drawing/2014/main" id="{8757201D-DCD8-492E-A062-44C564992D22}"/>
              </a:ext>
            </a:extLst>
          </p:cNvPr>
          <p:cNvPicPr>
            <a:picLocks noChangeAspect="1"/>
          </p:cNvPicPr>
          <p:nvPr/>
        </p:nvPicPr>
        <p:blipFill>
          <a:blip r:embed="rId2"/>
          <a:stretch>
            <a:fillRect/>
          </a:stretch>
        </p:blipFill>
        <p:spPr>
          <a:xfrm>
            <a:off x="1463768" y="401455"/>
            <a:ext cx="6216463" cy="4340589"/>
          </a:xfrm>
          <a:prstGeom prst="rect">
            <a:avLst/>
          </a:prstGeom>
        </p:spPr>
      </p:pic>
    </p:spTree>
    <p:extLst>
      <p:ext uri="{BB962C8B-B14F-4D97-AF65-F5344CB8AC3E}">
        <p14:creationId xmlns:p14="http://schemas.microsoft.com/office/powerpoint/2010/main" val="3484945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ECE53426-560B-44D8-A2E3-2FBEC6A584FC}"/>
              </a:ext>
            </a:extLst>
          </p:cNvPr>
          <p:cNvPicPr>
            <a:picLocks noChangeAspect="1"/>
          </p:cNvPicPr>
          <p:nvPr/>
        </p:nvPicPr>
        <p:blipFill>
          <a:blip r:embed="rId2"/>
          <a:stretch>
            <a:fillRect/>
          </a:stretch>
        </p:blipFill>
        <p:spPr>
          <a:xfrm>
            <a:off x="1063073" y="337618"/>
            <a:ext cx="7017854" cy="4468264"/>
          </a:xfrm>
          <a:prstGeom prst="rect">
            <a:avLst/>
          </a:prstGeom>
        </p:spPr>
      </p:pic>
    </p:spTree>
    <p:extLst>
      <p:ext uri="{BB962C8B-B14F-4D97-AF65-F5344CB8AC3E}">
        <p14:creationId xmlns:p14="http://schemas.microsoft.com/office/powerpoint/2010/main" val="357146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7DB0F597-3B0A-431C-92F1-33052F18599E}"/>
              </a:ext>
            </a:extLst>
          </p:cNvPr>
          <p:cNvPicPr>
            <a:picLocks noChangeAspect="1"/>
          </p:cNvPicPr>
          <p:nvPr/>
        </p:nvPicPr>
        <p:blipFill>
          <a:blip r:embed="rId2"/>
          <a:stretch>
            <a:fillRect/>
          </a:stretch>
        </p:blipFill>
        <p:spPr>
          <a:xfrm>
            <a:off x="1457325" y="109537"/>
            <a:ext cx="6229350" cy="4924425"/>
          </a:xfrm>
          <a:prstGeom prst="rect">
            <a:avLst/>
          </a:prstGeom>
        </p:spPr>
      </p:pic>
    </p:spTree>
    <p:extLst>
      <p:ext uri="{BB962C8B-B14F-4D97-AF65-F5344CB8AC3E}">
        <p14:creationId xmlns:p14="http://schemas.microsoft.com/office/powerpoint/2010/main" val="2812639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1846B4BC-AD3B-42BE-ABBB-DBC2B1DC5EC1}"/>
              </a:ext>
            </a:extLst>
          </p:cNvPr>
          <p:cNvPicPr>
            <a:picLocks noChangeAspect="1"/>
          </p:cNvPicPr>
          <p:nvPr/>
        </p:nvPicPr>
        <p:blipFill>
          <a:blip r:embed="rId2"/>
          <a:stretch>
            <a:fillRect/>
          </a:stretch>
        </p:blipFill>
        <p:spPr>
          <a:xfrm>
            <a:off x="1599647" y="608461"/>
            <a:ext cx="5944706" cy="3926577"/>
          </a:xfrm>
          <a:prstGeom prst="rect">
            <a:avLst/>
          </a:prstGeom>
        </p:spPr>
      </p:pic>
    </p:spTree>
    <p:extLst>
      <p:ext uri="{BB962C8B-B14F-4D97-AF65-F5344CB8AC3E}">
        <p14:creationId xmlns:p14="http://schemas.microsoft.com/office/powerpoint/2010/main" val="2838551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B5A94060-9961-4F44-A19A-23112D298E87}"/>
              </a:ext>
            </a:extLst>
          </p:cNvPr>
          <p:cNvPicPr>
            <a:picLocks noChangeAspect="1"/>
          </p:cNvPicPr>
          <p:nvPr/>
        </p:nvPicPr>
        <p:blipFill>
          <a:blip r:embed="rId2"/>
          <a:stretch>
            <a:fillRect/>
          </a:stretch>
        </p:blipFill>
        <p:spPr>
          <a:xfrm>
            <a:off x="1033970" y="251585"/>
            <a:ext cx="7076059" cy="4640330"/>
          </a:xfrm>
          <a:prstGeom prst="rect">
            <a:avLst/>
          </a:prstGeom>
        </p:spPr>
      </p:pic>
    </p:spTree>
    <p:extLst>
      <p:ext uri="{BB962C8B-B14F-4D97-AF65-F5344CB8AC3E}">
        <p14:creationId xmlns:p14="http://schemas.microsoft.com/office/powerpoint/2010/main" val="2879046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B389D2-F297-488F-A034-D7E6D02807F3}"/>
              </a:ext>
            </a:extLst>
          </p:cNvPr>
          <p:cNvSpPr/>
          <p:nvPr/>
        </p:nvSpPr>
        <p:spPr>
          <a:xfrm>
            <a:off x="1500027" y="1694587"/>
            <a:ext cx="6143946" cy="1754326"/>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Now for the Project Demonstration</a:t>
            </a:r>
          </a:p>
        </p:txBody>
      </p:sp>
    </p:spTree>
    <p:extLst>
      <p:ext uri="{BB962C8B-B14F-4D97-AF65-F5344CB8AC3E}">
        <p14:creationId xmlns:p14="http://schemas.microsoft.com/office/powerpoint/2010/main" val="1427922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4029106" y="2205381"/>
            <a:ext cx="3636968" cy="70748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4400" dirty="0"/>
              <a:t>THANK YOU!</a:t>
            </a:r>
            <a:endParaRPr sz="4400"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9" name="Google Shape;219;p23"/>
          <p:cNvSpPr txBox="1">
            <a:spLocks noGrp="1"/>
          </p:cNvSpPr>
          <p:nvPr>
            <p:ph type="subTitle" idx="1"/>
          </p:nvPr>
        </p:nvSpPr>
        <p:spPr>
          <a:xfrm>
            <a:off x="5210001" y="2117049"/>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solidFill>
                  <a:schemeClr val="accent1"/>
                </a:solidFill>
              </a:rPr>
              <a:t>The first-cut model of the system</a:t>
            </a:r>
            <a:endParaRPr dirty="0">
              <a:solidFill>
                <a:schemeClr val="accent1"/>
              </a:solidFill>
            </a:endParaRPr>
          </a:p>
        </p:txBody>
      </p:sp>
      <p:sp>
        <p:nvSpPr>
          <p:cNvPr id="220" name="Google Shape;220;p23"/>
          <p:cNvSpPr txBox="1">
            <a:spLocks noGrp="1"/>
          </p:cNvSpPr>
          <p:nvPr>
            <p:ph type="title" idx="2"/>
          </p:nvPr>
        </p:nvSpPr>
        <p:spPr>
          <a:xfrm>
            <a:off x="3949338"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04</a:t>
            </a:r>
            <a:endParaRPr dirty="0">
              <a:solidFill>
                <a:schemeClr val="accent1"/>
              </a:solidFill>
            </a:endParaRPr>
          </a:p>
        </p:txBody>
      </p:sp>
      <p:sp>
        <p:nvSpPr>
          <p:cNvPr id="221" name="Google Shape;221;p23"/>
          <p:cNvSpPr txBox="1">
            <a:spLocks noGrp="1"/>
          </p:cNvSpPr>
          <p:nvPr>
            <p:ph type="subTitle" idx="3"/>
          </p:nvPr>
        </p:nvSpPr>
        <p:spPr>
          <a:xfrm>
            <a:off x="5210001"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solidFill>
                  <a:schemeClr val="accent1"/>
                </a:solidFill>
              </a:rPr>
              <a:t>Structured interpretation of the conceptual model.</a:t>
            </a:r>
            <a:endParaRPr dirty="0">
              <a:solidFill>
                <a:schemeClr val="accent1"/>
              </a:solidFill>
            </a:endParaRPr>
          </a:p>
        </p:txBody>
      </p:sp>
      <p:sp>
        <p:nvSpPr>
          <p:cNvPr id="222" name="Google Shape;222;p23"/>
          <p:cNvSpPr txBox="1">
            <a:spLocks noGrp="1"/>
          </p:cNvSpPr>
          <p:nvPr>
            <p:ph type="title" idx="4"/>
          </p:nvPr>
        </p:nvSpPr>
        <p:spPr>
          <a:xfrm>
            <a:off x="3949338" y="2769763"/>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05</a:t>
            </a:r>
            <a:endParaRPr dirty="0">
              <a:solidFill>
                <a:schemeClr val="accent1"/>
              </a:solidFill>
            </a:endParaRPr>
          </a:p>
        </p:txBody>
      </p:sp>
      <p:sp>
        <p:nvSpPr>
          <p:cNvPr id="225" name="Google Shape;225;p2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solidFill>
                  <a:schemeClr val="accent1"/>
                </a:solidFill>
              </a:rPr>
              <a:t>The idea behind the project</a:t>
            </a:r>
            <a:endParaRPr dirty="0">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7" name="Google Shape;227;p2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dirty="0">
                <a:solidFill>
                  <a:schemeClr val="accent1"/>
                </a:solidFill>
              </a:rPr>
              <a:t>The technologies used to develop  the system along with the database</a:t>
            </a:r>
            <a:endParaRPr dirty="0">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02</a:t>
            </a:r>
            <a:endParaRPr dirty="0">
              <a:solidFill>
                <a:schemeClr val="accent1"/>
              </a:solidFill>
            </a:endParaRPr>
          </a:p>
        </p:txBody>
      </p:sp>
      <p:sp>
        <p:nvSpPr>
          <p:cNvPr id="229" name="Google Shape;229;p2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dirty="0">
                <a:solidFill>
                  <a:schemeClr val="accent1"/>
                </a:solidFill>
              </a:rPr>
              <a:t>Functional requirements of our Manageent System</a:t>
            </a:r>
            <a:endParaRPr dirty="0">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About the Project</a:t>
            </a:r>
            <a:endParaRPr/>
          </a:p>
        </p:txBody>
      </p:sp>
      <p:sp>
        <p:nvSpPr>
          <p:cNvPr id="232" name="Google Shape;232;p2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dirty="0"/>
              <a:t>Technologies</a:t>
            </a:r>
            <a:r>
              <a:rPr lang="es" dirty="0"/>
              <a:t> Used</a:t>
            </a:r>
            <a:endParaRPr dirty="0"/>
          </a:p>
        </p:txBody>
      </p:sp>
      <p:sp>
        <p:nvSpPr>
          <p:cNvPr id="233" name="Google Shape;233;p2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Major Requirements</a:t>
            </a:r>
            <a:endParaRPr dirty="0"/>
          </a:p>
        </p:txBody>
      </p:sp>
      <p:sp>
        <p:nvSpPr>
          <p:cNvPr id="234" name="Google Shape;234;p23"/>
          <p:cNvSpPr txBox="1">
            <a:spLocks noGrp="1"/>
          </p:cNvSpPr>
          <p:nvPr>
            <p:ph type="ctrTitle" idx="19"/>
          </p:nvPr>
        </p:nvSpPr>
        <p:spPr>
          <a:xfrm>
            <a:off x="5210001" y="20507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Conceptual Model</a:t>
            </a:r>
            <a:endParaRPr dirty="0"/>
          </a:p>
        </p:txBody>
      </p:sp>
      <p:sp>
        <p:nvSpPr>
          <p:cNvPr id="235" name="Google Shape;235;p23"/>
          <p:cNvSpPr txBox="1">
            <a:spLocks noGrp="1"/>
          </p:cNvSpPr>
          <p:nvPr>
            <p:ph type="ctrTitle" idx="20"/>
          </p:nvPr>
        </p:nvSpPr>
        <p:spPr>
          <a:xfrm>
            <a:off x="5210001" y="28768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Logical Model</a:t>
            </a:r>
            <a:endParaRPr dirty="0"/>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19" name="Google Shape;222;p23">
            <a:extLst>
              <a:ext uri="{FF2B5EF4-FFF2-40B4-BE49-F238E27FC236}">
                <a16:creationId xmlns:a16="http://schemas.microsoft.com/office/drawing/2014/main" id="{7C00874E-795E-4D4A-B437-CCF8C1693E00}"/>
              </a:ext>
            </a:extLst>
          </p:cNvPr>
          <p:cNvSpPr txBox="1">
            <a:spLocks/>
          </p:cNvSpPr>
          <p:nvPr/>
        </p:nvSpPr>
        <p:spPr>
          <a:xfrm>
            <a:off x="3949338" y="3699902"/>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06</a:t>
            </a:r>
          </a:p>
        </p:txBody>
      </p:sp>
      <p:sp>
        <p:nvSpPr>
          <p:cNvPr id="20" name="Google Shape;221;p23">
            <a:extLst>
              <a:ext uri="{FF2B5EF4-FFF2-40B4-BE49-F238E27FC236}">
                <a16:creationId xmlns:a16="http://schemas.microsoft.com/office/drawing/2014/main" id="{E96CD7E9-5C18-4FE6-B9CA-F5EC3C2CDD74}"/>
              </a:ext>
            </a:extLst>
          </p:cNvPr>
          <p:cNvSpPr txBox="1">
            <a:spLocks/>
          </p:cNvSpPr>
          <p:nvPr/>
        </p:nvSpPr>
        <p:spPr>
          <a:xfrm>
            <a:off x="5210001" y="4050050"/>
            <a:ext cx="1889400"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buClr>
                <a:schemeClr val="dk1"/>
              </a:buClr>
              <a:buSzPts val="1100"/>
              <a:buFont typeface="Arial"/>
              <a:buNone/>
            </a:pPr>
            <a:r>
              <a:rPr lang="en-US" dirty="0">
                <a:solidFill>
                  <a:schemeClr val="accent1"/>
                </a:solidFill>
              </a:rPr>
              <a:t>Normalized Model and Screens of the program.</a:t>
            </a:r>
          </a:p>
        </p:txBody>
      </p:sp>
      <p:sp>
        <p:nvSpPr>
          <p:cNvPr id="22" name="TextBox 21">
            <a:extLst>
              <a:ext uri="{FF2B5EF4-FFF2-40B4-BE49-F238E27FC236}">
                <a16:creationId xmlns:a16="http://schemas.microsoft.com/office/drawing/2014/main" id="{55CA5911-6F79-41E3-B92B-A0F6BBEFFB62}"/>
              </a:ext>
            </a:extLst>
          </p:cNvPr>
          <p:cNvSpPr txBox="1"/>
          <p:nvPr/>
        </p:nvSpPr>
        <p:spPr>
          <a:xfrm>
            <a:off x="5210001" y="3808111"/>
            <a:ext cx="4572000" cy="276999"/>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en-US" sz="1200" b="1" dirty="0">
                <a:solidFill>
                  <a:schemeClr val="bg1"/>
                </a:solidFill>
              </a:rPr>
              <a:t>Updated Model and Screens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About the Project</a:t>
            </a:r>
          </a:p>
        </p:txBody>
      </p:sp>
      <p:sp>
        <p:nvSpPr>
          <p:cNvPr id="3" name="Subtitle 2"/>
          <p:cNvSpPr>
            <a:spLocks noGrp="1"/>
          </p:cNvSpPr>
          <p:nvPr>
            <p:ph type="subTitle" idx="1"/>
          </p:nvPr>
        </p:nvSpPr>
        <p:spPr>
          <a:xfrm>
            <a:off x="431515" y="1330550"/>
            <a:ext cx="4048017" cy="1420500"/>
          </a:xfrm>
        </p:spPr>
        <p:txBody>
          <a:bodyPr/>
          <a:lstStyle/>
          <a:p>
            <a:pPr indent="457200">
              <a:lnSpc>
                <a:spcPct val="150000"/>
              </a:lnSpc>
              <a:spcAft>
                <a:spcPts val="800"/>
              </a:spcAft>
            </a:pPr>
            <a:r>
              <a:rPr lang="en-US" sz="1400" dirty="0">
                <a:latin typeface="Roboto Black" panose="020B0604020202020204" charset="0"/>
                <a:ea typeface="Roboto Black" panose="020B0604020202020204" charset="0"/>
                <a:cs typeface="Times New Roman" panose="02020603050405020304" pitchFamily="18" charset="0"/>
              </a:rPr>
              <a:t>The Topic for our project is Hotel Database Management System. It will be used to access, manage and manipulate the data that is gathered as well as manage the tasks that are required to run the operations of a hotel smoothly. It is usually designed to simplify and improve efficiency of the hotel’s operations. </a:t>
            </a:r>
            <a:endParaRPr lang="en-US" dirty="0">
              <a:latin typeface="Roboto Black" panose="020B0604020202020204" charset="0"/>
              <a:ea typeface="Roboto Black" panose="020B0604020202020204" charset="0"/>
              <a:cs typeface="Times New Roman" panose="02020603050405020304" pitchFamily="18" charset="0"/>
            </a:endParaRPr>
          </a:p>
          <a:p>
            <a:endParaRPr lang="en-US" sz="1400" dirty="0"/>
          </a:p>
        </p:txBody>
      </p:sp>
      <p:cxnSp>
        <p:nvCxnSpPr>
          <p:cNvPr id="4" name="Google Shape;298;p26"/>
          <p:cNvCxnSpPr/>
          <p:nvPr/>
        </p:nvCxnSpPr>
        <p:spPr>
          <a:xfrm>
            <a:off x="5044612" y="2344100"/>
            <a:ext cx="3246633"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695812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1" name="Google Shape;401;p28"/>
          <p:cNvSpPr/>
          <p:nvPr/>
        </p:nvSpPr>
        <p:spPr>
          <a:xfrm>
            <a:off x="1412803" y="3134518"/>
            <a:ext cx="2755522" cy="628559"/>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1416299" y="1924589"/>
            <a:ext cx="2764126" cy="639567"/>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34711" y="675094"/>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Technologies Used</a:t>
            </a:r>
            <a:endParaRPr dirty="0">
              <a:solidFill>
                <a:srgbClr val="FFFFFF"/>
              </a:solidFill>
            </a:endParaRPr>
          </a:p>
        </p:txBody>
      </p:sp>
      <p:sp>
        <p:nvSpPr>
          <p:cNvPr id="404" name="Google Shape;404;p28"/>
          <p:cNvSpPr txBox="1">
            <a:spLocks noGrp="1"/>
          </p:cNvSpPr>
          <p:nvPr>
            <p:ph type="ctrTitle"/>
          </p:nvPr>
        </p:nvSpPr>
        <p:spPr>
          <a:xfrm>
            <a:off x="1523565" y="2141743"/>
            <a:ext cx="2288542" cy="30496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800" dirty="0">
                <a:solidFill>
                  <a:schemeClr val="dk1"/>
                </a:solidFill>
              </a:rPr>
              <a:t>JAVA/NET BEANS</a:t>
            </a:r>
            <a:endParaRPr sz="1800" dirty="0">
              <a:solidFill>
                <a:schemeClr val="dk1"/>
              </a:solidFill>
            </a:endParaRPr>
          </a:p>
        </p:txBody>
      </p:sp>
      <p:sp>
        <p:nvSpPr>
          <p:cNvPr id="406" name="Google Shape;406;p28"/>
          <p:cNvSpPr txBox="1">
            <a:spLocks noGrp="1"/>
          </p:cNvSpPr>
          <p:nvPr>
            <p:ph type="ctrTitle" idx="3"/>
          </p:nvPr>
        </p:nvSpPr>
        <p:spPr>
          <a:xfrm>
            <a:off x="1578214" y="3505998"/>
            <a:ext cx="2278198" cy="1857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800" dirty="0">
                <a:solidFill>
                  <a:schemeClr val="dk1"/>
                </a:solidFill>
              </a:rPr>
              <a:t>My SQL/ SQLPLUS</a:t>
            </a:r>
            <a:endParaRPr sz="1800" dirty="0">
              <a:solidFill>
                <a:schemeClr val="dk1"/>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800922" y="1970293"/>
            <a:ext cx="497186" cy="52886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9" name="Google Shape;409;p28"/>
          <p:cNvSpPr/>
          <p:nvPr/>
        </p:nvSpPr>
        <p:spPr>
          <a:xfrm>
            <a:off x="795869" y="3215322"/>
            <a:ext cx="482009" cy="526203"/>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975949" y="336401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2;p28">
            <a:extLst>
              <a:ext uri="{FF2B5EF4-FFF2-40B4-BE49-F238E27FC236}">
                <a16:creationId xmlns:a16="http://schemas.microsoft.com/office/drawing/2014/main" id="{4F56FD47-8CA5-4141-8183-56BBB8AD7EE4}"/>
              </a:ext>
            </a:extLst>
          </p:cNvPr>
          <p:cNvSpPr/>
          <p:nvPr/>
        </p:nvSpPr>
        <p:spPr>
          <a:xfrm>
            <a:off x="1416299" y="4163356"/>
            <a:ext cx="2764126" cy="639567"/>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600" b="1" dirty="0">
                <a:solidFill>
                  <a:schemeClr val="dk1"/>
                </a:solidFill>
              </a:rPr>
              <a:t>URWIN</a:t>
            </a:r>
            <a:endParaRPr sz="1600" b="1" dirty="0">
              <a:solidFill>
                <a:srgbClr val="48FFD5"/>
              </a:solidFill>
            </a:endParaRPr>
          </a:p>
        </p:txBody>
      </p:sp>
      <p:pic>
        <p:nvPicPr>
          <p:cNvPr id="2" name="Picture 1">
            <a:extLst>
              <a:ext uri="{FF2B5EF4-FFF2-40B4-BE49-F238E27FC236}">
                <a16:creationId xmlns:a16="http://schemas.microsoft.com/office/drawing/2014/main" id="{77917B4C-746E-48AF-BF08-50129F37085C}"/>
              </a:ext>
            </a:extLst>
          </p:cNvPr>
          <p:cNvPicPr>
            <a:picLocks noChangeAspect="1"/>
          </p:cNvPicPr>
          <p:nvPr/>
        </p:nvPicPr>
        <p:blipFill>
          <a:blip r:embed="rId3"/>
          <a:stretch>
            <a:fillRect/>
          </a:stretch>
        </p:blipFill>
        <p:spPr>
          <a:xfrm>
            <a:off x="800922" y="4217941"/>
            <a:ext cx="499915" cy="530398"/>
          </a:xfrm>
          <a:prstGeom prst="rect">
            <a:avLst/>
          </a:prstGeom>
        </p:spPr>
      </p:pic>
      <p:pic>
        <p:nvPicPr>
          <p:cNvPr id="3" name="Picture 2">
            <a:extLst>
              <a:ext uri="{FF2B5EF4-FFF2-40B4-BE49-F238E27FC236}">
                <a16:creationId xmlns:a16="http://schemas.microsoft.com/office/drawing/2014/main" id="{01449130-29D5-41FA-9215-6961AC110D58}"/>
              </a:ext>
            </a:extLst>
          </p:cNvPr>
          <p:cNvPicPr>
            <a:picLocks noChangeAspect="1"/>
          </p:cNvPicPr>
          <p:nvPr/>
        </p:nvPicPr>
        <p:blipFill>
          <a:blip r:embed="rId4"/>
          <a:stretch>
            <a:fillRect/>
          </a:stretch>
        </p:blipFill>
        <p:spPr>
          <a:xfrm>
            <a:off x="939328" y="2146238"/>
            <a:ext cx="195089" cy="195089"/>
          </a:xfrm>
          <a:prstGeom prst="rect">
            <a:avLst/>
          </a:prstGeom>
        </p:spPr>
      </p:pic>
      <p:sp>
        <p:nvSpPr>
          <p:cNvPr id="44" name="Google Shape;410;p28">
            <a:extLst>
              <a:ext uri="{FF2B5EF4-FFF2-40B4-BE49-F238E27FC236}">
                <a16:creationId xmlns:a16="http://schemas.microsoft.com/office/drawing/2014/main" id="{B7604ACF-14AE-440D-90CA-8949490F9803}"/>
              </a:ext>
            </a:extLst>
          </p:cNvPr>
          <p:cNvSpPr/>
          <p:nvPr/>
        </p:nvSpPr>
        <p:spPr>
          <a:xfrm>
            <a:off x="939328" y="4359553"/>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MAJOR REQUIREMENTS</a:t>
            </a:r>
            <a:endParaRPr dirty="0"/>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8" name="TextBox 7"/>
          <p:cNvSpPr txBox="1"/>
          <p:nvPr/>
        </p:nvSpPr>
        <p:spPr>
          <a:xfrm>
            <a:off x="811658" y="1756881"/>
            <a:ext cx="8020642" cy="2975173"/>
          </a:xfrm>
          <a:prstGeom prst="rect">
            <a:avLst/>
          </a:prstGeom>
          <a:noFill/>
        </p:spPr>
        <p:txBody>
          <a:bodyPr wrap="square" rtlCol="0">
            <a:spAutoFit/>
          </a:bodyPr>
          <a:lstStyle/>
          <a:p>
            <a:pPr>
              <a:lnSpc>
                <a:spcPct val="200000"/>
              </a:lnSpc>
            </a:pPr>
            <a:r>
              <a:rPr lang="en-US" sz="1600" b="1" dirty="0">
                <a:solidFill>
                  <a:schemeClr val="bg1"/>
                </a:solidFill>
                <a:latin typeface="Roboto Black" panose="020B0604020202020204" charset="0"/>
                <a:ea typeface="Roboto Black" panose="020B0604020202020204" charset="0"/>
              </a:rPr>
              <a:t>Services (Including both rooms and all the extra services combined)</a:t>
            </a:r>
          </a:p>
          <a:p>
            <a:pPr>
              <a:lnSpc>
                <a:spcPct val="200000"/>
              </a:lnSpc>
            </a:pPr>
            <a:r>
              <a:rPr lang="en-US" sz="1600" b="1" dirty="0">
                <a:solidFill>
                  <a:schemeClr val="bg1"/>
                </a:solidFill>
                <a:latin typeface="Roboto Black" panose="020B0604020202020204" charset="0"/>
                <a:ea typeface="Roboto Black" panose="020B0604020202020204" charset="0"/>
              </a:rPr>
              <a:t>Staff Management (Management of the staff and allocation of the room service)</a:t>
            </a:r>
          </a:p>
          <a:p>
            <a:pPr>
              <a:lnSpc>
                <a:spcPct val="200000"/>
              </a:lnSpc>
            </a:pPr>
            <a:r>
              <a:rPr lang="en-US" sz="1600" b="1" dirty="0">
                <a:solidFill>
                  <a:schemeClr val="bg1"/>
                </a:solidFill>
                <a:latin typeface="Roboto Black" panose="020B0604020202020204" charset="0"/>
                <a:ea typeface="Roboto Black" panose="020B0604020202020204" charset="0"/>
              </a:rPr>
              <a:t>Searching (Searching for existing bookings, customers, staff members, rooms, </a:t>
            </a:r>
            <a:r>
              <a:rPr lang="en-US" sz="1600" b="1" dirty="0" err="1">
                <a:solidFill>
                  <a:schemeClr val="bg1"/>
                </a:solidFill>
                <a:latin typeface="Roboto Black" panose="020B0604020202020204" charset="0"/>
                <a:ea typeface="Roboto Black" panose="020B0604020202020204" charset="0"/>
              </a:rPr>
              <a:t>etc</a:t>
            </a:r>
            <a:r>
              <a:rPr lang="en-US" sz="1600" b="1" dirty="0">
                <a:solidFill>
                  <a:schemeClr val="bg1"/>
                </a:solidFill>
                <a:latin typeface="Roboto Black" panose="020B0604020202020204" charset="0"/>
                <a:ea typeface="Roboto Black" panose="020B0604020202020204" charset="0"/>
              </a:rPr>
              <a:t>)</a:t>
            </a:r>
          </a:p>
          <a:p>
            <a:pPr>
              <a:lnSpc>
                <a:spcPct val="200000"/>
              </a:lnSpc>
            </a:pPr>
            <a:r>
              <a:rPr lang="en-US" sz="1600" b="1" dirty="0">
                <a:solidFill>
                  <a:schemeClr val="bg1"/>
                </a:solidFill>
                <a:latin typeface="Roboto Black" panose="020B0604020202020204" charset="0"/>
                <a:ea typeface="Roboto Black" panose="020B0604020202020204" charset="0"/>
              </a:rPr>
              <a:t>Payments (Check Out and The Payment Process)</a:t>
            </a:r>
          </a:p>
          <a:p>
            <a:pPr>
              <a:lnSpc>
                <a:spcPct val="200000"/>
              </a:lnSpc>
            </a:pPr>
            <a:r>
              <a:rPr lang="en-US" sz="1600" b="1" dirty="0">
                <a:solidFill>
                  <a:schemeClr val="bg1"/>
                </a:solidFill>
                <a:latin typeface="Roboto Black" panose="020B0604020202020204" charset="0"/>
                <a:ea typeface="Roboto Black" panose="020B0604020202020204" charset="0"/>
              </a:rPr>
              <a:t>User Interface (Easy and Clean User Interface for easy access)</a:t>
            </a:r>
          </a:p>
          <a:p>
            <a:pPr>
              <a:lnSpc>
                <a:spcPct val="200000"/>
              </a:lnSpc>
            </a:pPr>
            <a:endParaRPr lang="en-US" sz="1600" b="1" dirty="0">
              <a:solidFill>
                <a:schemeClr val="bg1"/>
              </a:solidFill>
              <a:latin typeface="Roboto Black" panose="020B0604020202020204" charset="0"/>
              <a:ea typeface="Roboto Black" panose="020B0604020202020204" charset="0"/>
            </a:endParaRPr>
          </a:p>
        </p:txBody>
      </p:sp>
      <p:sp>
        <p:nvSpPr>
          <p:cNvPr id="49" name="Google Shape;1451;p46"/>
          <p:cNvSpPr/>
          <p:nvPr/>
        </p:nvSpPr>
        <p:spPr>
          <a:xfrm>
            <a:off x="477249" y="1943425"/>
            <a:ext cx="376918" cy="277402"/>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51;p46"/>
          <p:cNvSpPr/>
          <p:nvPr/>
        </p:nvSpPr>
        <p:spPr>
          <a:xfrm>
            <a:off x="492104" y="2418326"/>
            <a:ext cx="376918" cy="277402"/>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51;p46"/>
          <p:cNvSpPr/>
          <p:nvPr/>
        </p:nvSpPr>
        <p:spPr>
          <a:xfrm>
            <a:off x="492104" y="2913102"/>
            <a:ext cx="376918" cy="277402"/>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51;p46"/>
          <p:cNvSpPr/>
          <p:nvPr/>
        </p:nvSpPr>
        <p:spPr>
          <a:xfrm>
            <a:off x="459898" y="3407878"/>
            <a:ext cx="376918" cy="277402"/>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51;p46"/>
          <p:cNvSpPr/>
          <p:nvPr/>
        </p:nvSpPr>
        <p:spPr>
          <a:xfrm>
            <a:off x="485055" y="3902654"/>
            <a:ext cx="376918" cy="277402"/>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432" y="954588"/>
            <a:ext cx="5236984" cy="3226996"/>
          </a:xfrm>
          <a:prstGeom prst="rect">
            <a:avLst/>
          </a:prstGeom>
        </p:spPr>
      </p:pic>
      <p:sp>
        <p:nvSpPr>
          <p:cNvPr id="5" name="TextBox 4"/>
          <p:cNvSpPr txBox="1"/>
          <p:nvPr/>
        </p:nvSpPr>
        <p:spPr>
          <a:xfrm>
            <a:off x="6082301" y="1839074"/>
            <a:ext cx="2763749" cy="1754326"/>
          </a:xfrm>
          <a:prstGeom prst="rect">
            <a:avLst/>
          </a:prstGeom>
          <a:noFill/>
        </p:spPr>
        <p:txBody>
          <a:bodyPr wrap="square" rtlCol="0">
            <a:spAutoFit/>
          </a:bodyPr>
          <a:lstStyle/>
          <a:p>
            <a:pPr algn="ctr"/>
            <a:r>
              <a:rPr lang="en-US" sz="3600" b="1" dirty="0">
                <a:solidFill>
                  <a:schemeClr val="bg1"/>
                </a:solidFill>
              </a:rPr>
              <a:t>Initial</a:t>
            </a:r>
          </a:p>
          <a:p>
            <a:pPr algn="ctr"/>
            <a:r>
              <a:rPr lang="en-US" sz="3600" b="1" dirty="0">
                <a:solidFill>
                  <a:schemeClr val="bg1"/>
                </a:solidFill>
              </a:rPr>
              <a:t>Conceptual Model</a:t>
            </a:r>
          </a:p>
        </p:txBody>
      </p:sp>
      <p:cxnSp>
        <p:nvCxnSpPr>
          <p:cNvPr id="15" name="Google Shape;298;p26"/>
          <p:cNvCxnSpPr/>
          <p:nvPr/>
        </p:nvCxnSpPr>
        <p:spPr>
          <a:xfrm>
            <a:off x="5825448" y="3593400"/>
            <a:ext cx="3246633"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5" name="TextBox 4"/>
          <p:cNvSpPr txBox="1"/>
          <p:nvPr/>
        </p:nvSpPr>
        <p:spPr>
          <a:xfrm>
            <a:off x="6462445" y="1839074"/>
            <a:ext cx="2763749" cy="1754326"/>
          </a:xfrm>
          <a:prstGeom prst="rect">
            <a:avLst/>
          </a:prstGeom>
          <a:noFill/>
        </p:spPr>
        <p:txBody>
          <a:bodyPr wrap="square" rtlCol="0">
            <a:spAutoFit/>
          </a:bodyPr>
          <a:lstStyle/>
          <a:p>
            <a:pPr algn="ctr"/>
            <a:r>
              <a:rPr lang="en-US" sz="3600" b="1" dirty="0">
                <a:solidFill>
                  <a:schemeClr val="bg1"/>
                </a:solidFill>
              </a:rPr>
              <a:t>Initial</a:t>
            </a:r>
          </a:p>
          <a:p>
            <a:pPr algn="ctr"/>
            <a:r>
              <a:rPr lang="en-US" sz="3600" b="1" dirty="0">
                <a:solidFill>
                  <a:schemeClr val="bg1"/>
                </a:solidFill>
              </a:rPr>
              <a:t>Logical Model</a:t>
            </a:r>
          </a:p>
        </p:txBody>
      </p:sp>
      <p:cxnSp>
        <p:nvCxnSpPr>
          <p:cNvPr id="15" name="Google Shape;298;p26"/>
          <p:cNvCxnSpPr/>
          <p:nvPr/>
        </p:nvCxnSpPr>
        <p:spPr>
          <a:xfrm>
            <a:off x="6806629" y="3505609"/>
            <a:ext cx="2198670" cy="1"/>
          </a:xfrm>
          <a:prstGeom prst="straightConnector1">
            <a:avLst/>
          </a:prstGeom>
          <a:noFill/>
          <a:ln w="9525" cap="flat" cmpd="sng">
            <a:solidFill>
              <a:schemeClr val="accent1"/>
            </a:solidFill>
            <a:prstDash val="solid"/>
            <a:round/>
            <a:headEnd type="none" w="med" len="med"/>
            <a:tailEnd type="none" w="med" len="med"/>
          </a:ln>
        </p:spPr>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73467"/>
            <a:ext cx="6357135" cy="4381500"/>
          </a:xfrm>
          <a:prstGeom prst="rect">
            <a:avLst/>
          </a:prstGeom>
        </p:spPr>
      </p:pic>
    </p:spTree>
    <p:extLst>
      <p:ext uri="{BB962C8B-B14F-4D97-AF65-F5344CB8AC3E}">
        <p14:creationId xmlns:p14="http://schemas.microsoft.com/office/powerpoint/2010/main" val="2372259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2CA4-4E0E-460B-940E-67906DB8E2F3}"/>
              </a:ext>
            </a:extLst>
          </p:cNvPr>
          <p:cNvSpPr>
            <a:spLocks noGrp="1"/>
          </p:cNvSpPr>
          <p:nvPr>
            <p:ph type="ctrTitle"/>
          </p:nvPr>
        </p:nvSpPr>
        <p:spPr>
          <a:xfrm>
            <a:off x="5111770" y="2125575"/>
            <a:ext cx="3530400" cy="606600"/>
          </a:xfrm>
        </p:spPr>
        <p:txBody>
          <a:bodyPr/>
          <a:lstStyle/>
          <a:p>
            <a:pPr algn="ctr"/>
            <a:r>
              <a:rPr lang="en-US" dirty="0"/>
              <a:t>Changes to our Logical and Conceptual Model</a:t>
            </a:r>
          </a:p>
        </p:txBody>
      </p:sp>
      <p:sp>
        <p:nvSpPr>
          <p:cNvPr id="3" name="Subtitle 2">
            <a:extLst>
              <a:ext uri="{FF2B5EF4-FFF2-40B4-BE49-F238E27FC236}">
                <a16:creationId xmlns:a16="http://schemas.microsoft.com/office/drawing/2014/main" id="{E27BC9C5-365E-47E8-A697-36777092A114}"/>
              </a:ext>
            </a:extLst>
          </p:cNvPr>
          <p:cNvSpPr>
            <a:spLocks noGrp="1"/>
          </p:cNvSpPr>
          <p:nvPr>
            <p:ph type="subTitle" idx="1"/>
          </p:nvPr>
        </p:nvSpPr>
        <p:spPr>
          <a:xfrm>
            <a:off x="5042787" y="2734057"/>
            <a:ext cx="3457500" cy="1420500"/>
          </a:xfrm>
        </p:spPr>
        <p:txBody>
          <a:bodyPr/>
          <a:lstStyle/>
          <a:p>
            <a:r>
              <a:rPr lang="en-US" dirty="0"/>
              <a:t>So, after going through our UMLs again and normalization of the tables, we ended up with a different and more robust design for our conceptual and logical design, consequently, the whole program as well.</a:t>
            </a:r>
          </a:p>
        </p:txBody>
      </p:sp>
      <p:cxnSp>
        <p:nvCxnSpPr>
          <p:cNvPr id="5" name="Google Shape;298;p26">
            <a:extLst>
              <a:ext uri="{FF2B5EF4-FFF2-40B4-BE49-F238E27FC236}">
                <a16:creationId xmlns:a16="http://schemas.microsoft.com/office/drawing/2014/main" id="{1112E6DF-EB8E-4C12-9A3B-E0B12FCA7581}"/>
              </a:ext>
            </a:extLst>
          </p:cNvPr>
          <p:cNvCxnSpPr/>
          <p:nvPr/>
        </p:nvCxnSpPr>
        <p:spPr>
          <a:xfrm>
            <a:off x="5253654" y="2604315"/>
            <a:ext cx="3246633" cy="0"/>
          </a:xfrm>
          <a:prstGeom prst="straightConnector1">
            <a:avLst/>
          </a:prstGeom>
          <a:noFill/>
          <a:ln w="9525" cap="flat" cmpd="sng">
            <a:solidFill>
              <a:schemeClr val="accent1"/>
            </a:solidFill>
            <a:prstDash val="solid"/>
            <a:round/>
            <a:headEnd type="none" w="med" len="med"/>
            <a:tailEnd type="none" w="med" len="med"/>
          </a:ln>
        </p:spPr>
      </p:cxnSp>
      <p:pic>
        <p:nvPicPr>
          <p:cNvPr id="7" name="Picture 6" descr="Diagram&#10;&#10;Description automatically generated">
            <a:extLst>
              <a:ext uri="{FF2B5EF4-FFF2-40B4-BE49-F238E27FC236}">
                <a16:creationId xmlns:a16="http://schemas.microsoft.com/office/drawing/2014/main" id="{B72A8704-78B6-4A88-96B2-F57BFBEE692A}"/>
              </a:ext>
            </a:extLst>
          </p:cNvPr>
          <p:cNvPicPr>
            <a:picLocks noChangeAspect="1"/>
          </p:cNvPicPr>
          <p:nvPr/>
        </p:nvPicPr>
        <p:blipFill>
          <a:blip r:embed="rId2"/>
          <a:stretch>
            <a:fillRect/>
          </a:stretch>
        </p:blipFill>
        <p:spPr>
          <a:xfrm>
            <a:off x="159232" y="670740"/>
            <a:ext cx="4745199" cy="3483817"/>
          </a:xfrm>
          <a:prstGeom prst="rect">
            <a:avLst/>
          </a:prstGeom>
        </p:spPr>
      </p:pic>
    </p:spTree>
    <p:extLst>
      <p:ext uri="{BB962C8B-B14F-4D97-AF65-F5344CB8AC3E}">
        <p14:creationId xmlns:p14="http://schemas.microsoft.com/office/powerpoint/2010/main" val="1151943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60F880A1-1E1F-496E-936C-AB24ADFA5ED8}"/>
              </a:ext>
            </a:extLst>
          </p:cNvPr>
          <p:cNvPicPr>
            <a:picLocks noChangeAspect="1"/>
          </p:cNvPicPr>
          <p:nvPr/>
        </p:nvPicPr>
        <p:blipFill>
          <a:blip r:embed="rId2"/>
          <a:stretch>
            <a:fillRect/>
          </a:stretch>
        </p:blipFill>
        <p:spPr>
          <a:xfrm>
            <a:off x="1" y="-39755"/>
            <a:ext cx="2094366" cy="1854790"/>
          </a:xfrm>
          <a:prstGeom prst="rect">
            <a:avLst/>
          </a:prstGeom>
        </p:spPr>
      </p:pic>
      <p:pic>
        <p:nvPicPr>
          <p:cNvPr id="7" name="Picture 6" descr="Table&#10;&#10;Description automatically generated">
            <a:extLst>
              <a:ext uri="{FF2B5EF4-FFF2-40B4-BE49-F238E27FC236}">
                <a16:creationId xmlns:a16="http://schemas.microsoft.com/office/drawing/2014/main" id="{5390C6FE-A52F-4C52-859B-C1BF70546698}"/>
              </a:ext>
            </a:extLst>
          </p:cNvPr>
          <p:cNvPicPr>
            <a:picLocks noChangeAspect="1"/>
          </p:cNvPicPr>
          <p:nvPr/>
        </p:nvPicPr>
        <p:blipFill>
          <a:blip r:embed="rId3"/>
          <a:stretch>
            <a:fillRect/>
          </a:stretch>
        </p:blipFill>
        <p:spPr>
          <a:xfrm>
            <a:off x="3103006" y="1915937"/>
            <a:ext cx="2448471" cy="1312949"/>
          </a:xfrm>
          <a:prstGeom prst="rect">
            <a:avLst/>
          </a:prstGeom>
        </p:spPr>
      </p:pic>
      <p:pic>
        <p:nvPicPr>
          <p:cNvPr id="9" name="Picture 8" descr="Text&#10;&#10;Description automatically generated">
            <a:extLst>
              <a:ext uri="{FF2B5EF4-FFF2-40B4-BE49-F238E27FC236}">
                <a16:creationId xmlns:a16="http://schemas.microsoft.com/office/drawing/2014/main" id="{149ACDCA-DA41-446F-964E-D60AEF378095}"/>
              </a:ext>
            </a:extLst>
          </p:cNvPr>
          <p:cNvPicPr>
            <a:picLocks noChangeAspect="1"/>
          </p:cNvPicPr>
          <p:nvPr/>
        </p:nvPicPr>
        <p:blipFill>
          <a:blip r:embed="rId4"/>
          <a:stretch>
            <a:fillRect/>
          </a:stretch>
        </p:blipFill>
        <p:spPr>
          <a:xfrm>
            <a:off x="-5119" y="2198071"/>
            <a:ext cx="2095792" cy="952633"/>
          </a:xfrm>
          <a:prstGeom prst="rect">
            <a:avLst/>
          </a:prstGeom>
        </p:spPr>
      </p:pic>
      <p:pic>
        <p:nvPicPr>
          <p:cNvPr id="11" name="Picture 10" descr="Text&#10;&#10;Description automatically generated">
            <a:extLst>
              <a:ext uri="{FF2B5EF4-FFF2-40B4-BE49-F238E27FC236}">
                <a16:creationId xmlns:a16="http://schemas.microsoft.com/office/drawing/2014/main" id="{66034289-BBB1-4828-B2EF-9762F8CF1C1A}"/>
              </a:ext>
            </a:extLst>
          </p:cNvPr>
          <p:cNvPicPr>
            <a:picLocks noChangeAspect="1"/>
          </p:cNvPicPr>
          <p:nvPr/>
        </p:nvPicPr>
        <p:blipFill>
          <a:blip r:embed="rId5"/>
          <a:stretch>
            <a:fillRect/>
          </a:stretch>
        </p:blipFill>
        <p:spPr>
          <a:xfrm>
            <a:off x="2927995" y="-19153"/>
            <a:ext cx="2629267" cy="1581371"/>
          </a:xfrm>
          <a:prstGeom prst="rect">
            <a:avLst/>
          </a:prstGeom>
        </p:spPr>
      </p:pic>
      <p:pic>
        <p:nvPicPr>
          <p:cNvPr id="13" name="Picture 12" descr="Text, table&#10;&#10;Description automatically generated">
            <a:extLst>
              <a:ext uri="{FF2B5EF4-FFF2-40B4-BE49-F238E27FC236}">
                <a16:creationId xmlns:a16="http://schemas.microsoft.com/office/drawing/2014/main" id="{E5586196-1BB8-4192-85BE-EE5226A51E18}"/>
              </a:ext>
            </a:extLst>
          </p:cNvPr>
          <p:cNvPicPr>
            <a:picLocks noChangeAspect="1"/>
          </p:cNvPicPr>
          <p:nvPr/>
        </p:nvPicPr>
        <p:blipFill>
          <a:blip r:embed="rId6"/>
          <a:stretch>
            <a:fillRect/>
          </a:stretch>
        </p:blipFill>
        <p:spPr>
          <a:xfrm>
            <a:off x="3012973" y="3670114"/>
            <a:ext cx="2631532" cy="1181265"/>
          </a:xfrm>
          <a:prstGeom prst="rect">
            <a:avLst/>
          </a:prstGeom>
        </p:spPr>
      </p:pic>
      <p:pic>
        <p:nvPicPr>
          <p:cNvPr id="15" name="Picture 14" descr="Text&#10;&#10;Description automatically generated">
            <a:extLst>
              <a:ext uri="{FF2B5EF4-FFF2-40B4-BE49-F238E27FC236}">
                <a16:creationId xmlns:a16="http://schemas.microsoft.com/office/drawing/2014/main" id="{CAE9C2CE-2522-40B3-8FA1-0E3D45F6666D}"/>
              </a:ext>
            </a:extLst>
          </p:cNvPr>
          <p:cNvPicPr>
            <a:picLocks noChangeAspect="1"/>
          </p:cNvPicPr>
          <p:nvPr/>
        </p:nvPicPr>
        <p:blipFill>
          <a:blip r:embed="rId7"/>
          <a:stretch>
            <a:fillRect/>
          </a:stretch>
        </p:blipFill>
        <p:spPr>
          <a:xfrm>
            <a:off x="-5119" y="3670114"/>
            <a:ext cx="2360693" cy="970931"/>
          </a:xfrm>
          <a:prstGeom prst="rect">
            <a:avLst/>
          </a:prstGeom>
        </p:spPr>
      </p:pic>
      <p:pic>
        <p:nvPicPr>
          <p:cNvPr id="17" name="Picture 16" descr="Table&#10;&#10;Description automatically generated">
            <a:extLst>
              <a:ext uri="{FF2B5EF4-FFF2-40B4-BE49-F238E27FC236}">
                <a16:creationId xmlns:a16="http://schemas.microsoft.com/office/drawing/2014/main" id="{C2AF44FC-914F-448E-8855-74CCE63E39A2}"/>
              </a:ext>
            </a:extLst>
          </p:cNvPr>
          <p:cNvPicPr>
            <a:picLocks noChangeAspect="1"/>
          </p:cNvPicPr>
          <p:nvPr/>
        </p:nvPicPr>
        <p:blipFill>
          <a:blip r:embed="rId8"/>
          <a:stretch>
            <a:fillRect/>
          </a:stretch>
        </p:blipFill>
        <p:spPr>
          <a:xfrm>
            <a:off x="6412218" y="1837755"/>
            <a:ext cx="2731781" cy="1312949"/>
          </a:xfrm>
          <a:prstGeom prst="rect">
            <a:avLst/>
          </a:prstGeom>
        </p:spPr>
      </p:pic>
      <p:pic>
        <p:nvPicPr>
          <p:cNvPr id="19" name="Picture 18" descr="Table&#10;&#10;Description automatically generated with low confidence">
            <a:extLst>
              <a:ext uri="{FF2B5EF4-FFF2-40B4-BE49-F238E27FC236}">
                <a16:creationId xmlns:a16="http://schemas.microsoft.com/office/drawing/2014/main" id="{5E6A1CA7-8A8E-4F61-8FC8-27251B965A67}"/>
              </a:ext>
            </a:extLst>
          </p:cNvPr>
          <p:cNvPicPr>
            <a:picLocks noChangeAspect="1"/>
          </p:cNvPicPr>
          <p:nvPr/>
        </p:nvPicPr>
        <p:blipFill>
          <a:blip r:embed="rId9"/>
          <a:stretch>
            <a:fillRect/>
          </a:stretch>
        </p:blipFill>
        <p:spPr>
          <a:xfrm>
            <a:off x="6390890" y="13610"/>
            <a:ext cx="2753109" cy="1209844"/>
          </a:xfrm>
          <a:prstGeom prst="rect">
            <a:avLst/>
          </a:prstGeom>
        </p:spPr>
      </p:pic>
      <p:pic>
        <p:nvPicPr>
          <p:cNvPr id="21" name="Picture 20" descr="Text&#10;&#10;Description automatically generated with medium confidence">
            <a:extLst>
              <a:ext uri="{FF2B5EF4-FFF2-40B4-BE49-F238E27FC236}">
                <a16:creationId xmlns:a16="http://schemas.microsoft.com/office/drawing/2014/main" id="{4A191891-2A69-45A0-BF73-917753FC3465}"/>
              </a:ext>
            </a:extLst>
          </p:cNvPr>
          <p:cNvPicPr>
            <a:picLocks noChangeAspect="1"/>
          </p:cNvPicPr>
          <p:nvPr/>
        </p:nvPicPr>
        <p:blipFill>
          <a:blip r:embed="rId10"/>
          <a:stretch>
            <a:fillRect/>
          </a:stretch>
        </p:blipFill>
        <p:spPr>
          <a:xfrm>
            <a:off x="6396767" y="3590722"/>
            <a:ext cx="2747232" cy="891826"/>
          </a:xfrm>
          <a:prstGeom prst="rect">
            <a:avLst/>
          </a:prstGeom>
        </p:spPr>
      </p:pic>
      <p:sp>
        <p:nvSpPr>
          <p:cNvPr id="22" name="TextBox 21">
            <a:extLst>
              <a:ext uri="{FF2B5EF4-FFF2-40B4-BE49-F238E27FC236}">
                <a16:creationId xmlns:a16="http://schemas.microsoft.com/office/drawing/2014/main" id="{4CC22200-5A03-40E3-B19F-4055CCA7EFBD}"/>
              </a:ext>
            </a:extLst>
          </p:cNvPr>
          <p:cNvSpPr txBox="1"/>
          <p:nvPr/>
        </p:nvSpPr>
        <p:spPr>
          <a:xfrm>
            <a:off x="367022" y="1796351"/>
            <a:ext cx="1272209" cy="307777"/>
          </a:xfrm>
          <a:prstGeom prst="rect">
            <a:avLst/>
          </a:prstGeom>
          <a:noFill/>
        </p:spPr>
        <p:txBody>
          <a:bodyPr wrap="square" rtlCol="0">
            <a:spAutoFit/>
          </a:bodyPr>
          <a:lstStyle/>
          <a:p>
            <a:r>
              <a:rPr lang="en-US" dirty="0">
                <a:solidFill>
                  <a:schemeClr val="bg1"/>
                </a:solidFill>
              </a:rPr>
              <a:t>BOOKINGS</a:t>
            </a:r>
          </a:p>
        </p:txBody>
      </p:sp>
      <p:sp>
        <p:nvSpPr>
          <p:cNvPr id="23" name="TextBox 22">
            <a:extLst>
              <a:ext uri="{FF2B5EF4-FFF2-40B4-BE49-F238E27FC236}">
                <a16:creationId xmlns:a16="http://schemas.microsoft.com/office/drawing/2014/main" id="{5E98B8CA-DA8F-4ABA-B948-716EEDA2B1CB}"/>
              </a:ext>
            </a:extLst>
          </p:cNvPr>
          <p:cNvSpPr txBox="1"/>
          <p:nvPr/>
        </p:nvSpPr>
        <p:spPr>
          <a:xfrm>
            <a:off x="3935895" y="1545310"/>
            <a:ext cx="1272209" cy="307777"/>
          </a:xfrm>
          <a:prstGeom prst="rect">
            <a:avLst/>
          </a:prstGeom>
          <a:noFill/>
        </p:spPr>
        <p:txBody>
          <a:bodyPr wrap="square" rtlCol="0">
            <a:spAutoFit/>
          </a:bodyPr>
          <a:lstStyle/>
          <a:p>
            <a:r>
              <a:rPr lang="en-US" dirty="0">
                <a:solidFill>
                  <a:schemeClr val="bg1"/>
                </a:solidFill>
              </a:rPr>
              <a:t>STAFF</a:t>
            </a:r>
          </a:p>
        </p:txBody>
      </p:sp>
      <p:sp>
        <p:nvSpPr>
          <p:cNvPr id="24" name="TextBox 23">
            <a:extLst>
              <a:ext uri="{FF2B5EF4-FFF2-40B4-BE49-F238E27FC236}">
                <a16:creationId xmlns:a16="http://schemas.microsoft.com/office/drawing/2014/main" id="{D6CD3A6D-8CB4-4505-8FFE-A65435DFE79C}"/>
              </a:ext>
            </a:extLst>
          </p:cNvPr>
          <p:cNvSpPr txBox="1"/>
          <p:nvPr/>
        </p:nvSpPr>
        <p:spPr>
          <a:xfrm>
            <a:off x="-80346" y="3150704"/>
            <a:ext cx="2435920" cy="307777"/>
          </a:xfrm>
          <a:prstGeom prst="rect">
            <a:avLst/>
          </a:prstGeom>
          <a:noFill/>
        </p:spPr>
        <p:txBody>
          <a:bodyPr wrap="square" rtlCol="0">
            <a:spAutoFit/>
          </a:bodyPr>
          <a:lstStyle/>
          <a:p>
            <a:r>
              <a:rPr lang="en-US" dirty="0">
                <a:solidFill>
                  <a:schemeClr val="bg1"/>
                </a:solidFill>
              </a:rPr>
              <a:t>DEPARTMENT-MANAGER</a:t>
            </a:r>
          </a:p>
        </p:txBody>
      </p:sp>
      <p:sp>
        <p:nvSpPr>
          <p:cNvPr id="25" name="TextBox 24">
            <a:extLst>
              <a:ext uri="{FF2B5EF4-FFF2-40B4-BE49-F238E27FC236}">
                <a16:creationId xmlns:a16="http://schemas.microsoft.com/office/drawing/2014/main" id="{9D66521D-686A-4986-B347-4A87F7F09AA3}"/>
              </a:ext>
            </a:extLst>
          </p:cNvPr>
          <p:cNvSpPr txBox="1"/>
          <p:nvPr/>
        </p:nvSpPr>
        <p:spPr>
          <a:xfrm>
            <a:off x="3682578" y="3262364"/>
            <a:ext cx="1272209" cy="307777"/>
          </a:xfrm>
          <a:prstGeom prst="rect">
            <a:avLst/>
          </a:prstGeom>
          <a:noFill/>
        </p:spPr>
        <p:txBody>
          <a:bodyPr wrap="square" rtlCol="0">
            <a:spAutoFit/>
          </a:bodyPr>
          <a:lstStyle/>
          <a:p>
            <a:r>
              <a:rPr lang="en-US" dirty="0">
                <a:solidFill>
                  <a:schemeClr val="bg1"/>
                </a:solidFill>
              </a:rPr>
              <a:t>CUSTOMER</a:t>
            </a:r>
          </a:p>
        </p:txBody>
      </p:sp>
      <p:sp>
        <p:nvSpPr>
          <p:cNvPr id="26" name="TextBox 25">
            <a:extLst>
              <a:ext uri="{FF2B5EF4-FFF2-40B4-BE49-F238E27FC236}">
                <a16:creationId xmlns:a16="http://schemas.microsoft.com/office/drawing/2014/main" id="{C2345F09-8110-4023-880B-9D7812C9A169}"/>
              </a:ext>
            </a:extLst>
          </p:cNvPr>
          <p:cNvSpPr txBox="1"/>
          <p:nvPr/>
        </p:nvSpPr>
        <p:spPr>
          <a:xfrm>
            <a:off x="539123" y="4641045"/>
            <a:ext cx="951748" cy="307777"/>
          </a:xfrm>
          <a:prstGeom prst="rect">
            <a:avLst/>
          </a:prstGeom>
          <a:noFill/>
        </p:spPr>
        <p:txBody>
          <a:bodyPr wrap="square" rtlCol="0">
            <a:spAutoFit/>
          </a:bodyPr>
          <a:lstStyle/>
          <a:p>
            <a:r>
              <a:rPr lang="en-US" dirty="0">
                <a:solidFill>
                  <a:schemeClr val="bg1"/>
                </a:solidFill>
              </a:rPr>
              <a:t>EXTRAS</a:t>
            </a:r>
          </a:p>
        </p:txBody>
      </p:sp>
      <p:sp>
        <p:nvSpPr>
          <p:cNvPr id="27" name="TextBox 26">
            <a:extLst>
              <a:ext uri="{FF2B5EF4-FFF2-40B4-BE49-F238E27FC236}">
                <a16:creationId xmlns:a16="http://schemas.microsoft.com/office/drawing/2014/main" id="{D6378649-7FC3-4A4C-B432-3C63DE7CB09E}"/>
              </a:ext>
            </a:extLst>
          </p:cNvPr>
          <p:cNvSpPr txBox="1"/>
          <p:nvPr/>
        </p:nvSpPr>
        <p:spPr>
          <a:xfrm>
            <a:off x="7334246" y="1245002"/>
            <a:ext cx="1272209" cy="307777"/>
          </a:xfrm>
          <a:prstGeom prst="rect">
            <a:avLst/>
          </a:prstGeom>
          <a:noFill/>
        </p:spPr>
        <p:txBody>
          <a:bodyPr wrap="square" rtlCol="0">
            <a:spAutoFit/>
          </a:bodyPr>
          <a:lstStyle/>
          <a:p>
            <a:r>
              <a:rPr lang="en-US" dirty="0">
                <a:solidFill>
                  <a:schemeClr val="bg1"/>
                </a:solidFill>
              </a:rPr>
              <a:t>ROOMS</a:t>
            </a:r>
          </a:p>
        </p:txBody>
      </p:sp>
      <p:sp>
        <p:nvSpPr>
          <p:cNvPr id="28" name="TextBox 27">
            <a:extLst>
              <a:ext uri="{FF2B5EF4-FFF2-40B4-BE49-F238E27FC236}">
                <a16:creationId xmlns:a16="http://schemas.microsoft.com/office/drawing/2014/main" id="{5709E2E2-BFCB-45AF-BA1D-AB9DE518A84E}"/>
              </a:ext>
            </a:extLst>
          </p:cNvPr>
          <p:cNvSpPr txBox="1"/>
          <p:nvPr/>
        </p:nvSpPr>
        <p:spPr>
          <a:xfrm>
            <a:off x="7114381" y="3150704"/>
            <a:ext cx="1893743" cy="307777"/>
          </a:xfrm>
          <a:prstGeom prst="rect">
            <a:avLst/>
          </a:prstGeom>
          <a:noFill/>
        </p:spPr>
        <p:txBody>
          <a:bodyPr wrap="square" rtlCol="0">
            <a:spAutoFit/>
          </a:bodyPr>
          <a:lstStyle/>
          <a:p>
            <a:r>
              <a:rPr lang="en-US" dirty="0">
                <a:solidFill>
                  <a:schemeClr val="bg1"/>
                </a:solidFill>
              </a:rPr>
              <a:t>ROOM-STAFF</a:t>
            </a:r>
          </a:p>
        </p:txBody>
      </p:sp>
      <p:sp>
        <p:nvSpPr>
          <p:cNvPr id="29" name="TextBox 28">
            <a:extLst>
              <a:ext uri="{FF2B5EF4-FFF2-40B4-BE49-F238E27FC236}">
                <a16:creationId xmlns:a16="http://schemas.microsoft.com/office/drawing/2014/main" id="{7D1C53C4-D9AF-477E-B29D-87FC5B8C1F9A}"/>
              </a:ext>
            </a:extLst>
          </p:cNvPr>
          <p:cNvSpPr txBox="1"/>
          <p:nvPr/>
        </p:nvSpPr>
        <p:spPr>
          <a:xfrm>
            <a:off x="7216556" y="4492941"/>
            <a:ext cx="1689391" cy="307777"/>
          </a:xfrm>
          <a:prstGeom prst="rect">
            <a:avLst/>
          </a:prstGeom>
          <a:noFill/>
        </p:spPr>
        <p:txBody>
          <a:bodyPr wrap="square" rtlCol="0">
            <a:spAutoFit/>
          </a:bodyPr>
          <a:lstStyle/>
          <a:p>
            <a:r>
              <a:rPr lang="en-US" dirty="0">
                <a:solidFill>
                  <a:schemeClr val="bg1"/>
                </a:solidFill>
              </a:rPr>
              <a:t>ROOM-TYPE</a:t>
            </a:r>
          </a:p>
        </p:txBody>
      </p:sp>
      <p:sp>
        <p:nvSpPr>
          <p:cNvPr id="30" name="TextBox 29">
            <a:extLst>
              <a:ext uri="{FF2B5EF4-FFF2-40B4-BE49-F238E27FC236}">
                <a16:creationId xmlns:a16="http://schemas.microsoft.com/office/drawing/2014/main" id="{1E02DBCE-9B5F-4539-AA98-B91394A895D2}"/>
              </a:ext>
            </a:extLst>
          </p:cNvPr>
          <p:cNvSpPr txBox="1"/>
          <p:nvPr/>
        </p:nvSpPr>
        <p:spPr>
          <a:xfrm>
            <a:off x="3453932" y="4835723"/>
            <a:ext cx="1995930" cy="307777"/>
          </a:xfrm>
          <a:prstGeom prst="rect">
            <a:avLst/>
          </a:prstGeom>
          <a:noFill/>
        </p:spPr>
        <p:txBody>
          <a:bodyPr wrap="square" rtlCol="0">
            <a:spAutoFit/>
          </a:bodyPr>
          <a:lstStyle/>
          <a:p>
            <a:r>
              <a:rPr lang="en-US" dirty="0">
                <a:solidFill>
                  <a:schemeClr val="bg1"/>
                </a:solidFill>
              </a:rPr>
              <a:t>EXTRA BOOKINGS</a:t>
            </a:r>
          </a:p>
        </p:txBody>
      </p:sp>
    </p:spTree>
    <p:extLst>
      <p:ext uri="{BB962C8B-B14F-4D97-AF65-F5344CB8AC3E}">
        <p14:creationId xmlns:p14="http://schemas.microsoft.com/office/powerpoint/2010/main" val="2980081556"/>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1288</TotalTime>
  <Words>327</Words>
  <Application>Microsoft Office PowerPoint</Application>
  <PresentationFormat>On-screen Show (16:9)</PresentationFormat>
  <Paragraphs>57</Paragraphs>
  <Slides>19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Roboto Mono Regular</vt:lpstr>
      <vt:lpstr>Roboto Thin</vt:lpstr>
      <vt:lpstr>Roboto Light</vt:lpstr>
      <vt:lpstr>Arial</vt:lpstr>
      <vt:lpstr>Roboto Black</vt:lpstr>
      <vt:lpstr>Bree Serif</vt:lpstr>
      <vt:lpstr>WEB PROPOSAL</vt:lpstr>
      <vt:lpstr>HOTEL MANAGEMENT SYSTEM</vt:lpstr>
      <vt:lpstr>TABLE OF CONTENTS</vt:lpstr>
      <vt:lpstr>About the Project</vt:lpstr>
      <vt:lpstr>Technologies Used</vt:lpstr>
      <vt:lpstr>MAJOR REQUIREMENTS</vt:lpstr>
      <vt:lpstr>PowerPoint Presentation</vt:lpstr>
      <vt:lpstr>PowerPoint Presentation</vt:lpstr>
      <vt:lpstr>Changes to our Logical and Conceptual Model</vt:lpstr>
      <vt:lpstr>PowerPoint Presentation</vt:lpstr>
      <vt:lpstr>PROJECT SNIPETS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Intern</dc:creator>
  <cp:lastModifiedBy>MUHAMMAD AHSAN  HAMEED - 19755</cp:lastModifiedBy>
  <cp:revision>21</cp:revision>
  <dcterms:modified xsi:type="dcterms:W3CDTF">2021-12-09T08:51:14Z</dcterms:modified>
</cp:coreProperties>
</file>