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6"/>
  </p:notesMasterIdLst>
  <p:sldIdLst>
    <p:sldId id="367" r:id="rId5"/>
    <p:sldId id="368" r:id="rId6"/>
    <p:sldId id="369" r:id="rId7"/>
    <p:sldId id="370" r:id="rId8"/>
    <p:sldId id="371" r:id="rId9"/>
    <p:sldId id="372" r:id="rId10"/>
    <p:sldId id="373" r:id="rId11"/>
    <p:sldId id="379" r:id="rId12"/>
    <p:sldId id="374" r:id="rId13"/>
    <p:sldId id="380" r:id="rId14"/>
    <p:sldId id="381" r:id="rId15"/>
    <p:sldId id="375" r:id="rId16"/>
    <p:sldId id="382" r:id="rId17"/>
    <p:sldId id="383" r:id="rId18"/>
    <p:sldId id="384" r:id="rId19"/>
    <p:sldId id="385" r:id="rId20"/>
    <p:sldId id="376" r:id="rId21"/>
    <p:sldId id="377" r:id="rId22"/>
    <p:sldId id="386" r:id="rId23"/>
    <p:sldId id="349" r:id="rId24"/>
    <p:sldId id="348"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23366"/>
    <a:srgbClr val="213163"/>
    <a:srgbClr val="0000A8"/>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33" autoAdjust="0"/>
  </p:normalViewPr>
  <p:slideViewPr>
    <p:cSldViewPr snapToGrid="0">
      <p:cViewPr varScale="1">
        <p:scale>
          <a:sx n="109" d="100"/>
          <a:sy n="109" d="100"/>
        </p:scale>
        <p:origin x="706" y="101"/>
      </p:cViewPr>
      <p:guideLst>
        <p:guide orient="horz" pos="588"/>
        <p:guide pos="144"/>
        <p:guide orient="horz" pos="852"/>
      </p:guideLst>
    </p:cSldViewPr>
  </p:slideViewPr>
  <p:notesTextViewPr>
    <p:cViewPr>
      <p:scale>
        <a:sx n="1" d="1"/>
        <a:sy n="1" d="1"/>
      </p:scale>
      <p:origin x="0" y="0"/>
    </p:cViewPr>
  </p:notesTextViewPr>
  <p:notesViewPr>
    <p:cSldViewPr snapToGrid="0">
      <p:cViewPr varScale="1">
        <p:scale>
          <a:sx n="66" d="100"/>
          <a:sy n="66" d="100"/>
        </p:scale>
        <p:origin x="-3139"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51"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r>
              <a:rPr lang="en-US" b="1" dirty="0">
                <a:latin typeface="Calibri"/>
                <a:cs typeface="Calibri"/>
              </a:rPr>
              <a:t>These are the list of chapters that we are going to cover in these foundation codes. Those are chapter one what are AI and ML? chapter 2 applied Python programming in AI,  and chapter 3 is</a:t>
            </a:r>
            <a:r>
              <a:rPr lang="en-US" b="1" dirty="0"/>
              <a:t> exploratory data analysis for ML. </a:t>
            </a: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2000" b="1">
                <a:solidFill>
                  <a:srgbClr val="213163"/>
                </a:solidFill>
              </a:rPr>
              <a:t>Reference</a:t>
            </a:r>
            <a:endParaRPr lang="en-US" sz="2000"/>
          </a:p>
          <a:p>
            <a:pPr marL="173736" indent="-173736">
              <a:buFont typeface="Arial" panose="020B0604020202020204" pitchFamily="34" charset="0"/>
              <a:buChar char="•"/>
              <a:tabLst>
                <a:tab pos="0" algn="l"/>
              </a:tabLst>
            </a:pPr>
            <a:endParaRPr lang="en-IN" sz="2000" spc="-1"/>
          </a:p>
          <a:p>
            <a:pPr marL="173736" indent="-173736">
              <a:buFont typeface="Arial" panose="020B0604020202020204" pitchFamily="34" charset="0"/>
              <a:buChar char="•"/>
              <a:tabLst>
                <a:tab pos="0" algn="l"/>
              </a:tabLst>
            </a:pPr>
            <a:r>
              <a:rPr lang="en-IN" sz="2000" spc="-1"/>
              <a:t>These are the references for this session.</a:t>
            </a:r>
            <a:endParaRPr lang="en-IN"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20</a:t>
            </a:fld>
            <a:endParaRPr lang="en-US" sz="1200" b="0" strike="noStrike" spc="-1">
              <a:latin typeface="Times New Roman"/>
            </a:endParaRPr>
          </a:p>
        </p:txBody>
      </p:sp>
    </p:spTree>
    <p:extLst>
      <p:ext uri="{BB962C8B-B14F-4D97-AF65-F5344CB8AC3E}">
        <p14:creationId xmlns:p14="http://schemas.microsoft.com/office/powerpoint/2010/main" val="2419456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21</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pPr/>
              <a:t>22-07-2024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Project Title</a:t>
            </a:r>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HudaSaiyed/Sentiment-Intelligence"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hyperlink" Target="http://www.oreilly.com/data/free/the-new-artificial-intelligence-market.csp"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https://realpython.com/python-nltk-sentiment-analysis/" TargetMode="External"/><Relationship Id="rId4" Type="http://schemas.openxmlformats.org/officeDocument/2006/relationships/hyperlink" Target="https://www.researchgate.net/publication/323777436_Document_Level_Sentiment_Analysis_A_survey"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1" y="-111681"/>
            <a:ext cx="9144000" cy="5143500"/>
          </a:xfrm>
          <a:prstGeom prst="rect">
            <a:avLst/>
          </a:prstGeom>
        </p:spPr>
      </p:pic>
      <p:sp>
        <p:nvSpPr>
          <p:cNvPr id="2" name="TextBox 1">
            <a:extLst>
              <a:ext uri="{FF2B5EF4-FFF2-40B4-BE49-F238E27FC236}">
                <a16:creationId xmlns:a16="http://schemas.microsoft.com/office/drawing/2014/main"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dirty="0">
                <a:solidFill>
                  <a:schemeClr val="bg1"/>
                </a:solidFill>
              </a:rPr>
              <a:t>Disclaimer: The content is curated for educational purposes only.</a:t>
            </a:r>
          </a:p>
        </p:txBody>
      </p:sp>
      <p:sp>
        <p:nvSpPr>
          <p:cNvPr id="5" name="Rectangle: Rounded Corners 4">
            <a:extLst>
              <a:ext uri="{FF2B5EF4-FFF2-40B4-BE49-F238E27FC236}">
                <a16:creationId xmlns:a16="http://schemas.microsoft.com/office/drawing/2014/main" id="{1BFECF01-5B37-F500-F5BF-94F4716E2D91}"/>
              </a:ext>
            </a:extLst>
          </p:cNvPr>
          <p:cNvSpPr/>
          <p:nvPr/>
        </p:nvSpPr>
        <p:spPr>
          <a:xfrm>
            <a:off x="661639" y="1001693"/>
            <a:ext cx="7924799"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6262557" y="1374495"/>
            <a:ext cx="1232810" cy="493626"/>
          </a:xfrm>
          <a:prstGeom prst="rect">
            <a:avLst/>
          </a:prstGeom>
          <a:noFill/>
          <a:ln>
            <a:noFill/>
          </a:ln>
        </p:spPr>
      </p:pic>
      <p:sp>
        <p:nvSpPr>
          <p:cNvPr id="7" name="TextBox 6">
            <a:extLst>
              <a:ext uri="{FF2B5EF4-FFF2-40B4-BE49-F238E27FC236}">
                <a16:creationId xmlns:a16="http://schemas.microsoft.com/office/drawing/2014/main" id="{5FD0626E-7FFA-F384-1DF5-056574800B20}"/>
              </a:ext>
            </a:extLst>
          </p:cNvPr>
          <p:cNvSpPr txBox="1"/>
          <p:nvPr/>
        </p:nvSpPr>
        <p:spPr>
          <a:xfrm>
            <a:off x="825189" y="3275380"/>
            <a:ext cx="7493620" cy="738664"/>
          </a:xfrm>
          <a:prstGeom prst="rect">
            <a:avLst/>
          </a:prstGeom>
          <a:noFill/>
        </p:spPr>
        <p:txBody>
          <a:bodyPr wrap="square">
            <a:spAutoFit/>
          </a:bodyPr>
          <a:lstStyle/>
          <a:p>
            <a:pPr algn="ctr"/>
            <a:endParaRPr lang="en-US" sz="1400" dirty="0"/>
          </a:p>
          <a:p>
            <a:r>
              <a:rPr lang="en-US" sz="1400" dirty="0"/>
              <a:t>Team Members</a:t>
            </a:r>
            <a:r>
              <a:rPr lang="en-US" dirty="0"/>
              <a:t>: Huda Saiyed                           </a:t>
            </a:r>
            <a:r>
              <a:rPr lang="en-US" sz="1400" dirty="0"/>
              <a:t>	                     Guide: Jay Rathod</a:t>
            </a:r>
          </a:p>
          <a:p>
            <a:r>
              <a:rPr lang="en-US" dirty="0"/>
              <a:t>                           Jaimini Chaudhari</a:t>
            </a:r>
          </a:p>
        </p:txBody>
      </p:sp>
      <p:pic>
        <p:nvPicPr>
          <p:cNvPr id="9" name="Picture 8" descr="A light bulb with a circuit board&#10;&#10;Description automatically generated">
            <a:extLst>
              <a:ext uri="{FF2B5EF4-FFF2-40B4-BE49-F238E27FC236}">
                <a16:creationId xmlns:a16="http://schemas.microsoft.com/office/drawing/2014/main" id="{517146C1-F52A-4937-FB9E-853075CAE646}"/>
              </a:ext>
            </a:extLst>
          </p:cNvPr>
          <p:cNvPicPr>
            <a:picLocks noChangeAspect="1"/>
          </p:cNvPicPr>
          <p:nvPr/>
        </p:nvPicPr>
        <p:blipFill>
          <a:blip r:embed="rId5"/>
          <a:stretch>
            <a:fillRect/>
          </a:stretch>
        </p:blipFill>
        <p:spPr>
          <a:xfrm>
            <a:off x="1680892" y="1267993"/>
            <a:ext cx="757328" cy="720486"/>
          </a:xfrm>
          <a:prstGeom prst="rect">
            <a:avLst/>
          </a:prstGeom>
        </p:spPr>
      </p:pic>
      <p:sp>
        <p:nvSpPr>
          <p:cNvPr id="4" name="TextBox 3">
            <a:extLst>
              <a:ext uri="{FF2B5EF4-FFF2-40B4-BE49-F238E27FC236}">
                <a16:creationId xmlns:a16="http://schemas.microsoft.com/office/drawing/2014/main" id="{F9E8278A-85F2-D4E7-36EE-D55CDE4ADC5B}"/>
              </a:ext>
            </a:extLst>
          </p:cNvPr>
          <p:cNvSpPr txBox="1"/>
          <p:nvPr/>
        </p:nvSpPr>
        <p:spPr>
          <a:xfrm>
            <a:off x="1234068" y="2196314"/>
            <a:ext cx="6482576" cy="954107"/>
          </a:xfrm>
          <a:prstGeom prst="rect">
            <a:avLst/>
          </a:prstGeom>
          <a:noFill/>
        </p:spPr>
        <p:txBody>
          <a:bodyPr wrap="square" rtlCol="0">
            <a:spAutoFit/>
          </a:bodyPr>
          <a:lstStyle/>
          <a:p>
            <a:pPr algn="ctr"/>
            <a:r>
              <a:rPr lang="en-IN" sz="2800" dirty="0"/>
              <a:t>SENTIMENT INTELLIGENCE:</a:t>
            </a:r>
          </a:p>
          <a:p>
            <a:pPr algn="ctr"/>
            <a:r>
              <a:rPr lang="en-IN" sz="2800" dirty="0"/>
              <a:t>Analyzing Textual Data</a:t>
            </a:r>
          </a:p>
        </p:txBody>
      </p:sp>
    </p:spTree>
    <p:extLst>
      <p:ext uri="{BB962C8B-B14F-4D97-AF65-F5344CB8AC3E}">
        <p14:creationId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EA810-FA3E-3339-4D00-16F2D379D2A4}"/>
              </a:ext>
            </a:extLst>
          </p:cNvPr>
          <p:cNvSpPr>
            <a:spLocks noGrp="1"/>
          </p:cNvSpPr>
          <p:nvPr>
            <p:ph type="title"/>
          </p:nvPr>
        </p:nvSpPr>
        <p:spPr>
          <a:xfrm>
            <a:off x="457110" y="512957"/>
            <a:ext cx="7886430" cy="617033"/>
          </a:xfrm>
        </p:spPr>
        <p:txBody>
          <a:bodyPr/>
          <a:lstStyle/>
          <a:p>
            <a:r>
              <a:rPr kumimoji="0" lang="en-US" sz="2400" b="1" i="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sym typeface="Arial"/>
              </a:rPr>
              <a:t>System Deployment Approach</a:t>
            </a:r>
            <a:endParaRPr lang="en-IN" dirty="0"/>
          </a:p>
        </p:txBody>
      </p:sp>
      <p:sp>
        <p:nvSpPr>
          <p:cNvPr id="3" name="Subtitle 2">
            <a:extLst>
              <a:ext uri="{FF2B5EF4-FFF2-40B4-BE49-F238E27FC236}">
                <a16:creationId xmlns:a16="http://schemas.microsoft.com/office/drawing/2014/main" id="{0AF04463-82C3-CB52-61D8-01376EF6AA76}"/>
              </a:ext>
            </a:extLst>
          </p:cNvPr>
          <p:cNvSpPr>
            <a:spLocks noGrp="1"/>
          </p:cNvSpPr>
          <p:nvPr>
            <p:ph type="subTitle"/>
          </p:nvPr>
        </p:nvSpPr>
        <p:spPr>
          <a:xfrm>
            <a:off x="457110" y="1129990"/>
            <a:ext cx="7564334" cy="3776546"/>
          </a:xfrm>
        </p:spPr>
        <p:txBody>
          <a:bodyPr/>
          <a:lstStyle/>
          <a:p>
            <a:r>
              <a:rPr lang="en-US" b="1" dirty="0"/>
              <a:t>1. Preparation</a:t>
            </a:r>
          </a:p>
          <a:p>
            <a:r>
              <a:rPr lang="en-US" sz="1200" dirty="0"/>
              <a:t>The first step in deploying the "Sentiment Intelligence: Analyzing Textual Data" project involves preparing the application for deployment. This includes reviewing and finalizing all </a:t>
            </a:r>
            <a:r>
              <a:rPr lang="en-US" sz="1200" dirty="0" err="1"/>
              <a:t>Streamlit</a:t>
            </a:r>
            <a:r>
              <a:rPr lang="en-US" sz="1200" dirty="0"/>
              <a:t> and Python (.</a:t>
            </a:r>
            <a:r>
              <a:rPr lang="en-US" sz="1200" dirty="0" err="1"/>
              <a:t>py</a:t>
            </a:r>
            <a:r>
              <a:rPr lang="en-US" sz="1200" dirty="0"/>
              <a:t>) files to ensure they are complete and functional. Comprehensive documentation is prepared, outlining the setup instructions, configuration details, and user guide to facilitate the deployment process and assist users in navigating the application.</a:t>
            </a:r>
          </a:p>
          <a:p>
            <a:endParaRPr lang="en-US" dirty="0"/>
          </a:p>
          <a:p>
            <a:r>
              <a:rPr lang="en-US" b="1" dirty="0"/>
              <a:t>2. Testing</a:t>
            </a:r>
          </a:p>
          <a:p>
            <a:r>
              <a:rPr lang="en-US" sz="1200" dirty="0"/>
              <a:t>Before deployment, the application undergoes thorough local testing to verify its functionality and performance. This involves running the </a:t>
            </a:r>
            <a:r>
              <a:rPr lang="en-US" sz="1200" dirty="0" err="1"/>
              <a:t>Streamlit</a:t>
            </a:r>
            <a:r>
              <a:rPr lang="en-US" sz="1200" dirty="0"/>
              <a:t> application in a local environment to ensure that all components—such as emotion analysis and sentiment analysis—work correctly. Setting up a testing environment that mimics the production setup can help identify and resolve potential issues before the application goes live.</a:t>
            </a:r>
          </a:p>
          <a:p>
            <a:endParaRPr lang="en-US" sz="12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3. Deployment Preparation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For deployment, the application code, including all Python scripts, models, and dependencies, is packaged into a deployable unit. The requirements file </a:t>
            </a:r>
            <a:r>
              <a:rPr kumimoji="0" lang="en-US" altLang="en-US" sz="1200" b="0" i="0" u="none" strike="noStrike" cap="none" normalizeH="0" baseline="0" dirty="0">
                <a:ln>
                  <a:noFill/>
                </a:ln>
                <a:solidFill>
                  <a:schemeClr val="tx1"/>
                </a:solidFill>
                <a:effectLst/>
              </a:rPr>
              <a:t>lists all necessary libraries and frameworks. Since the application is built using Streamlit for the web interface, no separate backend service is required. The deployment platform is chosen based on compatibility with Python and Streamlit, such as Streamlit Sharing or a cloud service like AWS, Azure, or Google Cloud.</a:t>
            </a:r>
          </a:p>
        </p:txBody>
      </p:sp>
    </p:spTree>
    <p:extLst>
      <p:ext uri="{BB962C8B-B14F-4D97-AF65-F5344CB8AC3E}">
        <p14:creationId xmlns:p14="http://schemas.microsoft.com/office/powerpoint/2010/main" val="1716101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A9075-768A-00AB-46BA-59F9900076F7}"/>
              </a:ext>
            </a:extLst>
          </p:cNvPr>
          <p:cNvSpPr txBox="1">
            <a:spLocks/>
          </p:cNvSpPr>
          <p:nvPr/>
        </p:nvSpPr>
        <p:spPr>
          <a:xfrm>
            <a:off x="457110" y="512957"/>
            <a:ext cx="7886430" cy="61703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a:solidFill>
                  <a:srgbClr val="002060"/>
                </a:solidFill>
                <a:latin typeface="Arial" panose="020B0604020202020204" pitchFamily="34" charset="0"/>
                <a:cs typeface="Arial" panose="020B0604020202020204" pitchFamily="34" charset="0"/>
              </a:rPr>
              <a:t>System Deployment Approach</a:t>
            </a:r>
            <a:endParaRPr lang="en-IN" dirty="0"/>
          </a:p>
        </p:txBody>
      </p:sp>
      <p:sp>
        <p:nvSpPr>
          <p:cNvPr id="3" name="Subtitle 2">
            <a:extLst>
              <a:ext uri="{FF2B5EF4-FFF2-40B4-BE49-F238E27FC236}">
                <a16:creationId xmlns:a16="http://schemas.microsoft.com/office/drawing/2014/main" id="{FA8634ED-0489-C329-B5D2-08FA4BDBA4F2}"/>
              </a:ext>
            </a:extLst>
          </p:cNvPr>
          <p:cNvSpPr txBox="1">
            <a:spLocks/>
          </p:cNvSpPr>
          <p:nvPr/>
        </p:nvSpPr>
        <p:spPr>
          <a:xfrm>
            <a:off x="769530" y="3789916"/>
            <a:ext cx="7564334" cy="298296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600" dirty="0"/>
          </a:p>
        </p:txBody>
      </p:sp>
      <p:sp>
        <p:nvSpPr>
          <p:cNvPr id="5" name="Rectangle 2">
            <a:extLst>
              <a:ext uri="{FF2B5EF4-FFF2-40B4-BE49-F238E27FC236}">
                <a16:creationId xmlns:a16="http://schemas.microsoft.com/office/drawing/2014/main" id="{0B984E81-6223-3357-8FA9-289580144626}"/>
              </a:ext>
            </a:extLst>
          </p:cNvPr>
          <p:cNvSpPr>
            <a:spLocks noChangeArrowheads="1"/>
          </p:cNvSpPr>
          <p:nvPr/>
        </p:nvSpPr>
        <p:spPr bwMode="auto">
          <a:xfrm>
            <a:off x="457110" y="1129990"/>
            <a:ext cx="7564334"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4. </a:t>
            </a:r>
            <a:r>
              <a:rPr kumimoji="0" lang="en-US" altLang="en-US" b="1" i="0" u="none" strike="noStrike" cap="none" normalizeH="0" baseline="0" dirty="0">
                <a:ln>
                  <a:noFill/>
                </a:ln>
                <a:solidFill>
                  <a:schemeClr val="tx1"/>
                </a:solidFill>
                <a:effectLst/>
                <a:latin typeface="Arial" panose="020B0604020202020204" pitchFamily="34" charset="0"/>
              </a:rPr>
              <a:t>Deployment</a:t>
            </a: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The deployment process involves uploading the packaged application to the selected hosting platform. The environment is configured to install dependencies listed in the requirements file. As the application uses Streamlit, there is no need for additional API development frameworks like Flask or Django. The application is launched on the platform, ensuring that it is accessible and functioning properly for users.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5. Post-Deployment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Following deployment, monitoring tools are implemented to track the application's performance and health. This includes checking logs and performance metrics to address any issues promptly. Regular maintenance is performed to apply updates, fix bugs, and enhance the application based on user feedback and performance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6. User Training and Support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User training materials or sessions are provided to help users navigate the Streamlit application and understand the results from emotion and sentiment analysis. Support channels are established to assist users with any issues they encounter, ensuring a positive experience and effective use of the application.</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05031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545A-A71E-998F-6939-7CE2A36128CE}"/>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Algorithm &amp; </a:t>
            </a:r>
            <a:r>
              <a:rPr lang="en-US" sz="2400" b="1" dirty="0">
                <a:solidFill>
                  <a:srgbClr val="213163"/>
                </a:solidFill>
                <a:latin typeface="Arial" panose="020B0604020202020204" pitchFamily="34" charset="0"/>
                <a:cs typeface="Arial" panose="020B0604020202020204" pitchFamily="34" charset="0"/>
              </a:rPr>
              <a:t>Deployment</a:t>
            </a:r>
            <a:endParaRPr lang="en-IN" sz="2400" b="1" dirty="0">
              <a:solidFill>
                <a:srgbClr val="213163"/>
              </a:solidFill>
              <a:latin typeface="Arial" panose="020B0604020202020204" pitchFamily="34" charset="0"/>
              <a:cs typeface="Arial" panose="020B0604020202020204" pitchFamily="34" charset="0"/>
            </a:endParaRPr>
          </a:p>
        </p:txBody>
      </p:sp>
      <p:sp>
        <p:nvSpPr>
          <p:cNvPr id="3" name="TextBox 2"/>
          <p:cNvSpPr txBox="1"/>
          <p:nvPr/>
        </p:nvSpPr>
        <p:spPr>
          <a:xfrm>
            <a:off x="575862" y="906690"/>
            <a:ext cx="7992275" cy="2000548"/>
          </a:xfrm>
          <a:prstGeom prst="rect">
            <a:avLst/>
          </a:prstGeom>
          <a:noFill/>
        </p:spPr>
        <p:txBody>
          <a:bodyPr wrap="square" rtlCol="0">
            <a:spAutoFit/>
          </a:bodyPr>
          <a:lstStyle/>
          <a:p>
            <a:r>
              <a:rPr lang="en-US" sz="1600" b="1" dirty="0"/>
              <a:t>Algorithms</a:t>
            </a:r>
            <a:r>
              <a:rPr lang="en-US" sz="1200" b="1" dirty="0"/>
              <a:t>:</a:t>
            </a:r>
          </a:p>
          <a:p>
            <a:endParaRPr lang="en-US" sz="1200" b="1" dirty="0"/>
          </a:p>
          <a:p>
            <a:pPr marL="171450" indent="-171450">
              <a:buFont typeface="Arial" panose="020B0604020202020204" pitchFamily="34" charset="0"/>
              <a:buChar char="•"/>
            </a:pPr>
            <a:r>
              <a:rPr lang="en-US" sz="1200" b="1" dirty="0"/>
              <a:t>Support Vector Machines (SVM): </a:t>
            </a:r>
            <a:r>
              <a:rPr lang="en-US" sz="1200" dirty="0"/>
              <a:t>Used for margin-based classification to predict the sentiment of text reviews (positive, negative, neutral).</a:t>
            </a:r>
            <a:br>
              <a:rPr lang="en-US" sz="1200" dirty="0"/>
            </a:br>
            <a:endParaRPr lang="en-US" sz="1200" dirty="0"/>
          </a:p>
          <a:p>
            <a:pPr marL="171450" indent="-171450">
              <a:buFont typeface="Arial" panose="020B0604020202020204" pitchFamily="34" charset="0"/>
              <a:buChar char="•"/>
            </a:pPr>
            <a:r>
              <a:rPr lang="en-US" sz="1200" b="1" dirty="0"/>
              <a:t>Random Forest Classifier: </a:t>
            </a:r>
            <a:r>
              <a:rPr lang="en-US" sz="1200" dirty="0"/>
              <a:t>Utilized for robust sentiment classification by combining multiple decision trees to improve prediction accuracy.</a:t>
            </a:r>
            <a:br>
              <a:rPr lang="en-US" sz="1200" dirty="0"/>
            </a:br>
            <a:endParaRPr lang="en-US" sz="1200" dirty="0"/>
          </a:p>
          <a:p>
            <a:pPr marL="171450" indent="-171450">
              <a:buFont typeface="Arial" panose="020B0604020202020204" pitchFamily="34" charset="0"/>
              <a:buChar char="•"/>
            </a:pPr>
            <a:r>
              <a:rPr lang="en-US" sz="1200" b="1" dirty="0"/>
              <a:t>Sentiment Intensity Analysis: </a:t>
            </a:r>
            <a:r>
              <a:rPr lang="en-US" sz="1200" dirty="0"/>
              <a:t>Applied to analyze the intensity and polarity of emotions in text, effectively detecting sentiment nuances and emotions.</a:t>
            </a:r>
            <a:endParaRPr lang="en-US" dirty="0"/>
          </a:p>
        </p:txBody>
      </p:sp>
      <p:sp>
        <p:nvSpPr>
          <p:cNvPr id="4" name="TextBox 3"/>
          <p:cNvSpPr txBox="1"/>
          <p:nvPr/>
        </p:nvSpPr>
        <p:spPr>
          <a:xfrm>
            <a:off x="575862" y="2907238"/>
            <a:ext cx="7824751" cy="2492990"/>
          </a:xfrm>
          <a:prstGeom prst="rect">
            <a:avLst/>
          </a:prstGeom>
          <a:noFill/>
        </p:spPr>
        <p:txBody>
          <a:bodyPr wrap="square" rtlCol="0">
            <a:spAutoFit/>
          </a:bodyPr>
          <a:lstStyle/>
          <a:p>
            <a:r>
              <a:rPr lang="en-US" sz="1600" b="1" dirty="0"/>
              <a:t>Deployment</a:t>
            </a:r>
            <a:r>
              <a:rPr lang="en-US" sz="1000" b="1" dirty="0"/>
              <a:t>:</a:t>
            </a:r>
          </a:p>
          <a:p>
            <a:endParaRPr lang="en-US" sz="1000" b="1" dirty="0"/>
          </a:p>
          <a:p>
            <a:pPr marL="171450" indent="-171450">
              <a:buFont typeface="Arial" panose="020B0604020202020204" pitchFamily="34" charset="0"/>
              <a:buChar char="•"/>
            </a:pPr>
            <a:r>
              <a:rPr lang="en-US" sz="1200" b="1" dirty="0"/>
              <a:t>Integration: </a:t>
            </a:r>
            <a:r>
              <a:rPr lang="en-US" sz="1200" dirty="0"/>
              <a:t>The Streamlit web application integrates sentiment and emotion analysis features, allowing users to interact with the model and view results within the app.</a:t>
            </a:r>
            <a:br>
              <a:rPr lang="en-US" sz="1200" dirty="0"/>
            </a:br>
            <a:endParaRPr lang="en-US" sz="1200" dirty="0"/>
          </a:p>
          <a:p>
            <a:pPr marL="171450" indent="-171450">
              <a:buFont typeface="Arial" panose="020B0604020202020204" pitchFamily="34" charset="0"/>
              <a:buChar char="•"/>
            </a:pPr>
            <a:r>
              <a:rPr lang="en-US" sz="1200" b="1" dirty="0"/>
              <a:t>User Interface: </a:t>
            </a:r>
            <a:r>
              <a:rPr lang="en-US" sz="1200" dirty="0"/>
              <a:t>The Streamlit application includes a user-friendly dashboard with interactive visualizations, such as dynamic bar graphs, for displaying sentiment and emotion analysis results.</a:t>
            </a:r>
            <a:br>
              <a:rPr lang="en-US" sz="1200" dirty="0"/>
            </a:br>
            <a:endParaRPr lang="en-US" sz="1200" dirty="0"/>
          </a:p>
          <a:p>
            <a:pPr marL="171450" indent="-171450">
              <a:buFont typeface="Arial" panose="020B0604020202020204" pitchFamily="34" charset="0"/>
              <a:buChar char="•"/>
            </a:pPr>
            <a:r>
              <a:rPr lang="en-US" sz="1200" b="1" dirty="0"/>
              <a:t>API Development: </a:t>
            </a:r>
            <a:r>
              <a:rPr lang="en-US" sz="1200" dirty="0"/>
              <a:t>No separate API is developed; real-time sentiment and emotion analysis are provided directly through the Streamlit application.</a:t>
            </a:r>
            <a:br>
              <a:rPr lang="en-US" sz="1200" dirty="0"/>
            </a:br>
            <a:endParaRPr lang="en-US" sz="1200" dirty="0"/>
          </a:p>
          <a:p>
            <a:pPr marL="171450" indent="-171450">
              <a:buFont typeface="Arial" panose="020B0604020202020204" pitchFamily="34" charset="0"/>
              <a:buChar char="•"/>
            </a:pPr>
            <a:endParaRPr lang="en-US" sz="1200" dirty="0"/>
          </a:p>
          <a:p>
            <a:pPr>
              <a:buFont typeface="Arial" pitchFamily="34" charset="0"/>
              <a:buChar char="•"/>
            </a:pPr>
            <a:endParaRPr lang="en-US" sz="1000" dirty="0"/>
          </a:p>
        </p:txBody>
      </p:sp>
    </p:spTree>
    <p:extLst>
      <p:ext uri="{BB962C8B-B14F-4D97-AF65-F5344CB8AC3E}">
        <p14:creationId xmlns:p14="http://schemas.microsoft.com/office/powerpoint/2010/main" val="1979684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833B1D6-DBEB-E4EC-A5B8-150E300062B3}"/>
              </a:ext>
            </a:extLst>
          </p:cNvPr>
          <p:cNvSpPr>
            <a:spLocks noChangeArrowheads="1"/>
          </p:cNvSpPr>
          <p:nvPr/>
        </p:nvSpPr>
        <p:spPr bwMode="auto">
          <a:xfrm>
            <a:off x="386199" y="422408"/>
            <a:ext cx="8073859" cy="4447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b="1" dirty="0">
                <a:solidFill>
                  <a:srgbClr val="223366"/>
                </a:solidFill>
              </a:rPr>
              <a:t>Algorithm for Sentiment Analysis System</a:t>
            </a:r>
          </a:p>
          <a:p>
            <a:endParaRPr lang="en-US" dirty="0"/>
          </a:p>
          <a:p>
            <a:pPr>
              <a:buFont typeface="+mj-lt"/>
              <a:buAutoNum type="arabicPeriod"/>
            </a:pPr>
            <a:r>
              <a:rPr lang="en-US" sz="1200" b="1" dirty="0"/>
              <a:t>Load the Emotion File: </a:t>
            </a:r>
            <a:r>
              <a:rPr lang="en-US" sz="1100" dirty="0"/>
              <a:t>Load the file that categorizes words into groups of base emotions, forming the basis for emotion detection.</a:t>
            </a:r>
            <a:br>
              <a:rPr lang="en-US" sz="1100" dirty="0"/>
            </a:br>
            <a:endParaRPr lang="en-US" sz="1100" dirty="0"/>
          </a:p>
          <a:p>
            <a:pPr>
              <a:buFont typeface="+mj-lt"/>
              <a:buAutoNum type="arabicPeriod"/>
            </a:pPr>
            <a:r>
              <a:rPr lang="en-US" sz="1200" b="1" dirty="0"/>
              <a:t>Read Input Text: </a:t>
            </a:r>
            <a:r>
              <a:rPr lang="en-US" sz="1100" dirty="0"/>
              <a:t>Read text content from the file named read.txt to analyze its emotional content.</a:t>
            </a:r>
            <a:br>
              <a:rPr lang="en-US" sz="1100" dirty="0"/>
            </a:br>
            <a:endParaRPr lang="en-US" sz="1100" dirty="0"/>
          </a:p>
          <a:p>
            <a:pPr>
              <a:buFont typeface="+mj-lt"/>
              <a:buAutoNum type="arabicPeriod"/>
            </a:pPr>
            <a:r>
              <a:rPr lang="en-US" sz="1200" b="1" dirty="0"/>
              <a:t>Remove Punctuation: </a:t>
            </a:r>
            <a:r>
              <a:rPr lang="en-US" sz="1100" dirty="0"/>
              <a:t>Strip punctuation from the text to ensure clean data for further processing.</a:t>
            </a:r>
            <a:br>
              <a:rPr lang="en-US" sz="1100" dirty="0"/>
            </a:br>
            <a:endParaRPr lang="en-US" sz="1100" dirty="0"/>
          </a:p>
          <a:p>
            <a:pPr>
              <a:buFont typeface="+mj-lt"/>
              <a:buAutoNum type="arabicPeriod"/>
            </a:pPr>
            <a:r>
              <a:rPr lang="en-US" sz="1200" b="1" dirty="0"/>
              <a:t>Tokenize the Text: </a:t>
            </a:r>
            <a:r>
              <a:rPr lang="en-US" sz="1100" dirty="0"/>
              <a:t>Split the text into individual words using NLTK’s </a:t>
            </a:r>
            <a:r>
              <a:rPr lang="en-US" sz="1100" dirty="0" err="1"/>
              <a:t>word_tokenize</a:t>
            </a:r>
            <a:r>
              <a:rPr lang="en-US" sz="1100" dirty="0"/>
              <a:t> for detailed analysis.</a:t>
            </a:r>
            <a:br>
              <a:rPr lang="en-US" sz="1100" dirty="0"/>
            </a:br>
            <a:endParaRPr lang="en-US" sz="1100" dirty="0"/>
          </a:p>
          <a:p>
            <a:pPr>
              <a:buFont typeface="+mj-lt"/>
              <a:buAutoNum type="arabicPeriod"/>
            </a:pPr>
            <a:r>
              <a:rPr lang="en-US" sz="1200" b="1" dirty="0"/>
              <a:t>Remove Stopwords: </a:t>
            </a:r>
            <a:r>
              <a:rPr lang="en-US" sz="1100" dirty="0"/>
              <a:t>Filter out common stopwords using NLTK’s stopword list to focus on meaningful words.</a:t>
            </a:r>
            <a:br>
              <a:rPr lang="en-US" sz="1100" dirty="0"/>
            </a:br>
            <a:endParaRPr lang="en-US" sz="1100" dirty="0"/>
          </a:p>
          <a:p>
            <a:pPr>
              <a:buFont typeface="+mj-lt"/>
              <a:buAutoNum type="arabicPeriod"/>
            </a:pPr>
            <a:r>
              <a:rPr lang="en-US" sz="1200" b="1" dirty="0"/>
              <a:t>Apply Stemming or Lemmatization: </a:t>
            </a:r>
            <a:r>
              <a:rPr lang="en-US" sz="1100" dirty="0"/>
              <a:t>Convert words to their base forms using PorterStemmer or WordNetLemmatizer to standardize the text.</a:t>
            </a:r>
            <a:br>
              <a:rPr lang="en-US" sz="1100" dirty="0"/>
            </a:br>
            <a:endParaRPr lang="en-US" sz="1100" dirty="0"/>
          </a:p>
          <a:p>
            <a:pPr>
              <a:buFont typeface="+mj-lt"/>
              <a:buAutoNum type="arabicPeriod"/>
            </a:pPr>
            <a:r>
              <a:rPr lang="en-US" sz="1200" b="1" dirty="0"/>
              <a:t>Map Words to Emotions: </a:t>
            </a:r>
            <a:r>
              <a:rPr lang="en-US" sz="1100" dirty="0"/>
              <a:t>Match the processed words with the emotion dictionary to identify and count occurrences of each base emotion.</a:t>
            </a:r>
            <a:br>
              <a:rPr lang="en-US" sz="1100" dirty="0"/>
            </a:br>
            <a:endParaRPr lang="en-US" sz="1100" dirty="0"/>
          </a:p>
          <a:p>
            <a:pPr>
              <a:buFont typeface="+mj-lt"/>
              <a:buAutoNum type="arabicPeriod"/>
            </a:pPr>
            <a:r>
              <a:rPr lang="en-US" sz="1200" b="1" dirty="0"/>
              <a:t>Create Visualizations: </a:t>
            </a:r>
            <a:r>
              <a:rPr lang="en-US" sz="1100" dirty="0"/>
              <a:t>Use Matplotlib and Seaborn to create visualizations, such as bar graphs, displaying the detected emotions.</a:t>
            </a:r>
            <a:br>
              <a:rPr lang="en-US" sz="1100" dirty="0"/>
            </a:br>
            <a:endParaRPr lang="en-US" sz="1100" dirty="0"/>
          </a:p>
          <a:p>
            <a:pPr>
              <a:buFont typeface="+mj-lt"/>
              <a:buAutoNum type="arabicPeriod"/>
            </a:pPr>
            <a:r>
              <a:rPr lang="en-US" sz="1200" b="1" dirty="0"/>
              <a:t>Interactive Visualizations: </a:t>
            </a:r>
            <a:r>
              <a:rPr lang="en-US" sz="1100" dirty="0"/>
              <a:t>Use Plotly Express for dynamic, interactive visualizations of the emotion data, enhancing user interaction.</a:t>
            </a:r>
          </a:p>
        </p:txBody>
      </p:sp>
    </p:spTree>
    <p:extLst>
      <p:ext uri="{BB962C8B-B14F-4D97-AF65-F5344CB8AC3E}">
        <p14:creationId xmlns:p14="http://schemas.microsoft.com/office/powerpoint/2010/main" val="1031486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6A8B6C-0F86-A18F-D054-52B7698B81EF}"/>
              </a:ext>
            </a:extLst>
          </p:cNvPr>
          <p:cNvSpPr>
            <a:spLocks noChangeArrowheads="1"/>
          </p:cNvSpPr>
          <p:nvPr/>
        </p:nvSpPr>
        <p:spPr bwMode="auto">
          <a:xfrm>
            <a:off x="400422" y="437269"/>
            <a:ext cx="8343156" cy="460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1" dirty="0">
                <a:solidFill>
                  <a:srgbClr val="223366"/>
                </a:solidFill>
                <a:latin typeface="Arial" panose="020B0604020202020204" pitchFamily="34" charset="0"/>
              </a:rPr>
              <a:t>Algorithm for </a:t>
            </a:r>
            <a:r>
              <a:rPr kumimoji="0" lang="en-US" altLang="en-US" sz="1800" b="1" i="0" u="none" strike="noStrike" cap="none" normalizeH="0" baseline="0" dirty="0">
                <a:ln>
                  <a:noFill/>
                </a:ln>
                <a:solidFill>
                  <a:srgbClr val="223366"/>
                </a:solidFill>
                <a:effectLst/>
                <a:latin typeface="Arial" panose="020B0604020202020204" pitchFamily="34" charset="0"/>
              </a:rPr>
              <a:t>Sentiment Analysis Model</a:t>
            </a:r>
            <a:endParaRPr kumimoji="0" lang="en-US" altLang="en-US" b="1" i="0" u="none" strike="noStrike" cap="none" normalizeH="0" baseline="0" dirty="0">
              <a:ln>
                <a:noFill/>
              </a:ln>
              <a:solidFill>
                <a:srgbClr val="223366"/>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100" b="1" i="0" u="none" strike="noStrike" cap="none" normalizeH="0" baseline="0" dirty="0">
                <a:ln>
                  <a:noFill/>
                </a:ln>
                <a:solidFill>
                  <a:schemeClr val="tx1"/>
                </a:solidFill>
                <a:effectLst/>
                <a:latin typeface="Arial" panose="020B0604020202020204" pitchFamily="34" charset="0"/>
              </a:rPr>
              <a:t>Load the CSV File:</a:t>
            </a:r>
            <a:r>
              <a:rPr lang="en-US" altLang="en-US" sz="1100" dirty="0">
                <a:solidFill>
                  <a:schemeClr val="tx1"/>
                </a:solidFill>
                <a:latin typeface="Arial" panose="020B0604020202020204" pitchFamily="34" charset="0"/>
              </a:rPr>
              <a:t> </a:t>
            </a:r>
            <a:r>
              <a:rPr kumimoji="0" lang="en-US" altLang="en-US" sz="1100" b="0" i="0" u="none" strike="noStrike" cap="none" normalizeH="0" baseline="0" dirty="0">
                <a:ln>
                  <a:noFill/>
                </a:ln>
                <a:solidFill>
                  <a:schemeClr val="tx1"/>
                </a:solidFill>
                <a:effectLst/>
                <a:latin typeface="Arial" panose="020B0604020202020204" pitchFamily="34" charset="0"/>
              </a:rPr>
              <a:t>Read the CSV file containing reviews and their corresponding sentiments to prepare for analysis.</a:t>
            </a:r>
            <a:br>
              <a:rPr kumimoji="0" lang="en-US" altLang="en-US" sz="1100" b="0" i="0" u="none" strike="noStrike" cap="none" normalizeH="0" baseline="0" dirty="0">
                <a:ln>
                  <a:noFill/>
                </a:ln>
                <a:solidFill>
                  <a:schemeClr val="tx1"/>
                </a:solidFill>
                <a:effectLst/>
                <a:latin typeface="Arial" panose="020B0604020202020204" pitchFamily="34" charset="0"/>
              </a:rPr>
            </a:b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100" b="1" i="0" u="none" strike="noStrike" cap="none" normalizeH="0" dirty="0">
                <a:ln>
                  <a:noFill/>
                </a:ln>
                <a:solidFill>
                  <a:schemeClr val="tx1"/>
                </a:solidFill>
                <a:effectLst/>
                <a:latin typeface="Arial" panose="020B0604020202020204" pitchFamily="34" charset="0"/>
              </a:rPr>
              <a:t>Remove Punctuation from Reviews</a:t>
            </a:r>
            <a:r>
              <a:rPr kumimoji="0" lang="en-US" altLang="en-US" sz="1100" b="1" i="0" u="none" strike="noStrike" cap="none" normalizeH="0" baseline="0" dirty="0">
                <a:ln>
                  <a:noFill/>
                </a:ln>
                <a:solidFill>
                  <a:schemeClr val="tx1"/>
                </a:solidFill>
                <a:effectLst/>
                <a:latin typeface="Arial" panose="020B0604020202020204" pitchFamily="34" charset="0"/>
              </a:rPr>
              <a:t>:</a:t>
            </a:r>
            <a:r>
              <a:rPr lang="en-US" altLang="en-US" sz="1100" dirty="0">
                <a:solidFill>
                  <a:schemeClr val="tx1"/>
                </a:solidFill>
                <a:latin typeface="Arial" panose="020B0604020202020204" pitchFamily="34" charset="0"/>
              </a:rPr>
              <a:t> </a:t>
            </a:r>
            <a:r>
              <a:rPr kumimoji="0" lang="en-US" altLang="en-US" sz="1100" b="0" i="0" u="none" strike="noStrike" cap="none" normalizeH="0" baseline="0" dirty="0">
                <a:ln>
                  <a:noFill/>
                </a:ln>
                <a:solidFill>
                  <a:schemeClr val="tx1"/>
                </a:solidFill>
                <a:effectLst/>
                <a:latin typeface="Arial" panose="020B0604020202020204" pitchFamily="34" charset="0"/>
              </a:rPr>
              <a:t>Clean the review texts by removing punctuation, ensuring the data is ready for processing.</a:t>
            </a:r>
            <a:br>
              <a:rPr kumimoji="0" lang="en-US" altLang="en-US" sz="1100" b="0" i="0" u="none" strike="noStrike" cap="none" normalizeH="0" baseline="0" dirty="0">
                <a:ln>
                  <a:noFill/>
                </a:ln>
                <a:solidFill>
                  <a:schemeClr val="tx1"/>
                </a:solidFill>
                <a:effectLst/>
                <a:latin typeface="Arial" panose="020B0604020202020204" pitchFamily="34" charset="0"/>
              </a:rPr>
            </a:b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100" b="1" i="0" u="none" strike="noStrike" cap="none" normalizeH="0" baseline="0" dirty="0">
                <a:ln>
                  <a:noFill/>
                </a:ln>
                <a:solidFill>
                  <a:schemeClr val="tx1"/>
                </a:solidFill>
                <a:effectLst/>
                <a:latin typeface="Arial" panose="020B0604020202020204" pitchFamily="34" charset="0"/>
              </a:rPr>
              <a:t>Filter Out Stopwords:</a:t>
            </a:r>
            <a:r>
              <a:rPr lang="en-US" altLang="en-US" sz="1100" dirty="0">
                <a:solidFill>
                  <a:schemeClr val="tx1"/>
                </a:solidFill>
                <a:latin typeface="Arial" panose="020B0604020202020204" pitchFamily="34" charset="0"/>
              </a:rPr>
              <a:t> </a:t>
            </a:r>
            <a:r>
              <a:rPr kumimoji="0" lang="en-US" altLang="en-US" sz="1100" b="0" i="0" u="none" strike="noStrike" cap="none" normalizeH="0" baseline="0" dirty="0">
                <a:ln>
                  <a:noFill/>
                </a:ln>
                <a:solidFill>
                  <a:schemeClr val="tx1"/>
                </a:solidFill>
                <a:effectLst/>
                <a:latin typeface="Arial" panose="020B0604020202020204" pitchFamily="34" charset="0"/>
              </a:rPr>
              <a:t>Use NLTK’s stopword list to remove common stopwords from the reviews, focusing on significant words.</a:t>
            </a:r>
            <a:br>
              <a:rPr kumimoji="0" lang="en-US" altLang="en-US" sz="1100" b="0" i="0" u="none" strike="noStrike" cap="none" normalizeH="0" baseline="0" dirty="0">
                <a:ln>
                  <a:noFill/>
                </a:ln>
                <a:solidFill>
                  <a:schemeClr val="tx1"/>
                </a:solidFill>
                <a:effectLst/>
                <a:latin typeface="Arial" panose="020B0604020202020204" pitchFamily="34" charset="0"/>
              </a:rPr>
            </a:b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100" b="1" i="0" u="none" strike="noStrike" cap="none" normalizeH="0" baseline="0" dirty="0">
                <a:ln>
                  <a:noFill/>
                </a:ln>
                <a:solidFill>
                  <a:schemeClr val="tx1"/>
                </a:solidFill>
                <a:effectLst/>
                <a:latin typeface="Arial" panose="020B0604020202020204" pitchFamily="34" charset="0"/>
              </a:rPr>
              <a:t>Apply Stemming or Lemmatization:</a:t>
            </a:r>
            <a:r>
              <a:rPr lang="en-US" altLang="en-US" sz="1100" dirty="0">
                <a:solidFill>
                  <a:schemeClr val="tx1"/>
                </a:solidFill>
                <a:latin typeface="Arial" panose="020B0604020202020204" pitchFamily="34" charset="0"/>
              </a:rPr>
              <a:t> </a:t>
            </a:r>
            <a:r>
              <a:rPr kumimoji="0" lang="en-US" altLang="en-US" sz="1100" b="0" i="0" u="none" strike="noStrike" cap="none" normalizeH="0" baseline="0" dirty="0">
                <a:ln>
                  <a:noFill/>
                </a:ln>
                <a:solidFill>
                  <a:schemeClr val="tx1"/>
                </a:solidFill>
                <a:effectLst/>
                <a:latin typeface="Arial" panose="020B0604020202020204" pitchFamily="34" charset="0"/>
              </a:rPr>
              <a:t>Standardize the text by converting words to their base forms using PorterStemmer or WordNetLemmatizer.</a:t>
            </a:r>
            <a:br>
              <a:rPr kumimoji="0" lang="en-US" altLang="en-US" sz="1100" b="0" i="0" u="none" strike="noStrike" cap="none" normalizeH="0" baseline="0" dirty="0">
                <a:ln>
                  <a:noFill/>
                </a:ln>
                <a:solidFill>
                  <a:schemeClr val="tx1"/>
                </a:solidFill>
                <a:effectLst/>
                <a:latin typeface="Arial" panose="020B0604020202020204" pitchFamily="34" charset="0"/>
              </a:rPr>
            </a:b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100" b="1" i="0" u="none" strike="noStrike" cap="none" normalizeH="0" baseline="0" dirty="0">
                <a:ln>
                  <a:noFill/>
                </a:ln>
                <a:solidFill>
                  <a:schemeClr val="tx1"/>
                </a:solidFill>
                <a:effectLst/>
                <a:latin typeface="Arial" panose="020B0604020202020204" pitchFamily="34" charset="0"/>
              </a:rPr>
              <a:t>Extract Features:</a:t>
            </a:r>
            <a:r>
              <a:rPr lang="en-US" altLang="en-US" sz="1100" dirty="0">
                <a:solidFill>
                  <a:schemeClr val="tx1"/>
                </a:solidFill>
                <a:latin typeface="Arial" panose="020B0604020202020204" pitchFamily="34" charset="0"/>
              </a:rPr>
              <a:t> </a:t>
            </a:r>
            <a:r>
              <a:rPr kumimoji="0" lang="en-US" altLang="en-US" sz="1100" b="0" i="0" u="none" strike="noStrike" cap="none" normalizeH="0" baseline="0" dirty="0">
                <a:ln>
                  <a:noFill/>
                </a:ln>
                <a:solidFill>
                  <a:schemeClr val="tx1"/>
                </a:solidFill>
                <a:effectLst/>
                <a:latin typeface="Arial" panose="020B0604020202020204" pitchFamily="34" charset="0"/>
              </a:rPr>
              <a:t>Convert the cleaned text into numerical features using TfidfVectorizer for machine learning algorithms.</a:t>
            </a:r>
            <a:br>
              <a:rPr kumimoji="0" lang="en-US" altLang="en-US" sz="1100" b="0" i="0" u="none" strike="noStrike" cap="none" normalizeH="0" baseline="0" dirty="0">
                <a:ln>
                  <a:noFill/>
                </a:ln>
                <a:solidFill>
                  <a:schemeClr val="tx1"/>
                </a:solidFill>
                <a:effectLst/>
                <a:latin typeface="Arial" panose="020B0604020202020204" pitchFamily="34" charset="0"/>
              </a:rPr>
            </a:b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100" b="1" i="0" u="none" strike="noStrike" cap="none" normalizeH="0" baseline="0" dirty="0">
                <a:ln>
                  <a:noFill/>
                </a:ln>
                <a:solidFill>
                  <a:schemeClr val="tx1"/>
                </a:solidFill>
                <a:effectLst/>
                <a:latin typeface="Arial" panose="020B0604020202020204" pitchFamily="34" charset="0"/>
              </a:rPr>
              <a:t>Split the Dataset:</a:t>
            </a:r>
            <a:r>
              <a:rPr lang="en-US" altLang="en-US" sz="1100" dirty="0">
                <a:solidFill>
                  <a:schemeClr val="tx1"/>
                </a:solidFill>
                <a:latin typeface="Arial" panose="020B0604020202020204" pitchFamily="34" charset="0"/>
              </a:rPr>
              <a:t> </a:t>
            </a:r>
            <a:r>
              <a:rPr kumimoji="0" lang="en-US" altLang="en-US" sz="1100" b="0" i="0" u="none" strike="noStrike" cap="none" normalizeH="0" baseline="0" dirty="0">
                <a:ln>
                  <a:noFill/>
                </a:ln>
                <a:solidFill>
                  <a:schemeClr val="tx1"/>
                </a:solidFill>
                <a:effectLst/>
                <a:latin typeface="Arial" panose="020B0604020202020204" pitchFamily="34" charset="0"/>
              </a:rPr>
              <a:t>Divide the dataset into training and testing sets using train_test_split for model training and evaluation.</a:t>
            </a:r>
            <a:br>
              <a:rPr kumimoji="0" lang="en-US" altLang="en-US" sz="1100" b="0" i="0" u="none" strike="noStrike" cap="none" normalizeH="0" baseline="0" dirty="0">
                <a:ln>
                  <a:noFill/>
                </a:ln>
                <a:solidFill>
                  <a:schemeClr val="tx1"/>
                </a:solidFill>
                <a:effectLst/>
                <a:latin typeface="Arial" panose="020B0604020202020204" pitchFamily="34" charset="0"/>
              </a:rPr>
            </a:b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100" b="1" i="0" u="none" strike="noStrike" cap="none" normalizeH="0" baseline="0" dirty="0">
                <a:ln>
                  <a:noFill/>
                </a:ln>
                <a:solidFill>
                  <a:schemeClr val="tx1"/>
                </a:solidFill>
                <a:effectLst/>
                <a:latin typeface="Arial" panose="020B0604020202020204" pitchFamily="34" charset="0"/>
              </a:rPr>
              <a:t>Train the SVC Model:</a:t>
            </a:r>
            <a:r>
              <a:rPr lang="en-US" altLang="en-US" sz="1100" dirty="0">
                <a:solidFill>
                  <a:schemeClr val="tx1"/>
                </a:solidFill>
                <a:latin typeface="Arial" panose="020B0604020202020204" pitchFamily="34" charset="0"/>
              </a:rPr>
              <a:t> </a:t>
            </a:r>
            <a:r>
              <a:rPr kumimoji="0" lang="en-US" altLang="en-US" sz="1100" b="0" i="0" u="none" strike="noStrike" cap="none" normalizeH="0" baseline="0" dirty="0">
                <a:ln>
                  <a:noFill/>
                </a:ln>
                <a:solidFill>
                  <a:schemeClr val="tx1"/>
                </a:solidFill>
                <a:effectLst/>
                <a:latin typeface="Arial" panose="020B0604020202020204" pitchFamily="34" charset="0"/>
              </a:rPr>
              <a:t>Train a Support Vector Classifier (SVC) on the training data to classify sentiments.</a:t>
            </a:r>
            <a:br>
              <a:rPr kumimoji="0" lang="en-US" altLang="en-US" sz="1100" b="0" i="0" u="none" strike="noStrike" cap="none" normalizeH="0" baseline="0" dirty="0">
                <a:ln>
                  <a:noFill/>
                </a:ln>
                <a:solidFill>
                  <a:schemeClr val="tx1"/>
                </a:solidFill>
                <a:effectLst/>
                <a:latin typeface="Arial" panose="020B0604020202020204" pitchFamily="34" charset="0"/>
              </a:rPr>
            </a:b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100" b="1" i="0" u="none" strike="noStrike" cap="none" normalizeH="0" baseline="0" dirty="0">
                <a:ln>
                  <a:noFill/>
                </a:ln>
                <a:solidFill>
                  <a:schemeClr val="tx1"/>
                </a:solidFill>
                <a:effectLst/>
                <a:latin typeface="Arial" panose="020B0604020202020204" pitchFamily="34" charset="0"/>
              </a:rPr>
              <a:t>Train the Random Forest Classifier:</a:t>
            </a:r>
            <a:r>
              <a:rPr lang="en-US" altLang="en-US" sz="1100" dirty="0">
                <a:solidFill>
                  <a:schemeClr val="tx1"/>
                </a:solidFill>
                <a:latin typeface="Arial" panose="020B0604020202020204" pitchFamily="34" charset="0"/>
              </a:rPr>
              <a:t> </a:t>
            </a:r>
            <a:r>
              <a:rPr kumimoji="0" lang="en-US" altLang="en-US" sz="1100" b="0" i="0" u="none" strike="noStrike" cap="none" normalizeH="0" baseline="0" dirty="0">
                <a:ln>
                  <a:noFill/>
                </a:ln>
                <a:solidFill>
                  <a:schemeClr val="tx1"/>
                </a:solidFill>
                <a:effectLst/>
                <a:latin typeface="Arial" panose="020B0604020202020204" pitchFamily="34" charset="0"/>
              </a:rPr>
              <a:t>Train a Random Forest Classifier on the training data to enhance sentiment prediction accuracy.</a:t>
            </a:r>
            <a:br>
              <a:rPr kumimoji="0" lang="en-US" altLang="en-US" sz="1100" b="0" i="0" u="none" strike="noStrike" cap="none" normalizeH="0" baseline="0" dirty="0">
                <a:ln>
                  <a:noFill/>
                </a:ln>
                <a:solidFill>
                  <a:schemeClr val="tx1"/>
                </a:solidFill>
                <a:effectLst/>
                <a:latin typeface="Arial" panose="020B0604020202020204" pitchFamily="34" charset="0"/>
              </a:rPr>
            </a:b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100" b="1" i="0" u="none" strike="noStrike" cap="none" normalizeH="0" baseline="0" dirty="0">
                <a:ln>
                  <a:noFill/>
                </a:ln>
                <a:solidFill>
                  <a:schemeClr val="tx1"/>
                </a:solidFill>
                <a:effectLst/>
                <a:latin typeface="Arial" panose="020B0604020202020204" pitchFamily="34" charset="0"/>
              </a:rPr>
              <a:t>Predict Sentiments:</a:t>
            </a:r>
            <a:r>
              <a:rPr lang="en-US" altLang="en-US" sz="1100" dirty="0">
                <a:solidFill>
                  <a:schemeClr val="tx1"/>
                </a:solidFill>
                <a:latin typeface="Arial" panose="020B0604020202020204" pitchFamily="34" charset="0"/>
              </a:rPr>
              <a:t> </a:t>
            </a:r>
            <a:r>
              <a:rPr kumimoji="0" lang="en-US" altLang="en-US" sz="1100" b="0" i="0" u="none" strike="noStrike" cap="none" normalizeH="0" baseline="0" dirty="0">
                <a:ln>
                  <a:noFill/>
                </a:ln>
                <a:solidFill>
                  <a:schemeClr val="tx1"/>
                </a:solidFill>
                <a:effectLst/>
                <a:latin typeface="Arial" panose="020B0604020202020204" pitchFamily="34" charset="0"/>
              </a:rPr>
              <a:t>Use the trained models to predict sentiments on the test data, evaluating their performance.</a:t>
            </a:r>
            <a:br>
              <a:rPr kumimoji="0" lang="en-US" altLang="en-US" sz="1100" b="0" i="0" u="none" strike="noStrike" cap="none" normalizeH="0" baseline="0" dirty="0">
                <a:ln>
                  <a:noFill/>
                </a:ln>
                <a:solidFill>
                  <a:schemeClr val="tx1"/>
                </a:solidFill>
                <a:effectLst/>
                <a:latin typeface="Arial" panose="020B0604020202020204" pitchFamily="34" charset="0"/>
              </a:rPr>
            </a:b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1100" b="1" i="0" u="none" strike="noStrike" cap="none" normalizeH="0" baseline="0" dirty="0">
                <a:ln>
                  <a:noFill/>
                </a:ln>
                <a:solidFill>
                  <a:schemeClr val="tx1"/>
                </a:solidFill>
                <a:effectLst/>
                <a:latin typeface="Arial" panose="020B0604020202020204" pitchFamily="34" charset="0"/>
              </a:rPr>
              <a:t>Evaluate Model Performance:</a:t>
            </a:r>
            <a:r>
              <a:rPr lang="en-US" altLang="en-US" sz="1100" dirty="0">
                <a:solidFill>
                  <a:schemeClr val="tx1"/>
                </a:solidFill>
                <a:latin typeface="Arial" panose="020B0604020202020204" pitchFamily="34" charset="0"/>
              </a:rPr>
              <a:t> </a:t>
            </a:r>
            <a:r>
              <a:rPr kumimoji="0" lang="en-US" altLang="en-US" sz="1100" b="0" i="0" u="none" strike="noStrike" cap="none" normalizeH="0" baseline="0" dirty="0">
                <a:ln>
                  <a:noFill/>
                </a:ln>
                <a:solidFill>
                  <a:schemeClr val="tx1"/>
                </a:solidFill>
                <a:effectLst/>
                <a:latin typeface="Arial" panose="020B0604020202020204" pitchFamily="34" charset="0"/>
              </a:rPr>
              <a:t>Calculate performance metrics such as accuracy and F1 score to assess model effectiveness.</a:t>
            </a:r>
            <a:br>
              <a:rPr kumimoji="0" lang="en-US" altLang="en-US" sz="1100" b="0" i="0" u="none" strike="noStrike" cap="none" normalizeH="0" baseline="0" dirty="0">
                <a:ln>
                  <a:noFill/>
                </a:ln>
                <a:solidFill>
                  <a:schemeClr val="tx1"/>
                </a:solidFill>
                <a:effectLst/>
                <a:latin typeface="Arial" panose="020B0604020202020204" pitchFamily="34" charset="0"/>
              </a:rPr>
            </a:br>
            <a:endParaRPr lang="en-US" altLang="en-US" sz="11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1100" b="1" i="0" u="none" strike="noStrike" cap="none" normalizeH="0" baseline="0" dirty="0">
                <a:ln>
                  <a:noFill/>
                </a:ln>
                <a:solidFill>
                  <a:schemeClr val="tx1"/>
                </a:solidFill>
                <a:effectLst/>
                <a:latin typeface="Arial" panose="020B0604020202020204" pitchFamily="34" charset="0"/>
              </a:rPr>
              <a:t>Predict New Reviews:</a:t>
            </a:r>
            <a:r>
              <a:rPr lang="en-US" altLang="en-US" sz="1100" dirty="0">
                <a:solidFill>
                  <a:schemeClr val="tx1"/>
                </a:solidFill>
                <a:latin typeface="Arial" panose="020B0604020202020204" pitchFamily="34" charset="0"/>
              </a:rPr>
              <a:t> </a:t>
            </a:r>
            <a:r>
              <a:rPr kumimoji="0" lang="en-US" altLang="en-US" sz="1100" b="0" i="0" u="none" strike="noStrike" cap="none" normalizeH="0" baseline="0" dirty="0">
                <a:ln>
                  <a:noFill/>
                </a:ln>
                <a:solidFill>
                  <a:schemeClr val="tx1"/>
                </a:solidFill>
                <a:effectLst/>
                <a:latin typeface="Arial" panose="020B0604020202020204" pitchFamily="34" charset="0"/>
              </a:rPr>
              <a:t>Take new review input, preprocess it, extract features, and predict its sentiment using the trained models.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783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0298F7-D8F9-788E-0081-1C6D41964A1B}"/>
              </a:ext>
            </a:extLst>
          </p:cNvPr>
          <p:cNvSpPr txBox="1"/>
          <p:nvPr/>
        </p:nvSpPr>
        <p:spPr>
          <a:xfrm>
            <a:off x="388620" y="446209"/>
            <a:ext cx="7909560" cy="4462760"/>
          </a:xfrm>
          <a:prstGeom prst="rect">
            <a:avLst/>
          </a:prstGeom>
          <a:noFill/>
        </p:spPr>
        <p:txBody>
          <a:bodyPr wrap="square">
            <a:spAutoFit/>
          </a:bodyPr>
          <a:lstStyle/>
          <a:p>
            <a:r>
              <a:rPr lang="en-US" sz="1800" b="1" dirty="0">
                <a:solidFill>
                  <a:srgbClr val="223366"/>
                </a:solidFill>
              </a:rPr>
              <a:t>Deployment</a:t>
            </a:r>
            <a:endParaRPr lang="en-US" b="1" dirty="0">
              <a:solidFill>
                <a:srgbClr val="223366"/>
              </a:solidFill>
            </a:endParaRPr>
          </a:p>
          <a:p>
            <a:endParaRPr lang="en-US" b="1" dirty="0"/>
          </a:p>
          <a:p>
            <a:r>
              <a:rPr lang="en-US" sz="1050" b="1" dirty="0"/>
              <a:t>Development Environment Setup:</a:t>
            </a:r>
            <a:br>
              <a:rPr lang="en-US" sz="1050" dirty="0"/>
            </a:br>
            <a:r>
              <a:rPr lang="en-US" sz="1050" dirty="0"/>
              <a:t>Configure the development environment by installing Python and essential libraries like Streamlit, NLTK, Pandas, Scikit-Learn, Matplotlib, Seaborn, and Plotly Express. Develop the web application locally using Streamlit, integrating all functionalities for text processing, emotion detection, sentiment analysis, and visualizations.</a:t>
            </a:r>
          </a:p>
          <a:p>
            <a:endParaRPr lang="en-US" sz="1050" dirty="0"/>
          </a:p>
          <a:p>
            <a:r>
              <a:rPr lang="en-US" sz="1050" b="1" dirty="0"/>
              <a:t>Local Testing:</a:t>
            </a:r>
            <a:br>
              <a:rPr lang="en-US" sz="1050" dirty="0"/>
            </a:br>
            <a:r>
              <a:rPr lang="en-US" sz="1050" dirty="0"/>
              <a:t>Conduct rigorous local testing to ensure all features work correctly and interact seamlessly. Debug any issues to ensure the application functions as intended before moving to deployment.</a:t>
            </a:r>
          </a:p>
          <a:p>
            <a:endParaRPr lang="en-US" sz="1050" dirty="0"/>
          </a:p>
          <a:p>
            <a:r>
              <a:rPr lang="en-US" sz="1050" b="1" dirty="0"/>
              <a:t>Application Deployment:</a:t>
            </a:r>
            <a:br>
              <a:rPr lang="en-US" sz="1050" dirty="0"/>
            </a:br>
            <a:r>
              <a:rPr lang="en-US" sz="1050" dirty="0"/>
              <a:t>Deploy the Streamlit application on a cloud platform such as Streamlit Sharing or Heroku. Configure the deployment environment to mirror the local setup, including all necessary files and dependencies, to make the application accessible online.</a:t>
            </a:r>
          </a:p>
          <a:p>
            <a:endParaRPr lang="en-US" sz="1050" dirty="0"/>
          </a:p>
          <a:p>
            <a:r>
              <a:rPr lang="en-US" sz="1050" b="1" dirty="0"/>
              <a:t>Deployment Configuration:</a:t>
            </a:r>
            <a:br>
              <a:rPr lang="en-US" sz="1050" dirty="0"/>
            </a:br>
            <a:r>
              <a:rPr lang="en-US" sz="1050" dirty="0"/>
              <a:t>Adjust environment settings and configure dependencies to match the application's needs. Verify platform compatibility to ensure stable and effective performance.</a:t>
            </a:r>
          </a:p>
          <a:p>
            <a:endParaRPr lang="en-US" sz="1050" dirty="0"/>
          </a:p>
          <a:p>
            <a:r>
              <a:rPr lang="en-US" sz="1050" b="1" dirty="0"/>
              <a:t>User Access:</a:t>
            </a:r>
            <a:br>
              <a:rPr lang="en-US" sz="1050" dirty="0"/>
            </a:br>
            <a:r>
              <a:rPr lang="en-US" sz="1050" dirty="0"/>
              <a:t>Provide users with a URL to access the deployed application. Ensure the interface is user-friendly and intuitive, allowing users to interact with the application and view results through interactive visualizations.</a:t>
            </a:r>
          </a:p>
          <a:p>
            <a:endParaRPr lang="en-US" sz="1050" dirty="0"/>
          </a:p>
          <a:p>
            <a:r>
              <a:rPr lang="en-US" sz="1050" b="1" dirty="0"/>
              <a:t>Monitoring and Maintenance:</a:t>
            </a:r>
            <a:br>
              <a:rPr lang="en-US" sz="1050" dirty="0"/>
            </a:br>
            <a:r>
              <a:rPr lang="en-US" sz="1050" dirty="0"/>
              <a:t>Regularly monitor the application’s performance, address any issues, and update as needed. Maintain security and efficiency to ensure the application remains reliable and effective for users.</a:t>
            </a:r>
          </a:p>
        </p:txBody>
      </p:sp>
    </p:spTree>
    <p:extLst>
      <p:ext uri="{BB962C8B-B14F-4D97-AF65-F5344CB8AC3E}">
        <p14:creationId xmlns:p14="http://schemas.microsoft.com/office/powerpoint/2010/main" val="428464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43BB2C-40D4-E237-8C72-46CABAC7AD9A}"/>
              </a:ext>
            </a:extLst>
          </p:cNvPr>
          <p:cNvSpPr txBox="1"/>
          <p:nvPr/>
        </p:nvSpPr>
        <p:spPr>
          <a:xfrm>
            <a:off x="439615" y="422888"/>
            <a:ext cx="4635304" cy="369332"/>
          </a:xfrm>
          <a:prstGeom prst="rect">
            <a:avLst/>
          </a:prstGeom>
          <a:noFill/>
        </p:spPr>
        <p:txBody>
          <a:bodyPr wrap="square">
            <a:spAutoFit/>
          </a:bodyPr>
          <a:lstStyle/>
          <a:p>
            <a:r>
              <a:rPr lang="en-US" sz="1800" b="1" dirty="0">
                <a:solidFill>
                  <a:srgbClr val="223366"/>
                </a:solidFill>
              </a:rPr>
              <a:t>Deployment on Web Browser:</a:t>
            </a:r>
          </a:p>
        </p:txBody>
      </p:sp>
      <p:pic>
        <p:nvPicPr>
          <p:cNvPr id="5" name="Picture 4">
            <a:extLst>
              <a:ext uri="{FF2B5EF4-FFF2-40B4-BE49-F238E27FC236}">
                <a16:creationId xmlns:a16="http://schemas.microsoft.com/office/drawing/2014/main" id="{5C6B5B07-7736-75FA-58B0-7A80FEC2E2E3}"/>
              </a:ext>
            </a:extLst>
          </p:cNvPr>
          <p:cNvPicPr>
            <a:picLocks noChangeAspect="1"/>
          </p:cNvPicPr>
          <p:nvPr/>
        </p:nvPicPr>
        <p:blipFill rotWithShape="1">
          <a:blip r:embed="rId2"/>
          <a:srcRect t="7670" r="13811" b="8791"/>
          <a:stretch/>
        </p:blipFill>
        <p:spPr>
          <a:xfrm>
            <a:off x="576776" y="792220"/>
            <a:ext cx="4818185" cy="2173459"/>
          </a:xfrm>
          <a:prstGeom prst="rect">
            <a:avLst/>
          </a:prstGeom>
          <a:ln>
            <a:solidFill>
              <a:schemeClr val="tx1"/>
            </a:solidFill>
          </a:ln>
        </p:spPr>
      </p:pic>
      <p:pic>
        <p:nvPicPr>
          <p:cNvPr id="7" name="Picture 6">
            <a:extLst>
              <a:ext uri="{FF2B5EF4-FFF2-40B4-BE49-F238E27FC236}">
                <a16:creationId xmlns:a16="http://schemas.microsoft.com/office/drawing/2014/main" id="{24AC9E7F-7B47-135A-3C80-10DEAC1C056D}"/>
              </a:ext>
            </a:extLst>
          </p:cNvPr>
          <p:cNvPicPr>
            <a:picLocks noChangeAspect="1"/>
          </p:cNvPicPr>
          <p:nvPr/>
        </p:nvPicPr>
        <p:blipFill>
          <a:blip r:embed="rId3"/>
          <a:stretch>
            <a:fillRect/>
          </a:stretch>
        </p:blipFill>
        <p:spPr>
          <a:xfrm>
            <a:off x="576776" y="3062814"/>
            <a:ext cx="3713870" cy="1870462"/>
          </a:xfrm>
          <a:prstGeom prst="rect">
            <a:avLst/>
          </a:prstGeom>
          <a:ln>
            <a:solidFill>
              <a:schemeClr val="tx1"/>
            </a:solidFill>
          </a:ln>
        </p:spPr>
      </p:pic>
      <p:pic>
        <p:nvPicPr>
          <p:cNvPr id="9" name="Picture 8">
            <a:extLst>
              <a:ext uri="{FF2B5EF4-FFF2-40B4-BE49-F238E27FC236}">
                <a16:creationId xmlns:a16="http://schemas.microsoft.com/office/drawing/2014/main" id="{CFBA97D5-1649-6EE0-F389-CEB888E2C75A}"/>
              </a:ext>
            </a:extLst>
          </p:cNvPr>
          <p:cNvPicPr>
            <a:picLocks noChangeAspect="1"/>
          </p:cNvPicPr>
          <p:nvPr/>
        </p:nvPicPr>
        <p:blipFill>
          <a:blip r:embed="rId4"/>
          <a:stretch>
            <a:fillRect/>
          </a:stretch>
        </p:blipFill>
        <p:spPr>
          <a:xfrm>
            <a:off x="4572000" y="3062814"/>
            <a:ext cx="4076116" cy="1875557"/>
          </a:xfrm>
          <a:prstGeom prst="rect">
            <a:avLst/>
          </a:prstGeom>
          <a:ln>
            <a:solidFill>
              <a:schemeClr val="tx1"/>
            </a:solidFill>
          </a:ln>
        </p:spPr>
      </p:pic>
    </p:spTree>
    <p:extLst>
      <p:ext uri="{BB962C8B-B14F-4D97-AF65-F5344CB8AC3E}">
        <p14:creationId xmlns:p14="http://schemas.microsoft.com/office/powerpoint/2010/main" val="972387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0F4B-9803-CB1B-02A8-FB5D111C9F43}"/>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Conclusion</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311700" y="1017725"/>
            <a:ext cx="7880592" cy="3277820"/>
          </a:xfrm>
          <a:prstGeom prst="rect">
            <a:avLst/>
          </a:prstGeom>
          <a:noFill/>
        </p:spPr>
        <p:txBody>
          <a:bodyPr wrap="square" rtlCol="0">
            <a:spAutoFit/>
          </a:bodyPr>
          <a:lstStyle/>
          <a:p>
            <a:r>
              <a:rPr lang="en-US" dirty="0"/>
              <a:t>The "Sentiment Intelligence: Analyzing Textual Data" project successfully demonstrates the application of machine learning and natural language processing techniques to analyze and visualize textual data. By leveraging Support Vector Machines (SVM) and Random Forest Classifier, the project provides robust sentiment classification, while Sentiment Analysis enhances the analysis of emotional intensity and polarity.</a:t>
            </a:r>
          </a:p>
          <a:p>
            <a:endParaRPr lang="en-US" dirty="0"/>
          </a:p>
          <a:p>
            <a:r>
              <a:rPr lang="en-US" dirty="0"/>
              <a:t>The integration of these techniques into a Streamlit web application allows for real-time sentiment and emotion analysis, providing users with interactive and intuitive visualizations. This approach not only enhances the understanding of textual data but also offers practical insights for various applications, such as customer feedback analysis and content evaluation.</a:t>
            </a:r>
          </a:p>
          <a:p>
            <a:endParaRPr lang="en-US" dirty="0"/>
          </a:p>
          <a:p>
            <a:r>
              <a:rPr lang="en-US" dirty="0"/>
              <a:t>Overall, the project highlights the effectiveness of combining traditional machine learning algorithms with advanced sentiment analysis tools, resulting in a comprehensive and user-friendly solution for analyzing and visualizing textual data.</a:t>
            </a:r>
          </a:p>
          <a:p>
            <a:pPr algn="just"/>
            <a:endParaRPr lang="en-US" sz="1100" dirty="0"/>
          </a:p>
        </p:txBody>
      </p:sp>
    </p:spTree>
    <p:extLst>
      <p:ext uri="{BB962C8B-B14F-4D97-AF65-F5344CB8AC3E}">
        <p14:creationId xmlns:p14="http://schemas.microsoft.com/office/powerpoint/2010/main" val="2174784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0A2C-122D-B694-9544-674D5B7F3F6D}"/>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Future Scope</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311700" y="1017725"/>
            <a:ext cx="7908513" cy="3762568"/>
          </a:xfrm>
          <a:prstGeom prst="rect">
            <a:avLst/>
          </a:prstGeom>
          <a:noFill/>
        </p:spPr>
        <p:txBody>
          <a:bodyPr wrap="square" rtlCol="0">
            <a:spAutoFit/>
          </a:bodyPr>
          <a:lstStyle/>
          <a:p>
            <a:r>
              <a:rPr lang="en-US" sz="1200" b="1" dirty="0"/>
              <a:t>Integration with Additional Data Sources:</a:t>
            </a:r>
            <a:br>
              <a:rPr lang="en-US" sz="1200" dirty="0"/>
            </a:br>
            <a:r>
              <a:rPr lang="en-US" sz="1200" dirty="0"/>
              <a:t>Expanding the project to analyze data from sources like social media and news articles would provide a more comprehensive view of sentiment and emotion, broadening its applicability.</a:t>
            </a:r>
          </a:p>
          <a:p>
            <a:endParaRPr lang="en-US" sz="1200" dirty="0"/>
          </a:p>
          <a:p>
            <a:r>
              <a:rPr lang="en-US" sz="1200" b="1" dirty="0"/>
              <a:t>Advanced Deep Learning Models:</a:t>
            </a:r>
            <a:br>
              <a:rPr lang="en-US" sz="1200" dirty="0"/>
            </a:br>
            <a:r>
              <a:rPr lang="en-US" sz="1200" dirty="0"/>
              <a:t>Incorporating models such as BERT or LSTM could improve the accuracy of sentiment analysis by capturing more nuanced emotions and contexts.</a:t>
            </a:r>
          </a:p>
          <a:p>
            <a:endParaRPr lang="en-US" sz="1200" dirty="0"/>
          </a:p>
          <a:p>
            <a:r>
              <a:rPr lang="en-US" sz="1200" b="1" dirty="0"/>
              <a:t>Multilingual Support:</a:t>
            </a:r>
            <a:br>
              <a:rPr lang="en-US" sz="1200" dirty="0"/>
            </a:br>
            <a:r>
              <a:rPr lang="en-US" sz="1200" dirty="0"/>
              <a:t>Adding support for multiple languages would extend the project's reach, enabling it to analyze sentiment across different linguistic and cultural contexts.</a:t>
            </a:r>
          </a:p>
          <a:p>
            <a:endParaRPr lang="en-US" sz="1200" dirty="0"/>
          </a:p>
          <a:p>
            <a:r>
              <a:rPr lang="en-US" sz="1200" b="1" dirty="0"/>
              <a:t>Real-Time Feedback and Adaptation:</a:t>
            </a:r>
            <a:br>
              <a:rPr lang="en-US" sz="1200" dirty="0"/>
            </a:br>
            <a:r>
              <a:rPr lang="en-US" sz="1200" dirty="0"/>
              <a:t>Implementing mechanisms for real-time feedback would allow the model to continuously improve based on user interactions and new data, enhancing its accuracy and relevance.</a:t>
            </a:r>
          </a:p>
          <a:p>
            <a:endParaRPr lang="en-US" sz="1200" dirty="0"/>
          </a:p>
          <a:p>
            <a:r>
              <a:rPr lang="en-US" sz="1200" b="1" dirty="0"/>
              <a:t>Enhanced Visualization and Reporting:</a:t>
            </a:r>
            <a:br>
              <a:rPr lang="en-US" sz="1200" dirty="0"/>
            </a:br>
            <a:r>
              <a:rPr lang="en-US" sz="1200" dirty="0"/>
              <a:t>Upgrading the user interface with advanced visualization tools and detailed reporting features would provide deeper insights and facilitate more comprehensive trend analysis.</a:t>
            </a:r>
          </a:p>
          <a:p>
            <a:endParaRPr lang="en-US" sz="1050" dirty="0"/>
          </a:p>
        </p:txBody>
      </p:sp>
    </p:spTree>
    <p:extLst>
      <p:ext uri="{BB962C8B-B14F-4D97-AF65-F5344CB8AC3E}">
        <p14:creationId xmlns:p14="http://schemas.microsoft.com/office/powerpoint/2010/main" val="705114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BED92-19B7-578E-92CB-69812CAB6956}"/>
              </a:ext>
            </a:extLst>
          </p:cNvPr>
          <p:cNvSpPr>
            <a:spLocks noGrp="1"/>
          </p:cNvSpPr>
          <p:nvPr>
            <p:ph type="title"/>
          </p:nvPr>
        </p:nvSpPr>
        <p:spPr/>
        <p:txBody>
          <a:bodyPr/>
          <a:lstStyle/>
          <a:p>
            <a:r>
              <a:rPr lang="en-US" sz="2000" b="1" dirty="0">
                <a:solidFill>
                  <a:srgbClr val="213163"/>
                </a:solidFill>
              </a:rPr>
              <a:t>Links:</a:t>
            </a:r>
            <a:endParaRPr lang="en-IN" sz="2000" dirty="0"/>
          </a:p>
        </p:txBody>
      </p:sp>
      <p:sp>
        <p:nvSpPr>
          <p:cNvPr id="3" name="TextBox 2">
            <a:extLst>
              <a:ext uri="{FF2B5EF4-FFF2-40B4-BE49-F238E27FC236}">
                <a16:creationId xmlns:a16="http://schemas.microsoft.com/office/drawing/2014/main" id="{A4053522-60C0-ED9B-86FD-21D9D40CD40C}"/>
              </a:ext>
            </a:extLst>
          </p:cNvPr>
          <p:cNvSpPr txBox="1"/>
          <p:nvPr/>
        </p:nvSpPr>
        <p:spPr>
          <a:xfrm>
            <a:off x="311700" y="1017725"/>
            <a:ext cx="7476978" cy="307777"/>
          </a:xfrm>
          <a:prstGeom prst="rect">
            <a:avLst/>
          </a:prstGeom>
          <a:noFill/>
        </p:spPr>
        <p:txBody>
          <a:bodyPr wrap="square" rtlCol="0">
            <a:spAutoFit/>
          </a:bodyPr>
          <a:lstStyle/>
          <a:p>
            <a:r>
              <a:rPr lang="en-IN" b="1" dirty="0">
                <a:latin typeface="+mn-lt"/>
              </a:rPr>
              <a:t>GitHub Link: </a:t>
            </a:r>
            <a:r>
              <a:rPr lang="en-IN" b="1" dirty="0">
                <a:latin typeface="+mn-lt"/>
                <a:hlinkClick r:id="rId2"/>
              </a:rPr>
              <a:t>https://github.com/HudaSaiyed/Sentiment-Intelligence</a:t>
            </a:r>
            <a:r>
              <a:rPr lang="en-IN" b="1" dirty="0">
                <a:latin typeface="+mn-lt"/>
              </a:rPr>
              <a:t> </a:t>
            </a:r>
          </a:p>
        </p:txBody>
      </p:sp>
    </p:spTree>
    <p:extLst>
      <p:ext uri="{BB962C8B-B14F-4D97-AF65-F5344CB8AC3E}">
        <p14:creationId xmlns:p14="http://schemas.microsoft.com/office/powerpoint/2010/main" val="100278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a16="http://schemas.microsoft.com/office/drawing/2014/main" id="{E1494DD5-904E-76E9-38C0-10A35CC5BDD0}"/>
              </a:ext>
            </a:extLst>
          </p:cNvPr>
          <p:cNvSpPr txBox="1"/>
          <p:nvPr/>
        </p:nvSpPr>
        <p:spPr>
          <a:xfrm>
            <a:off x="366152" y="1060098"/>
            <a:ext cx="6935087" cy="2862322"/>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Arial"/>
                <a:ea typeface="+mn-lt"/>
                <a:cs typeface="Arial"/>
              </a:rPr>
              <a:t>Abstract    </a:t>
            </a:r>
          </a:p>
          <a:p>
            <a:pPr marL="285750" indent="-285750">
              <a:buFont typeface="Arial" panose="020B0604020202020204" pitchFamily="34" charset="0"/>
              <a:buChar char="•"/>
            </a:pPr>
            <a:r>
              <a:rPr lang="en-US" sz="1800" dirty="0">
                <a:latin typeface="Arial"/>
                <a:ea typeface="+mn-lt"/>
                <a:cs typeface="Arial"/>
              </a:rPr>
              <a:t>Problem Statement</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Aims, Objective &amp; Proposed System/Solution</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System Design/Architecture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mn-lt"/>
              </a:rPr>
              <a:t>System Development Approach (Technology Used) </a:t>
            </a:r>
          </a:p>
          <a:p>
            <a:pPr marL="285750" indent="-285750">
              <a:buFont typeface="Arial" panose="020B0604020202020204" pitchFamily="34" charset="0"/>
              <a:buChar char="•"/>
            </a:pPr>
            <a:r>
              <a:rPr lang="en-US" sz="1800" dirty="0">
                <a:latin typeface="Arial"/>
                <a:ea typeface="+mn-lt"/>
                <a:cs typeface="+mn-lt"/>
              </a:rPr>
              <a:t>Algorithm &amp; Deployment  </a:t>
            </a:r>
            <a:endParaRPr lang="en-US" sz="1800" dirty="0">
              <a:latin typeface="Arial"/>
              <a:cs typeface="Calibri"/>
            </a:endParaRPr>
          </a:p>
          <a:p>
            <a:pPr marL="285750" indent="-285750">
              <a:buFont typeface="Arial" panose="020B0604020202020204" pitchFamily="34" charset="0"/>
              <a:buChar char="•"/>
            </a:pPr>
            <a:r>
              <a:rPr lang="en-US" sz="1800" dirty="0">
                <a:latin typeface="Arial"/>
                <a:ea typeface="+mn-lt"/>
                <a:cs typeface="Arial"/>
              </a:rPr>
              <a:t>Conclusion</a:t>
            </a:r>
          </a:p>
          <a:p>
            <a:pPr marL="285750" indent="-285750">
              <a:buFont typeface="Arial" panose="020B0604020202020204" pitchFamily="34" charset="0"/>
              <a:buChar char="•"/>
            </a:pPr>
            <a:r>
              <a:rPr lang="en-US" sz="1800" dirty="0">
                <a:latin typeface="Arial"/>
                <a:ea typeface="+mn-lt"/>
                <a:cs typeface="Arial"/>
              </a:rPr>
              <a:t>Future Scope</a:t>
            </a:r>
            <a:endParaRPr lang="en-IN" sz="1800" dirty="0"/>
          </a:p>
          <a:p>
            <a:pPr marL="285750" indent="-285750">
              <a:buFont typeface="Arial" panose="020B0604020202020204" pitchFamily="34" charset="0"/>
              <a:buChar char="•"/>
            </a:pPr>
            <a:r>
              <a:rPr lang="en-US" sz="1800" dirty="0">
                <a:latin typeface="Arial"/>
                <a:ea typeface="+mn-lt"/>
                <a:cs typeface="Arial"/>
              </a:rPr>
              <a:t>References</a:t>
            </a:r>
          </a:p>
          <a:p>
            <a:pPr marL="285750" indent="-285750">
              <a:buFont typeface="Arial" panose="020B0604020202020204" pitchFamily="34" charset="0"/>
              <a:buChar char="•"/>
            </a:pPr>
            <a:r>
              <a:rPr lang="en-US" sz="1800" dirty="0">
                <a:ea typeface="+mn-lt"/>
              </a:rPr>
              <a:t>Video of the Project</a:t>
            </a:r>
            <a:endParaRPr lang="en-US" sz="1800" dirty="0">
              <a:latin typeface="Arial"/>
              <a:cs typeface="Arial"/>
            </a:endParaRPr>
          </a:p>
        </p:txBody>
      </p:sp>
    </p:spTree>
    <p:extLst>
      <p:ext uri="{BB962C8B-B14F-4D97-AF65-F5344CB8AC3E}">
        <p14:creationId xmlns:p14="http://schemas.microsoft.com/office/powerpoint/2010/main" val="125300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44173" y="642794"/>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Reference</a:t>
            </a:r>
            <a:endParaRPr lang="en-US" sz="1600" dirty="0"/>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144173" y="965057"/>
            <a:ext cx="8572435" cy="2728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lvl="1" indent="-173736">
              <a:lnSpc>
                <a:spcPct val="107000"/>
              </a:lnSpc>
              <a:spcBef>
                <a:spcPts val="499"/>
              </a:spcBef>
              <a:buClr>
                <a:srgbClr val="213163"/>
              </a:buClr>
              <a:buFont typeface="Arial" panose="020B0604020202020204" pitchFamily="34" charset="0"/>
              <a:buChar char="•"/>
            </a:pPr>
            <a:r>
              <a:rPr lang="en-US" b="0" strike="noStrike" spc="-1" dirty="0">
                <a:solidFill>
                  <a:srgbClr val="0000FF"/>
                </a:solidFill>
                <a:latin typeface="+mn-lt"/>
                <a:ea typeface="Calibri"/>
                <a:cs typeface="Times New Roman"/>
                <a:hlinkClick r:id="rId3">
                  <a:extLst>
                    <a:ext uri="{A12FA001-AC4F-418D-AE19-62706E023703}">
                      <ahyp:hlinkClr xmlns:ahyp="http://schemas.microsoft.com/office/drawing/2018/hyperlinkcolor" val="tx"/>
                    </a:ext>
                  </a:extLst>
                </a:hlinkClick>
              </a:rPr>
              <a:t>http://www.oreilly.com/data/free/the-new-artificial-intelligence-market.csp</a:t>
            </a:r>
            <a:endParaRPr lang="en-US" b="0" strike="noStrike" spc="-1" dirty="0">
              <a:solidFill>
                <a:srgbClr val="0000FF"/>
              </a:solidFill>
              <a:latin typeface="+mn-lt"/>
              <a:ea typeface="Calibri"/>
              <a:cs typeface="Times New Roman"/>
            </a:endParaRPr>
          </a:p>
          <a:p>
            <a:pPr marL="173736" lvl="1" indent="-173736">
              <a:lnSpc>
                <a:spcPct val="107000"/>
              </a:lnSpc>
              <a:spcBef>
                <a:spcPts val="499"/>
              </a:spcBef>
              <a:buClr>
                <a:srgbClr val="213163"/>
              </a:buClr>
              <a:buFont typeface="Arial" panose="020B0604020202020204" pitchFamily="34" charset="0"/>
              <a:buChar char="•"/>
            </a:pPr>
            <a:r>
              <a:rPr lang="en-US" u="sng" dirty="0">
                <a:solidFill>
                  <a:srgbClr val="0000FF"/>
                </a:solidFill>
                <a:effectLst/>
                <a:latin typeface="+mn-lt"/>
                <a:ea typeface="Times New Roman" panose="02020603050405020304" pitchFamily="18" charset="0"/>
                <a:hlinkClick r:id="rId4">
                  <a:extLst>
                    <a:ext uri="{A12FA001-AC4F-418D-AE19-62706E023703}">
                      <ahyp:hlinkClr xmlns:ahyp="http://schemas.microsoft.com/office/drawing/2018/hyperlinkcolor" val="tx"/>
                    </a:ext>
                  </a:extLst>
                </a:hlinkClick>
              </a:rPr>
              <a:t>https://www.researchgate.net/publication/323777436_Document_Level_Sentiment_Analysis_A_survey</a:t>
            </a:r>
            <a:r>
              <a:rPr lang="en-US" dirty="0">
                <a:solidFill>
                  <a:srgbClr val="0000FF"/>
                </a:solidFill>
                <a:effectLst/>
                <a:latin typeface="+mn-lt"/>
                <a:ea typeface="Times New Roman" panose="02020603050405020304" pitchFamily="18" charset="0"/>
              </a:rPr>
              <a:t> </a:t>
            </a:r>
            <a:endParaRPr lang="en-IN" dirty="0">
              <a:solidFill>
                <a:srgbClr val="0000FF"/>
              </a:solidFill>
              <a:effectLst/>
              <a:latin typeface="+mn-lt"/>
              <a:ea typeface="Times New Roman" panose="02020603050405020304" pitchFamily="18" charset="0"/>
            </a:endParaRPr>
          </a:p>
          <a:p>
            <a:pPr marL="173736" lvl="1" indent="-173736">
              <a:lnSpc>
                <a:spcPct val="107000"/>
              </a:lnSpc>
              <a:spcBef>
                <a:spcPts val="499"/>
              </a:spcBef>
              <a:buClr>
                <a:srgbClr val="213163"/>
              </a:buClr>
              <a:buFont typeface="Arial" panose="020B0604020202020204" pitchFamily="34" charset="0"/>
              <a:buChar char="•"/>
            </a:pPr>
            <a:r>
              <a:rPr lang="en-US" u="sng" dirty="0">
                <a:solidFill>
                  <a:srgbClr val="0000FF"/>
                </a:solidFill>
                <a:effectLst/>
                <a:latin typeface="+mn-lt"/>
                <a:ea typeface="Times New Roman" panose="02020603050405020304" pitchFamily="18" charset="0"/>
                <a:hlinkClick r:id="rId5">
                  <a:extLst>
                    <a:ext uri="{A12FA001-AC4F-418D-AE19-62706E023703}">
                      <ahyp:hlinkClr xmlns:ahyp="http://schemas.microsoft.com/office/drawing/2018/hyperlinkcolor" val="tx"/>
                    </a:ext>
                  </a:extLst>
                </a:hlinkClick>
              </a:rPr>
              <a:t>https://realpython.com/python-nltk-sentiment-analysis/</a:t>
            </a:r>
            <a:r>
              <a:rPr lang="en-US" dirty="0">
                <a:solidFill>
                  <a:srgbClr val="0000FF"/>
                </a:solidFill>
                <a:effectLst/>
                <a:latin typeface="+mn-lt"/>
                <a:ea typeface="Times New Roman" panose="02020603050405020304" pitchFamily="18" charset="0"/>
              </a:rPr>
              <a:t> </a:t>
            </a:r>
            <a:endParaRPr lang="en-IN" dirty="0">
              <a:solidFill>
                <a:srgbClr val="0000FF"/>
              </a:solidFill>
              <a:effectLst/>
              <a:latin typeface="+mn-lt"/>
              <a:ea typeface="Times New Roman" panose="02020603050405020304" pitchFamily="18" charset="0"/>
            </a:endParaRPr>
          </a:p>
          <a:p>
            <a:pPr marL="173736" lvl="1" indent="-173736">
              <a:lnSpc>
                <a:spcPct val="107000"/>
              </a:lnSpc>
              <a:spcBef>
                <a:spcPts val="499"/>
              </a:spcBef>
              <a:buClr>
                <a:srgbClr val="213163"/>
              </a:buClr>
              <a:buFont typeface="Arial" panose="020B0604020202020204" pitchFamily="34" charset="0"/>
              <a:buChar char="•"/>
            </a:pPr>
            <a:endParaRPr lang="en-US" strike="noStrike" spc="-1" dirty="0">
              <a:solidFill>
                <a:srgbClr val="0000FF"/>
              </a:solidFill>
              <a:latin typeface="+mn-lt"/>
              <a:ea typeface="Calibri"/>
              <a:cs typeface="Times New Roman"/>
            </a:endParaRPr>
          </a:p>
          <a:p>
            <a:pPr marL="173736" lvl="1" indent="-173736">
              <a:lnSpc>
                <a:spcPct val="107000"/>
              </a:lnSpc>
              <a:spcBef>
                <a:spcPts val="499"/>
              </a:spcBef>
              <a:buClr>
                <a:srgbClr val="213163"/>
              </a:buClr>
              <a:buFont typeface="Arial" panose="020B0604020202020204" pitchFamily="34" charset="0"/>
              <a:buChar char="•"/>
            </a:pPr>
            <a:endParaRPr lang="en-US" b="0" strike="noStrike" spc="-1" dirty="0">
              <a:solidFill>
                <a:srgbClr val="0000FF"/>
              </a:solidFill>
              <a:latin typeface="+mn-lt"/>
              <a:cs typeface="Times New Roman"/>
            </a:endParaRPr>
          </a:p>
        </p:txBody>
      </p:sp>
    </p:spTree>
    <p:extLst>
      <p:ext uri="{BB962C8B-B14F-4D97-AF65-F5344CB8AC3E}">
        <p14:creationId xmlns:p14="http://schemas.microsoft.com/office/powerpoint/2010/main" val="3709190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extLst>
      <p:ext uri="{BB962C8B-B14F-4D97-AF65-F5344CB8AC3E}">
        <p14:creationId xmlns:p14="http://schemas.microsoft.com/office/powerpoint/2010/main" val="1882378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8195-9B03-00E3-45B8-00FA85409CCC}"/>
              </a:ext>
            </a:extLst>
          </p:cNvPr>
          <p:cNvSpPr>
            <a:spLocks noGrp="1"/>
          </p:cNvSpPr>
          <p:nvPr>
            <p:ph type="title"/>
          </p:nvPr>
        </p:nvSpPr>
        <p:spPr>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Abstract</a:t>
            </a:r>
            <a:endParaRPr lang="en-IN" sz="2400" b="1" dirty="0">
              <a:solidFill>
                <a:srgbClr val="002060"/>
              </a:solidFill>
              <a:latin typeface="Arial" panose="020B0604020202020204" pitchFamily="34" charset="0"/>
              <a:cs typeface="Arial" panose="020B0604020202020204" pitchFamily="34" charset="0"/>
            </a:endParaRPr>
          </a:p>
        </p:txBody>
      </p:sp>
      <p:sp>
        <p:nvSpPr>
          <p:cNvPr id="7" name="TextBox 6"/>
          <p:cNvSpPr txBox="1"/>
          <p:nvPr/>
        </p:nvSpPr>
        <p:spPr>
          <a:xfrm>
            <a:off x="311700" y="1017725"/>
            <a:ext cx="8096980" cy="2308324"/>
          </a:xfrm>
          <a:prstGeom prst="rect">
            <a:avLst/>
          </a:prstGeom>
          <a:noFill/>
        </p:spPr>
        <p:txBody>
          <a:bodyPr wrap="square" rtlCol="0">
            <a:spAutoFit/>
          </a:bodyPr>
          <a:lstStyle/>
          <a:p>
            <a:pPr algn="just"/>
            <a:r>
              <a:rPr lang="en-US" sz="1600" dirty="0"/>
              <a:t>This project utilizes natural language processing techniques to develop a sentiment analysis model, enabling the classification of text data as positive, negative, or neutral. By analyzing linguistic features and patterns, the model determines the emotional tone and opinion orientation of text inputs, providing valuable insights for various applications, such as customer feedback analysis, political opinion polling, and social media monitoring. The goal is to improve the accuracy and efficiency of sentiment analysis, enabling businesses and organizations to make informed decisions based on public opinions and sentiment trends.</a:t>
            </a:r>
          </a:p>
          <a:p>
            <a:endParaRPr lang="en-US" sz="1600" dirty="0"/>
          </a:p>
        </p:txBody>
      </p:sp>
    </p:spTree>
    <p:extLst>
      <p:ext uri="{BB962C8B-B14F-4D97-AF65-F5344CB8AC3E}">
        <p14:creationId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813-CB30-52BE-482F-A822E8D42EA5}"/>
              </a:ext>
            </a:extLst>
          </p:cNvPr>
          <p:cNvSpPr>
            <a:spLocks noGrp="1"/>
          </p:cNvSpPr>
          <p:nvPr>
            <p:ph type="title"/>
          </p:nvPr>
        </p:nvSpPr>
        <p:spPr/>
        <p:txBody>
          <a:bodyPr/>
          <a:lstStyle/>
          <a:p>
            <a:r>
              <a:rPr lang="en-US" sz="2400" b="1" dirty="0">
                <a:solidFill>
                  <a:srgbClr val="002060"/>
                </a:solidFill>
                <a:latin typeface="Arial" panose="020B0604020202020204" pitchFamily="34" charset="0"/>
                <a:cs typeface="Arial" panose="020B0604020202020204" pitchFamily="34" charset="0"/>
              </a:rPr>
              <a:t>Problem</a:t>
            </a:r>
            <a:r>
              <a:rPr lang="en-US" sz="1400" b="1" dirty="0">
                <a:solidFill>
                  <a:schemeClr val="accent1"/>
                </a:solidFill>
                <a:latin typeface="Arial" panose="020B0604020202020204" pitchFamily="34" charset="0"/>
                <a:cs typeface="Arial" panose="020B0604020202020204" pitchFamily="34" charset="0"/>
              </a:rPr>
              <a:t> </a:t>
            </a:r>
            <a:r>
              <a:rPr lang="en-US" sz="2400" b="1" dirty="0">
                <a:solidFill>
                  <a:srgbClr val="002060"/>
                </a:solidFill>
                <a:latin typeface="Arial" panose="020B0604020202020204" pitchFamily="34" charset="0"/>
                <a:cs typeface="Arial" panose="020B0604020202020204" pitchFamily="34" charset="0"/>
              </a:rPr>
              <a:t>Statement</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311700" y="1017725"/>
            <a:ext cx="8006235" cy="3216265"/>
          </a:xfrm>
          <a:prstGeom prst="rect">
            <a:avLst/>
          </a:prstGeom>
          <a:noFill/>
        </p:spPr>
        <p:txBody>
          <a:bodyPr wrap="square" rtlCol="0">
            <a:spAutoFit/>
          </a:bodyPr>
          <a:lstStyle/>
          <a:p>
            <a:pPr algn="just"/>
            <a:r>
              <a:rPr lang="en-US" sz="1600" dirty="0"/>
              <a:t>In today's digital era, businesses generate and receive an overwhelming amount of textual data from various sources, such as social media, customer reviews, and online feedback. This data holds valuable insights into customer sentiments and emotions, which are critical for making informed business decisions, improving customer satisfaction, and tailoring marketing strategies. However, analyzing and interpreting this data is challenging due to its variety, volume, and complexity. The primary challenges include preprocessing diverse textual data, accurately categorizing and detecting a wide range of emotions, identifying sentiments (positive, negative, neutral) amidst noisy data, and presenting these insights in an easily interpretable and visually appealing format. Our project, "Sentiment Intelligence: Analyzing Textual Data," aims to address these challenges by developing a robust system capable of analyzing emotions and sentiments from textual data. </a:t>
            </a:r>
          </a:p>
          <a:p>
            <a:pPr algn="just"/>
            <a:endParaRPr lang="en-US" sz="1200" dirty="0"/>
          </a:p>
        </p:txBody>
      </p:sp>
      <p:sp>
        <p:nvSpPr>
          <p:cNvPr id="5" name="TextBox 4"/>
          <p:cNvSpPr txBox="1"/>
          <p:nvPr/>
        </p:nvSpPr>
        <p:spPr>
          <a:xfrm>
            <a:off x="97722" y="0"/>
            <a:ext cx="991182" cy="30777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BB60-3489-C70E-E0A6-2C0A7BC9946D}"/>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Aim and Objective</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596740" y="966042"/>
            <a:ext cx="7859652" cy="338554"/>
          </a:xfrm>
          <a:prstGeom prst="rect">
            <a:avLst/>
          </a:prstGeom>
          <a:noFill/>
        </p:spPr>
        <p:txBody>
          <a:bodyPr wrap="square" rtlCol="0">
            <a:spAutoFit/>
          </a:bodyPr>
          <a:lstStyle/>
          <a:p>
            <a:pPr algn="just"/>
            <a:r>
              <a:rPr lang="en-US" sz="1600" b="1" dirty="0">
                <a:solidFill>
                  <a:srgbClr val="002060"/>
                </a:solidFill>
                <a:latin typeface="Arial" panose="020B0604020202020204" pitchFamily="34" charset="0"/>
                <a:cs typeface="Arial" panose="020B0604020202020204" pitchFamily="34" charset="0"/>
              </a:rPr>
              <a:t>Aim</a:t>
            </a:r>
            <a:endParaRPr lang="en-US" dirty="0"/>
          </a:p>
        </p:txBody>
      </p:sp>
      <p:sp>
        <p:nvSpPr>
          <p:cNvPr id="5" name="TextBox 4">
            <a:extLst>
              <a:ext uri="{FF2B5EF4-FFF2-40B4-BE49-F238E27FC236}">
                <a16:creationId xmlns:a16="http://schemas.microsoft.com/office/drawing/2014/main" id="{E1494DD5-904E-76E9-38C0-10A35CC5BDD0}"/>
              </a:ext>
            </a:extLst>
          </p:cNvPr>
          <p:cNvSpPr txBox="1"/>
          <p:nvPr/>
        </p:nvSpPr>
        <p:spPr>
          <a:xfrm>
            <a:off x="596739" y="2844301"/>
            <a:ext cx="6935087" cy="338554"/>
          </a:xfrm>
          <a:prstGeom prst="rect">
            <a:avLst/>
          </a:prstGeom>
          <a:noFill/>
        </p:spPr>
        <p:txBody>
          <a:bodyPr wrap="square">
            <a:spAutoFit/>
          </a:bodyPr>
          <a:lstStyle/>
          <a:p>
            <a:pPr marL="285750" indent="-285750"/>
            <a:r>
              <a:rPr lang="en-US" sz="1600" b="1" dirty="0">
                <a:solidFill>
                  <a:srgbClr val="002060"/>
                </a:solidFill>
                <a:latin typeface="Arial" panose="020B0604020202020204" pitchFamily="34" charset="0"/>
                <a:cs typeface="Arial" panose="020B0604020202020204" pitchFamily="34" charset="0"/>
              </a:rPr>
              <a:t>Objective</a:t>
            </a:r>
            <a:endParaRPr lang="en-US" dirty="0"/>
          </a:p>
        </p:txBody>
      </p:sp>
      <p:sp>
        <p:nvSpPr>
          <p:cNvPr id="4" name="TextBox 3">
            <a:extLst>
              <a:ext uri="{FF2B5EF4-FFF2-40B4-BE49-F238E27FC236}">
                <a16:creationId xmlns:a16="http://schemas.microsoft.com/office/drawing/2014/main" id="{6D8D7FD7-62A6-4CB7-C74B-B9448D902512}"/>
              </a:ext>
            </a:extLst>
          </p:cNvPr>
          <p:cNvSpPr txBox="1"/>
          <p:nvPr/>
        </p:nvSpPr>
        <p:spPr>
          <a:xfrm>
            <a:off x="596740" y="1269991"/>
            <a:ext cx="7859652" cy="1384995"/>
          </a:xfrm>
          <a:prstGeom prst="rect">
            <a:avLst/>
          </a:prstGeom>
          <a:noFill/>
        </p:spPr>
        <p:txBody>
          <a:bodyPr wrap="square" rtlCol="0">
            <a:spAutoFit/>
          </a:bodyPr>
          <a:lstStyle/>
          <a:p>
            <a:pPr algn="just"/>
            <a:r>
              <a:rPr lang="en-US" sz="1200" dirty="0"/>
              <a:t>The aim of this project, "Sentiment Intelligence: Analyzing Textual Data," is to develop an advanced system that utilizes natural language processing (NLP) techniques to accurately analyze and interpret emotions and sentiments from diverse textual data sources. This system is designed to provide businesses with deep insights into customer feedback and opinions, thereby enhancing their ability to make data-driven decisions, improve customer satisfaction, and optimize their marketing and service strategies. By integrating robust emotion and sentiment analysis capabilities with a user-friendly web interface, the project seeks to offer an accessible and practical tool for real-world applications.</a:t>
            </a:r>
            <a:endParaRPr lang="en-IN" sz="1200" dirty="0"/>
          </a:p>
        </p:txBody>
      </p:sp>
      <p:sp>
        <p:nvSpPr>
          <p:cNvPr id="6" name="TextBox 5">
            <a:extLst>
              <a:ext uri="{FF2B5EF4-FFF2-40B4-BE49-F238E27FC236}">
                <a16:creationId xmlns:a16="http://schemas.microsoft.com/office/drawing/2014/main" id="{8256992D-2D9B-7B2D-6974-0B8F5BC3B728}"/>
              </a:ext>
            </a:extLst>
          </p:cNvPr>
          <p:cNvSpPr txBox="1"/>
          <p:nvPr/>
        </p:nvSpPr>
        <p:spPr>
          <a:xfrm>
            <a:off x="743415" y="3152078"/>
            <a:ext cx="7255726" cy="1415772"/>
          </a:xfrm>
          <a:prstGeom prst="rect">
            <a:avLst/>
          </a:prstGeom>
          <a:noFill/>
        </p:spPr>
        <p:txBody>
          <a:bodyPr wrap="square" rtlCol="0">
            <a:spAutoFit/>
          </a:bodyPr>
          <a:lstStyle/>
          <a:p>
            <a:r>
              <a:rPr lang="en-US" sz="1200" dirty="0"/>
              <a:t>- Develop a system for emotion analysis and visualization from text files.</a:t>
            </a:r>
          </a:p>
          <a:p>
            <a:r>
              <a:rPr lang="en-US" sz="1200" dirty="0"/>
              <a:t>- Build a sentiment analysis model using SVC and Random Forest algorithms.</a:t>
            </a:r>
          </a:p>
          <a:p>
            <a:r>
              <a:rPr lang="en-US" sz="1200" dirty="0"/>
              <a:t>- Apply NLP techniques for text preprocessing.</a:t>
            </a:r>
          </a:p>
          <a:p>
            <a:r>
              <a:rPr lang="en-US" sz="1200" dirty="0"/>
              <a:t>- Create a user-friendly web interface for input and visualization.</a:t>
            </a:r>
          </a:p>
          <a:p>
            <a:r>
              <a:rPr lang="en-US" sz="1200" dirty="0"/>
              <a:t>- Provide dynamic and interactive visualizations of analyzed data.</a:t>
            </a:r>
          </a:p>
          <a:p>
            <a:r>
              <a:rPr lang="en-US" sz="1200" dirty="0"/>
              <a:t>- Equip businesses with actionable insights from textual data.</a:t>
            </a:r>
          </a:p>
          <a:p>
            <a:r>
              <a:rPr lang="en-US" sz="1200" dirty="0"/>
              <a:t>- Validate and evaluate the accuracy of the analysis models.</a:t>
            </a:r>
            <a:endParaRPr lang="en-IN" sz="1200" dirty="0"/>
          </a:p>
        </p:txBody>
      </p:sp>
    </p:spTree>
    <p:extLst>
      <p:ext uri="{BB962C8B-B14F-4D97-AF65-F5344CB8AC3E}">
        <p14:creationId xmlns:p14="http://schemas.microsoft.com/office/powerpoint/2010/main" val="2773291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45DE-B712-F06B-67FA-D3D7D6FBF5DF}"/>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Proposed Solution</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311700" y="1017725"/>
            <a:ext cx="7322689" cy="3370153"/>
          </a:xfrm>
          <a:prstGeom prst="rect">
            <a:avLst/>
          </a:prstGeom>
          <a:noFill/>
        </p:spPr>
        <p:txBody>
          <a:bodyPr wrap="square" rtlCol="0">
            <a:spAutoFit/>
          </a:bodyPr>
          <a:lstStyle/>
          <a:p>
            <a:r>
              <a:rPr lang="en-US" sz="1600" b="1" dirty="0"/>
              <a:t>Part 1: Emotion Detection Module</a:t>
            </a:r>
          </a:p>
          <a:p>
            <a:r>
              <a:rPr lang="en-US" sz="1200" dirty="0"/>
              <a:t>The proposed solution for the first part involves developing an emotion analysis system that processes text input by removing punctuation, stop words, and tokenizing the text. Using a predefined dictionary, the system categorizes named emotions into base emotions, counts their occurrences, and creates visualizations to represent the overall emotional content of the text. This approach allows users to input any speech or text and obtain a detailed visualization of the emotions expressed, providing insights into the emotional tone of the content.</a:t>
            </a:r>
          </a:p>
          <a:p>
            <a:endParaRPr lang="en-US" sz="1600" dirty="0"/>
          </a:p>
          <a:p>
            <a:r>
              <a:rPr lang="en-US" sz="1600" b="1" dirty="0"/>
              <a:t>Part 2: Sentiment Analysis Model</a:t>
            </a:r>
          </a:p>
          <a:p>
            <a:r>
              <a:rPr lang="en-US" sz="1200" dirty="0"/>
              <a:t>The second part focuses on building a sentiment analysis model that processes customer reviews labeled with sentiment categories ("positive," "negative," "neutral"). The data is cleaned and preprocessed using NLP techniques, and machine learning algorithms—Support Vector Classifier (SVC) and Random Forest—are employed for training. The model then predicts the sentiment of new reviews input by users. A user-friendly web interface supports this functionality, allowing users to enter reviews and receive sentiment predictions, thereby providing actionable insights into customer feedback and enhancing business decision-making.</a:t>
            </a:r>
          </a:p>
          <a:p>
            <a:pPr algn="just"/>
            <a:endParaRPr lang="en-US" sz="1100" dirty="0"/>
          </a:p>
        </p:txBody>
      </p:sp>
    </p:spTree>
    <p:extLst>
      <p:ext uri="{BB962C8B-B14F-4D97-AF65-F5344CB8AC3E}">
        <p14:creationId xmlns:p14="http://schemas.microsoft.com/office/powerpoint/2010/main" val="3754400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Architecture</a:t>
            </a:r>
          </a:p>
        </p:txBody>
      </p:sp>
      <p:sp>
        <p:nvSpPr>
          <p:cNvPr id="4" name="TextBox 3"/>
          <p:cNvSpPr txBox="1"/>
          <p:nvPr/>
        </p:nvSpPr>
        <p:spPr>
          <a:xfrm>
            <a:off x="311150" y="1017588"/>
            <a:ext cx="7344682" cy="3493264"/>
          </a:xfrm>
          <a:prstGeom prst="rect">
            <a:avLst/>
          </a:prstGeom>
          <a:noFill/>
        </p:spPr>
        <p:txBody>
          <a:bodyPr wrap="square" rtlCol="0">
            <a:spAutoFit/>
          </a:bodyPr>
          <a:lstStyle/>
          <a:p>
            <a:r>
              <a:rPr lang="en-US" sz="1600" b="1" dirty="0"/>
              <a:t>Data Input Layer</a:t>
            </a:r>
          </a:p>
          <a:p>
            <a:r>
              <a:rPr lang="en-US" dirty="0"/>
              <a:t>Users interact with the system via the </a:t>
            </a:r>
            <a:r>
              <a:rPr lang="en-US" b="1" dirty="0"/>
              <a:t>Textual Data Page</a:t>
            </a:r>
            <a:r>
              <a:rPr lang="en-US" dirty="0"/>
              <a:t> and </a:t>
            </a:r>
            <a:r>
              <a:rPr lang="en-US" b="1" dirty="0"/>
              <a:t>Review Data Page</a:t>
            </a:r>
            <a:r>
              <a:rPr lang="en-US" dirty="0"/>
              <a:t> on the web application, where they input text for emotion analysis or customer reviews for sentiment analysis.</a:t>
            </a:r>
          </a:p>
          <a:p>
            <a:endParaRPr lang="en-US" sz="1600" dirty="0"/>
          </a:p>
          <a:p>
            <a:r>
              <a:rPr lang="en-US" sz="1600" b="1" dirty="0"/>
              <a:t>Preprocessing Layer</a:t>
            </a:r>
          </a:p>
          <a:p>
            <a:r>
              <a:rPr lang="en-US" dirty="0"/>
              <a:t>Text data undergoes preprocessing to remove punctuation, stop words, and tokenize the text. For sentiment analysis, similar NLP techniques are applied to prepare the review data.</a:t>
            </a:r>
          </a:p>
          <a:p>
            <a:endParaRPr lang="en-US" sz="1600" dirty="0"/>
          </a:p>
          <a:p>
            <a:r>
              <a:rPr lang="en-US" sz="1600" b="1" dirty="0"/>
              <a:t>Analysis Layer</a:t>
            </a:r>
          </a:p>
          <a:p>
            <a:r>
              <a:rPr lang="en-US" dirty="0"/>
              <a:t>The </a:t>
            </a:r>
            <a:r>
              <a:rPr lang="en-US" b="1" dirty="0"/>
              <a:t>Emotion Analysis Module</a:t>
            </a:r>
            <a:r>
              <a:rPr lang="en-US" dirty="0"/>
              <a:t> categorizes emotions using a predefined dictionary, counts occurrences, and creates visualizations. The </a:t>
            </a:r>
            <a:r>
              <a:rPr lang="en-US" b="1" dirty="0"/>
              <a:t>Sentiment Analysis Model</a:t>
            </a:r>
            <a:r>
              <a:rPr lang="en-US" dirty="0"/>
              <a:t> utilizes machine learning algorithms (SVC and Random Forest) to train on review data and predict sentiment for new inputs.</a:t>
            </a:r>
          </a:p>
          <a:p>
            <a:endParaRPr lang="en-US" sz="1100" dirty="0"/>
          </a:p>
        </p:txBody>
      </p:sp>
    </p:spTree>
    <p:extLst>
      <p:ext uri="{BB962C8B-B14F-4D97-AF65-F5344CB8AC3E}">
        <p14:creationId xmlns:p14="http://schemas.microsoft.com/office/powerpoint/2010/main" val="167368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E0F72-18E7-7E78-080B-6EA1029FB97A}"/>
              </a:ext>
            </a:extLst>
          </p:cNvPr>
          <p:cNvSpPr>
            <a:spLocks noGrp="1"/>
          </p:cNvSpPr>
          <p:nvPr>
            <p:ph type="title"/>
          </p:nvPr>
        </p:nvSpPr>
        <p:spPr/>
        <p:txBody>
          <a:bodyPr/>
          <a:lstStyle/>
          <a:p>
            <a:r>
              <a:rPr kumimoji="0" lang="en-US" sz="2400" b="1" i="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sym typeface="Arial"/>
              </a:rPr>
              <a:t>System Architecture</a:t>
            </a:r>
            <a:endParaRPr lang="en-IN" dirty="0"/>
          </a:p>
        </p:txBody>
      </p:sp>
      <p:sp>
        <p:nvSpPr>
          <p:cNvPr id="4" name="TextBox 3">
            <a:extLst>
              <a:ext uri="{FF2B5EF4-FFF2-40B4-BE49-F238E27FC236}">
                <a16:creationId xmlns:a16="http://schemas.microsoft.com/office/drawing/2014/main" id="{2931EDB3-8CD0-A1DE-A165-BD3810D586D8}"/>
              </a:ext>
            </a:extLst>
          </p:cNvPr>
          <p:cNvSpPr txBox="1"/>
          <p:nvPr/>
        </p:nvSpPr>
        <p:spPr>
          <a:xfrm>
            <a:off x="311700" y="1017725"/>
            <a:ext cx="7315199" cy="3416320"/>
          </a:xfrm>
          <a:prstGeom prst="rect">
            <a:avLst/>
          </a:prstGeom>
          <a:noFill/>
        </p:spPr>
        <p:txBody>
          <a:bodyPr wrap="square">
            <a:spAutoFit/>
          </a:bodyPr>
          <a:lstStyle/>
          <a:p>
            <a:r>
              <a:rPr lang="en-US" sz="1800" b="1" dirty="0"/>
              <a:t>Visualization Layer</a:t>
            </a:r>
          </a:p>
          <a:p>
            <a:r>
              <a:rPr lang="en-US" dirty="0"/>
              <a:t>Results are presented through dynamic visualizations, including bar graphs for emotion counts and sentiment predictions, helping users easily interpret the data.</a:t>
            </a:r>
          </a:p>
          <a:p>
            <a:endParaRPr lang="en-US" sz="1800" dirty="0"/>
          </a:p>
          <a:p>
            <a:r>
              <a:rPr lang="en-US" sz="1800" b="1" dirty="0"/>
              <a:t>User Interface Layer</a:t>
            </a:r>
          </a:p>
          <a:p>
            <a:r>
              <a:rPr lang="en-US" dirty="0"/>
              <a:t>The web application consists of a </a:t>
            </a:r>
            <a:r>
              <a:rPr lang="en-US" b="1" dirty="0"/>
              <a:t>Home Page</a:t>
            </a:r>
            <a:r>
              <a:rPr lang="en-US" dirty="0"/>
              <a:t> with project details, a </a:t>
            </a:r>
            <a:r>
              <a:rPr lang="en-US" b="1" dirty="0"/>
              <a:t>Textual Data Page</a:t>
            </a:r>
            <a:r>
              <a:rPr lang="en-US" dirty="0"/>
              <a:t> for analyzing text and visualizing emotions, and a </a:t>
            </a:r>
            <a:r>
              <a:rPr lang="en-US" b="1" dirty="0"/>
              <a:t>Review Data Page</a:t>
            </a:r>
            <a:r>
              <a:rPr lang="en-US" dirty="0"/>
              <a:t> for sentiment prediction.</a:t>
            </a:r>
          </a:p>
          <a:p>
            <a:endParaRPr lang="en-US" sz="1800" dirty="0"/>
          </a:p>
          <a:p>
            <a:r>
              <a:rPr lang="en-US" sz="1800" b="1" dirty="0"/>
              <a:t>Summary</a:t>
            </a:r>
          </a:p>
          <a:p>
            <a:r>
              <a:rPr lang="en-US" dirty="0"/>
              <a:t>The system architecture integrates data input, preprocessing, analysis, visualization, and user interaction components, providing a comprehensive solution for analyzing and visualizing textual data.</a:t>
            </a:r>
          </a:p>
          <a:p>
            <a:endParaRPr lang="en-US" dirty="0"/>
          </a:p>
        </p:txBody>
      </p:sp>
    </p:spTree>
    <p:extLst>
      <p:ext uri="{BB962C8B-B14F-4D97-AF65-F5344CB8AC3E}">
        <p14:creationId xmlns:p14="http://schemas.microsoft.com/office/powerpoint/2010/main" val="3742939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8E5F-86A5-ECAF-68D6-5878ABFD3AED}"/>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Deployment Approach</a:t>
            </a:r>
            <a:endParaRPr lang="en-IN" sz="2000" b="1" dirty="0">
              <a:solidFill>
                <a:srgbClr val="002060"/>
              </a:solidFill>
              <a:latin typeface="Arial" panose="020B0604020202020204" pitchFamily="34" charset="0"/>
              <a:cs typeface="Arial" panose="020B0604020202020204" pitchFamily="34" charset="0"/>
            </a:endParaRPr>
          </a:p>
        </p:txBody>
      </p:sp>
      <p:sp>
        <p:nvSpPr>
          <p:cNvPr id="6" name="TextBox 5"/>
          <p:cNvSpPr txBox="1"/>
          <p:nvPr/>
        </p:nvSpPr>
        <p:spPr>
          <a:xfrm>
            <a:off x="311700" y="1017725"/>
            <a:ext cx="5870309" cy="276999"/>
          </a:xfrm>
          <a:prstGeom prst="rect">
            <a:avLst/>
          </a:prstGeom>
          <a:noFill/>
        </p:spPr>
        <p:txBody>
          <a:bodyPr wrap="square" rtlCol="0">
            <a:spAutoFit/>
          </a:bodyPr>
          <a:lstStyle/>
          <a:p>
            <a:endParaRPr lang="en-US" sz="1200" dirty="0"/>
          </a:p>
        </p:txBody>
      </p:sp>
      <p:sp>
        <p:nvSpPr>
          <p:cNvPr id="3" name="Rectangle 1">
            <a:extLst>
              <a:ext uri="{FF2B5EF4-FFF2-40B4-BE49-F238E27FC236}">
                <a16:creationId xmlns:a16="http://schemas.microsoft.com/office/drawing/2014/main" id="{2CB0F69F-6FF4-0BB7-CF7B-FB7C620AA001}"/>
              </a:ext>
            </a:extLst>
          </p:cNvPr>
          <p:cNvSpPr>
            <a:spLocks noChangeArrowheads="1"/>
          </p:cNvSpPr>
          <p:nvPr/>
        </p:nvSpPr>
        <p:spPr bwMode="auto">
          <a:xfrm>
            <a:off x="311700" y="906690"/>
            <a:ext cx="748672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1600" b="1" dirty="0"/>
              <a:t>Programming Languages:</a:t>
            </a:r>
            <a:endParaRPr lang="en-IN" sz="1600" dirty="0"/>
          </a:p>
          <a:p>
            <a:pPr marL="171450" indent="-171450">
              <a:buFont typeface="Arial" panose="020B0604020202020204" pitchFamily="34" charset="0"/>
              <a:buChar char="•"/>
            </a:pPr>
            <a:r>
              <a:rPr lang="en-IN" sz="1200" dirty="0"/>
              <a:t>Python for machine learning, data processing, and web application development.</a:t>
            </a:r>
          </a:p>
          <a:p>
            <a:endParaRPr lang="en-IN" dirty="0"/>
          </a:p>
          <a:p>
            <a:r>
              <a:rPr lang="en-IN" sz="1600" b="1" dirty="0"/>
              <a:t>Libraries &amp; Frameworks:</a:t>
            </a:r>
          </a:p>
          <a:p>
            <a:pPr marL="171450" indent="-171450">
              <a:buFont typeface="Arial" panose="020B0604020202020204" pitchFamily="34" charset="0"/>
              <a:buChar char="•"/>
            </a:pPr>
            <a:r>
              <a:rPr lang="en-IN" sz="1200" b="1" dirty="0"/>
              <a:t>Data Preprocessing:</a:t>
            </a:r>
            <a:r>
              <a:rPr lang="en-IN" sz="1200" dirty="0"/>
              <a:t> Pandas for data manipulation and NLTK for tokenization, stopword removal, stemming, and lemmatization.</a:t>
            </a:r>
            <a:br>
              <a:rPr lang="en-IN" sz="1200" dirty="0"/>
            </a:br>
            <a:endParaRPr lang="en-IN" sz="1200" dirty="0"/>
          </a:p>
          <a:p>
            <a:pPr marL="171450" indent="-171450">
              <a:buFont typeface="Arial" panose="020B0604020202020204" pitchFamily="34" charset="0"/>
              <a:buChar char="•"/>
            </a:pPr>
            <a:r>
              <a:rPr lang="en-IN" sz="1200" b="1" dirty="0"/>
              <a:t>Feature Extraction:</a:t>
            </a:r>
            <a:r>
              <a:rPr lang="en-IN" sz="1200" dirty="0"/>
              <a:t> TF-IDF Vectorizer for converting text into numerical features.</a:t>
            </a:r>
            <a:br>
              <a:rPr lang="en-IN" sz="1200" dirty="0"/>
            </a:br>
            <a:endParaRPr lang="en-IN" sz="1200" dirty="0"/>
          </a:p>
          <a:p>
            <a:pPr marL="171450" indent="-171450">
              <a:buFont typeface="Arial" panose="020B0604020202020204" pitchFamily="34" charset="0"/>
              <a:buChar char="•"/>
            </a:pPr>
            <a:r>
              <a:rPr lang="en-IN" sz="1200" b="1" dirty="0"/>
              <a:t>Machine Learning:</a:t>
            </a:r>
            <a:r>
              <a:rPr lang="en-IN" sz="1200" dirty="0"/>
              <a:t> Scikit-Learn for implementing SVC, RandomForestClassifier, and for performance evaluation.</a:t>
            </a:r>
            <a:br>
              <a:rPr lang="en-IN" sz="1200" dirty="0"/>
            </a:br>
            <a:endParaRPr lang="en-IN" sz="1200" dirty="0"/>
          </a:p>
          <a:p>
            <a:pPr marL="171450" indent="-171450">
              <a:buFont typeface="Arial" panose="020B0604020202020204" pitchFamily="34" charset="0"/>
              <a:buChar char="•"/>
            </a:pPr>
            <a:r>
              <a:rPr lang="en-IN" sz="1200" b="1" dirty="0"/>
              <a:t>Visualization:</a:t>
            </a:r>
            <a:r>
              <a:rPr lang="en-IN" sz="1200" dirty="0"/>
              <a:t> Matplotlib and Seaborn for static and advanced plots, Plotly Express for interactive visualizations.</a:t>
            </a:r>
          </a:p>
          <a:p>
            <a:endParaRPr lang="en-IN" dirty="0"/>
          </a:p>
          <a:p>
            <a:r>
              <a:rPr lang="en-IN" sz="1800" b="1" dirty="0"/>
              <a:t>UI</a:t>
            </a:r>
            <a:r>
              <a:rPr lang="en-IN" sz="1600" b="1" dirty="0"/>
              <a:t>:</a:t>
            </a:r>
            <a:endParaRPr lang="en-IN" sz="1600" dirty="0"/>
          </a:p>
          <a:p>
            <a:pPr marL="171450" indent="-171450">
              <a:buFont typeface="Arial" panose="020B0604020202020204" pitchFamily="34" charset="0"/>
              <a:buChar char="•"/>
            </a:pPr>
            <a:r>
              <a:rPr lang="en-IN" sz="1200" dirty="0"/>
              <a:t>Streamlit for developing the interactive web application with no separate backend service.</a:t>
            </a:r>
            <a:endParaRPr lang="en-IN" dirty="0"/>
          </a:p>
        </p:txBody>
      </p:sp>
    </p:spTree>
    <p:extLst>
      <p:ext uri="{BB962C8B-B14F-4D97-AF65-F5344CB8AC3E}">
        <p14:creationId xmlns:p14="http://schemas.microsoft.com/office/powerpoint/2010/main" val="276198788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704</TotalTime>
  <Words>2706</Words>
  <Application>Microsoft Office PowerPoint</Application>
  <PresentationFormat>On-screen Show (16:9)</PresentationFormat>
  <Paragraphs>167</Paragraphs>
  <Slides>21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Times New Roman</vt:lpstr>
      <vt:lpstr>Simple Light</vt:lpstr>
      <vt:lpstr>PowerPoint Presentation</vt:lpstr>
      <vt:lpstr>PowerPoint Presentation</vt:lpstr>
      <vt:lpstr>Abstract</vt:lpstr>
      <vt:lpstr>Problem Statement</vt:lpstr>
      <vt:lpstr>Aim and Objective</vt:lpstr>
      <vt:lpstr>Proposed Solution</vt:lpstr>
      <vt:lpstr>System Architecture</vt:lpstr>
      <vt:lpstr>System Architecture</vt:lpstr>
      <vt:lpstr>System Deployment Approach</vt:lpstr>
      <vt:lpstr>System Deployment Approach</vt:lpstr>
      <vt:lpstr>PowerPoint Presentation</vt:lpstr>
      <vt:lpstr>Algorithm &amp; Deployment</vt:lpstr>
      <vt:lpstr>PowerPoint Presentation</vt:lpstr>
      <vt:lpstr>PowerPoint Presentation</vt:lpstr>
      <vt:lpstr>PowerPoint Presentation</vt:lpstr>
      <vt:lpstr>PowerPoint Presentation</vt:lpstr>
      <vt:lpstr>Conclusion</vt:lpstr>
      <vt:lpstr>Future Scope</vt:lpstr>
      <vt:lpstr>Links: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huda saiyed</cp:lastModifiedBy>
  <cp:revision>197</cp:revision>
  <dcterms:modified xsi:type="dcterms:W3CDTF">2024-07-22T09:47:15Z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