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43"/>
  </p:notesMasterIdLst>
  <p:sldIdLst>
    <p:sldId id="269" r:id="rId2"/>
    <p:sldId id="258" r:id="rId3"/>
    <p:sldId id="259" r:id="rId4"/>
    <p:sldId id="299" r:id="rId5"/>
    <p:sldId id="260" r:id="rId6"/>
    <p:sldId id="261"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62" r:id="rId20"/>
    <p:sldId id="263" r:id="rId21"/>
    <p:sldId id="289" r:id="rId22"/>
    <p:sldId id="283" r:id="rId23"/>
    <p:sldId id="265" r:id="rId24"/>
    <p:sldId id="287" r:id="rId25"/>
    <p:sldId id="288" r:id="rId26"/>
    <p:sldId id="291" r:id="rId27"/>
    <p:sldId id="290" r:id="rId28"/>
    <p:sldId id="268" r:id="rId29"/>
    <p:sldId id="284" r:id="rId30"/>
    <p:sldId id="285" r:id="rId31"/>
    <p:sldId id="286" r:id="rId32"/>
    <p:sldId id="264" r:id="rId33"/>
    <p:sldId id="295" r:id="rId34"/>
    <p:sldId id="294" r:id="rId35"/>
    <p:sldId id="296" r:id="rId36"/>
    <p:sldId id="297" r:id="rId37"/>
    <p:sldId id="298" r:id="rId38"/>
    <p:sldId id="266" r:id="rId39"/>
    <p:sldId id="292" r:id="rId40"/>
    <p:sldId id="267" r:id="rId41"/>
    <p:sldId id="29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75" autoAdjust="0"/>
    <p:restoredTop sz="94660"/>
  </p:normalViewPr>
  <p:slideViewPr>
    <p:cSldViewPr snapToGrid="0">
      <p:cViewPr varScale="1">
        <p:scale>
          <a:sx n="74" d="100"/>
          <a:sy n="74" d="100"/>
        </p:scale>
        <p:origin x="5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245BD7-D1F4-43DE-9BE4-2B39E4B041BD}" type="datetimeFigureOut">
              <a:rPr lang="en-US" smtClean="0"/>
              <a:t>3/3/2024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8AD9F-017F-4B6A-BBF1-F01DB9503D96}" type="slidenum">
              <a:rPr lang="en-US" smtClean="0"/>
              <a:t>‹#›</a:t>
            </a:fld>
            <a:endParaRPr lang="en-US" dirty="0"/>
          </a:p>
        </p:txBody>
      </p:sp>
    </p:spTree>
    <p:extLst>
      <p:ext uri="{BB962C8B-B14F-4D97-AF65-F5344CB8AC3E}">
        <p14:creationId xmlns:p14="http://schemas.microsoft.com/office/powerpoint/2010/main" val="1045436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A8AD9F-017F-4B6A-BBF1-F01DB9503D96}" type="slidenum">
              <a:rPr lang="en-US" smtClean="0"/>
              <a:t>19</a:t>
            </a:fld>
            <a:endParaRPr lang="en-US" dirty="0"/>
          </a:p>
        </p:txBody>
      </p:sp>
    </p:spTree>
    <p:extLst>
      <p:ext uri="{BB962C8B-B14F-4D97-AF65-F5344CB8AC3E}">
        <p14:creationId xmlns:p14="http://schemas.microsoft.com/office/powerpoint/2010/main" val="2449201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A8AD9F-017F-4B6A-BBF1-F01DB9503D96}" type="slidenum">
              <a:rPr lang="en-US" smtClean="0"/>
              <a:t>24</a:t>
            </a:fld>
            <a:endParaRPr lang="en-US" dirty="0"/>
          </a:p>
        </p:txBody>
      </p:sp>
    </p:spTree>
    <p:extLst>
      <p:ext uri="{BB962C8B-B14F-4D97-AF65-F5344CB8AC3E}">
        <p14:creationId xmlns:p14="http://schemas.microsoft.com/office/powerpoint/2010/main" val="843407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A8AD9F-017F-4B6A-BBF1-F01DB9503D96}" type="slidenum">
              <a:rPr lang="en-US" smtClean="0"/>
              <a:t>29</a:t>
            </a:fld>
            <a:endParaRPr lang="en-US" dirty="0"/>
          </a:p>
        </p:txBody>
      </p:sp>
    </p:spTree>
    <p:extLst>
      <p:ext uri="{BB962C8B-B14F-4D97-AF65-F5344CB8AC3E}">
        <p14:creationId xmlns:p14="http://schemas.microsoft.com/office/powerpoint/2010/main" val="933976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A8AD9F-017F-4B6A-BBF1-F01DB9503D96}" type="slidenum">
              <a:rPr lang="en-US" smtClean="0"/>
              <a:t>33</a:t>
            </a:fld>
            <a:endParaRPr lang="en-US" dirty="0"/>
          </a:p>
        </p:txBody>
      </p:sp>
    </p:spTree>
    <p:extLst>
      <p:ext uri="{BB962C8B-B14F-4D97-AF65-F5344CB8AC3E}">
        <p14:creationId xmlns:p14="http://schemas.microsoft.com/office/powerpoint/2010/main" val="2668052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A8AD9F-017F-4B6A-BBF1-F01DB9503D96}" type="slidenum">
              <a:rPr lang="en-US" smtClean="0"/>
              <a:t>34</a:t>
            </a:fld>
            <a:endParaRPr lang="en-US" dirty="0"/>
          </a:p>
        </p:txBody>
      </p:sp>
    </p:spTree>
    <p:extLst>
      <p:ext uri="{BB962C8B-B14F-4D97-AF65-F5344CB8AC3E}">
        <p14:creationId xmlns:p14="http://schemas.microsoft.com/office/powerpoint/2010/main" val="2597338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A8AD9F-017F-4B6A-BBF1-F01DB9503D96}" type="slidenum">
              <a:rPr lang="en-US" smtClean="0"/>
              <a:t>39</a:t>
            </a:fld>
            <a:endParaRPr lang="en-US" dirty="0"/>
          </a:p>
        </p:txBody>
      </p:sp>
    </p:spTree>
    <p:extLst>
      <p:ext uri="{BB962C8B-B14F-4D97-AF65-F5344CB8AC3E}">
        <p14:creationId xmlns:p14="http://schemas.microsoft.com/office/powerpoint/2010/main" val="601611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73DCF5-87DE-40C6-BBDC-1F5910F4670E}" type="datetimeFigureOut">
              <a:rPr lang="en-US" smtClean="0"/>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0D14FE-C1F8-425D-ABC7-740F83282923}" type="slidenum">
              <a:rPr lang="en-US" smtClean="0"/>
              <a:t>‹#›</a:t>
            </a:fld>
            <a:endParaRPr lang="en-US" dirty="0"/>
          </a:p>
        </p:txBody>
      </p:sp>
    </p:spTree>
    <p:extLst>
      <p:ext uri="{BB962C8B-B14F-4D97-AF65-F5344CB8AC3E}">
        <p14:creationId xmlns:p14="http://schemas.microsoft.com/office/powerpoint/2010/main" val="1149624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73DCF5-87DE-40C6-BBDC-1F5910F4670E}" type="datetimeFigureOut">
              <a:rPr lang="en-US" smtClean="0"/>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0D14FE-C1F8-425D-ABC7-740F83282923}" type="slidenum">
              <a:rPr lang="en-US" smtClean="0"/>
              <a:t>‹#›</a:t>
            </a:fld>
            <a:endParaRPr lang="en-US" dirty="0"/>
          </a:p>
        </p:txBody>
      </p:sp>
    </p:spTree>
    <p:extLst>
      <p:ext uri="{BB962C8B-B14F-4D97-AF65-F5344CB8AC3E}">
        <p14:creationId xmlns:p14="http://schemas.microsoft.com/office/powerpoint/2010/main" val="4091895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73DCF5-87DE-40C6-BBDC-1F5910F4670E}" type="datetimeFigureOut">
              <a:rPr lang="en-US" smtClean="0"/>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0D14FE-C1F8-425D-ABC7-740F83282923}" type="slidenum">
              <a:rPr lang="en-US" smtClean="0"/>
              <a:t>‹#›</a:t>
            </a:fld>
            <a:endParaRPr lang="en-US" dirty="0"/>
          </a:p>
        </p:txBody>
      </p:sp>
    </p:spTree>
    <p:extLst>
      <p:ext uri="{BB962C8B-B14F-4D97-AF65-F5344CB8AC3E}">
        <p14:creationId xmlns:p14="http://schemas.microsoft.com/office/powerpoint/2010/main" val="1829237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73DCF5-87DE-40C6-BBDC-1F5910F4670E}" type="datetimeFigureOut">
              <a:rPr lang="en-US" smtClean="0"/>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0D14FE-C1F8-425D-ABC7-740F83282923}" type="slidenum">
              <a:rPr lang="en-US" smtClean="0"/>
              <a:t>‹#›</a:t>
            </a:fld>
            <a:endParaRPr lang="en-US" dirty="0"/>
          </a:p>
        </p:txBody>
      </p:sp>
    </p:spTree>
    <p:extLst>
      <p:ext uri="{BB962C8B-B14F-4D97-AF65-F5344CB8AC3E}">
        <p14:creationId xmlns:p14="http://schemas.microsoft.com/office/powerpoint/2010/main" val="3399383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73DCF5-87DE-40C6-BBDC-1F5910F4670E}" type="datetimeFigureOut">
              <a:rPr lang="en-US" smtClean="0"/>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0D14FE-C1F8-425D-ABC7-740F83282923}" type="slidenum">
              <a:rPr lang="en-US" smtClean="0"/>
              <a:t>‹#›</a:t>
            </a:fld>
            <a:endParaRPr lang="en-US" dirty="0"/>
          </a:p>
        </p:txBody>
      </p:sp>
    </p:spTree>
    <p:extLst>
      <p:ext uri="{BB962C8B-B14F-4D97-AF65-F5344CB8AC3E}">
        <p14:creationId xmlns:p14="http://schemas.microsoft.com/office/powerpoint/2010/main" val="761703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73DCF5-87DE-40C6-BBDC-1F5910F4670E}" type="datetimeFigureOut">
              <a:rPr lang="en-US" smtClean="0"/>
              <a:t>3/3/2024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F0D14FE-C1F8-425D-ABC7-740F83282923}" type="slidenum">
              <a:rPr lang="en-US" smtClean="0"/>
              <a:t>‹#›</a:t>
            </a:fld>
            <a:endParaRPr lang="en-US" dirty="0"/>
          </a:p>
        </p:txBody>
      </p:sp>
    </p:spTree>
    <p:extLst>
      <p:ext uri="{BB962C8B-B14F-4D97-AF65-F5344CB8AC3E}">
        <p14:creationId xmlns:p14="http://schemas.microsoft.com/office/powerpoint/2010/main" val="707963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73DCF5-87DE-40C6-BBDC-1F5910F4670E}" type="datetimeFigureOut">
              <a:rPr lang="en-US" smtClean="0"/>
              <a:t>3/3/2024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F0D14FE-C1F8-425D-ABC7-740F83282923}" type="slidenum">
              <a:rPr lang="en-US" smtClean="0"/>
              <a:t>‹#›</a:t>
            </a:fld>
            <a:endParaRPr lang="en-US" dirty="0"/>
          </a:p>
        </p:txBody>
      </p:sp>
    </p:spTree>
    <p:extLst>
      <p:ext uri="{BB962C8B-B14F-4D97-AF65-F5344CB8AC3E}">
        <p14:creationId xmlns:p14="http://schemas.microsoft.com/office/powerpoint/2010/main" val="2819596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73DCF5-87DE-40C6-BBDC-1F5910F4670E}" type="datetimeFigureOut">
              <a:rPr lang="en-US" smtClean="0"/>
              <a:t>3/3/2024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F0D14FE-C1F8-425D-ABC7-740F83282923}" type="slidenum">
              <a:rPr lang="en-US" smtClean="0"/>
              <a:t>‹#›</a:t>
            </a:fld>
            <a:endParaRPr lang="en-US" dirty="0"/>
          </a:p>
        </p:txBody>
      </p:sp>
    </p:spTree>
    <p:extLst>
      <p:ext uri="{BB962C8B-B14F-4D97-AF65-F5344CB8AC3E}">
        <p14:creationId xmlns:p14="http://schemas.microsoft.com/office/powerpoint/2010/main" val="305781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73DCF5-87DE-40C6-BBDC-1F5910F4670E}" type="datetimeFigureOut">
              <a:rPr lang="en-US" smtClean="0"/>
              <a:t>3/3/2024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F0D14FE-C1F8-425D-ABC7-740F83282923}" type="slidenum">
              <a:rPr lang="en-US" smtClean="0"/>
              <a:t>‹#›</a:t>
            </a:fld>
            <a:endParaRPr lang="en-US" dirty="0"/>
          </a:p>
        </p:txBody>
      </p:sp>
    </p:spTree>
    <p:extLst>
      <p:ext uri="{BB962C8B-B14F-4D97-AF65-F5344CB8AC3E}">
        <p14:creationId xmlns:p14="http://schemas.microsoft.com/office/powerpoint/2010/main" val="2517160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73DCF5-87DE-40C6-BBDC-1F5910F4670E}" type="datetimeFigureOut">
              <a:rPr lang="en-US" smtClean="0"/>
              <a:t>3/3/2024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F0D14FE-C1F8-425D-ABC7-740F83282923}" type="slidenum">
              <a:rPr lang="en-US" smtClean="0"/>
              <a:t>‹#›</a:t>
            </a:fld>
            <a:endParaRPr lang="en-US" dirty="0"/>
          </a:p>
        </p:txBody>
      </p:sp>
    </p:spTree>
    <p:extLst>
      <p:ext uri="{BB962C8B-B14F-4D97-AF65-F5344CB8AC3E}">
        <p14:creationId xmlns:p14="http://schemas.microsoft.com/office/powerpoint/2010/main" val="2803385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73DCF5-87DE-40C6-BBDC-1F5910F4670E}" type="datetimeFigureOut">
              <a:rPr lang="en-US" smtClean="0"/>
              <a:t>3/3/2024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F0D14FE-C1F8-425D-ABC7-740F83282923}" type="slidenum">
              <a:rPr lang="en-US" smtClean="0"/>
              <a:t>‹#›</a:t>
            </a:fld>
            <a:endParaRPr lang="en-US" dirty="0"/>
          </a:p>
        </p:txBody>
      </p:sp>
    </p:spTree>
    <p:extLst>
      <p:ext uri="{BB962C8B-B14F-4D97-AF65-F5344CB8AC3E}">
        <p14:creationId xmlns:p14="http://schemas.microsoft.com/office/powerpoint/2010/main" val="1237943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73DCF5-87DE-40C6-BBDC-1F5910F4670E}" type="datetimeFigureOut">
              <a:rPr lang="en-US" smtClean="0"/>
              <a:t>3/3/2024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0D14FE-C1F8-425D-ABC7-740F83282923}" type="slidenum">
              <a:rPr lang="en-US" smtClean="0"/>
              <a:t>‹#›</a:t>
            </a:fld>
            <a:endParaRPr lang="en-US" dirty="0"/>
          </a:p>
        </p:txBody>
      </p:sp>
    </p:spTree>
    <p:extLst>
      <p:ext uri="{BB962C8B-B14F-4D97-AF65-F5344CB8AC3E}">
        <p14:creationId xmlns:p14="http://schemas.microsoft.com/office/powerpoint/2010/main" val="270251310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8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latin typeface="Algerian" panose="04020705040A02060702" pitchFamily="82" charset="0"/>
                <a:ea typeface="Adobe Gothic Std B" panose="020B0800000000000000" pitchFamily="34" charset="-128"/>
              </a:rPr>
              <a:t>                    Group 1</a:t>
            </a:r>
            <a:endParaRPr lang="en-US" sz="5400" b="1" dirty="0">
              <a:latin typeface="Algerian" panose="04020705040A02060702" pitchFamily="82" charset="0"/>
              <a:ea typeface="Adobe Gothic Std B" panose="020B0800000000000000" pitchFamily="34" charset="-128"/>
            </a:endParaRPr>
          </a:p>
        </p:txBody>
      </p:sp>
      <p:sp>
        <p:nvSpPr>
          <p:cNvPr id="3" name="Content Placeholder 2"/>
          <p:cNvSpPr>
            <a:spLocks noGrp="1"/>
          </p:cNvSpPr>
          <p:nvPr>
            <p:ph idx="1"/>
          </p:nvPr>
        </p:nvSpPr>
        <p:spPr/>
        <p:txBody>
          <a:bodyPr/>
          <a:lstStyle/>
          <a:p>
            <a:r>
              <a:rPr lang="en-US" dirty="0" smtClean="0">
                <a:latin typeface="Algerian" panose="04020705040A02060702" pitchFamily="82" charset="0"/>
              </a:rPr>
              <a:t>Team Leader:         Huda Maqsood</a:t>
            </a:r>
          </a:p>
          <a:p>
            <a:r>
              <a:rPr lang="en-US" dirty="0" smtClean="0">
                <a:latin typeface="Algerian" panose="04020705040A02060702" pitchFamily="82" charset="0"/>
              </a:rPr>
              <a:t>Team Members:      Faiza Mukhtar</a:t>
            </a:r>
            <a:endParaRPr lang="en-US" dirty="0">
              <a:latin typeface="Algerian" panose="04020705040A02060702" pitchFamily="82" charset="0"/>
            </a:endParaRPr>
          </a:p>
          <a:p>
            <a:pPr marL="0" indent="0">
              <a:buNone/>
            </a:pPr>
            <a:r>
              <a:rPr lang="en-US" dirty="0" smtClean="0">
                <a:latin typeface="Algerian" panose="04020705040A02060702" pitchFamily="82" charset="0"/>
              </a:rPr>
              <a:t>                                       </a:t>
            </a:r>
            <a:r>
              <a:rPr lang="en-US" dirty="0" smtClean="0">
                <a:latin typeface="Algerian" panose="04020705040A02060702" pitchFamily="82" charset="0"/>
              </a:rPr>
              <a:t> </a:t>
            </a:r>
            <a:r>
              <a:rPr lang="en-US" smtClean="0">
                <a:latin typeface="Algerian" panose="04020705040A02060702" pitchFamily="82" charset="0"/>
              </a:rPr>
              <a:t>Yusra</a:t>
            </a:r>
            <a:r>
              <a:rPr lang="en-US" dirty="0" smtClean="0">
                <a:latin typeface="Algerian" panose="04020705040A02060702" pitchFamily="82" charset="0"/>
              </a:rPr>
              <a:t> </a:t>
            </a:r>
            <a:r>
              <a:rPr lang="en-US" dirty="0" smtClean="0">
                <a:latin typeface="Algerian" panose="04020705040A02060702" pitchFamily="82" charset="0"/>
              </a:rPr>
              <a:t>Maqsood</a:t>
            </a:r>
          </a:p>
          <a:p>
            <a:pPr marL="0" indent="0">
              <a:buNone/>
            </a:pPr>
            <a:r>
              <a:rPr lang="en-US" dirty="0" smtClean="0">
                <a:latin typeface="Algerian" panose="04020705040A02060702" pitchFamily="82" charset="0"/>
              </a:rPr>
              <a:t>                                        Huda Maqsood </a:t>
            </a:r>
            <a:endParaRPr lang="en-US" dirty="0">
              <a:latin typeface="Algerian" panose="04020705040A02060702" pitchFamily="82" charset="0"/>
            </a:endParaRPr>
          </a:p>
        </p:txBody>
      </p:sp>
    </p:spTree>
    <p:extLst>
      <p:ext uri="{BB962C8B-B14F-4D97-AF65-F5344CB8AC3E}">
        <p14:creationId xmlns:p14="http://schemas.microsoft.com/office/powerpoint/2010/main" val="2156915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alphaModFix amt="33000"/>
          </a:blip>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0" y="0"/>
            <a:ext cx="6610350" cy="6436442"/>
          </a:xfrm>
          <a:prstGeom prst="rect">
            <a:avLst/>
          </a:prstGeom>
        </p:spPr>
        <p:txBody>
          <a:bodyPr wrap="square">
            <a:spAutoFit/>
          </a:bodyPr>
          <a:lstStyle/>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def loan():</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global balance</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loan_amount = float(input("Enter loan amount: $"))</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balance += loan_amount</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transactions.append("Loan of ${:.2f} credited to your account".format(loan_amount))</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print("Loan of ${:.2f} successfully credited to your account.".format(loan_amount))</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def pay_bill():</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global balance</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bill_type = input("Enter bill type (e.g., Electricity, Water, Internet): ")</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account_number = input("Enter account number: ")</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bill_amount = float(input("Enter bill amount: $"))</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if bill_amount &gt; balance:</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print("Insufficient funds.")</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else:</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balance -= bill_amount</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transactions.append("Bill payment of ${:.2f} made for {} account {}".format(bill_amount, bill_type, account_number))</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print("Bill payment of ${:.2f} for {} account {} successful. Your new balance is ${}".format(bill_amount, bill_type, account_number, balance</a:t>
            </a:r>
            <a:r>
              <a:rPr lang="en-US" sz="1400" dirty="0" smtClean="0">
                <a:latin typeface="Calibri" panose="020F0502020204030204" pitchFamily="34"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1800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alphaModFix amt="33000"/>
          </a:blip>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0" y="0"/>
            <a:ext cx="11887200" cy="7157793"/>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def change_language():</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language = input("Enter preferred language (e.g., English, Spanish):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print("Language changed to", language)</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def view_transactions():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print("Recent Transactions:")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if not transactions: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print("No recent transactions.")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else:</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for transaction in transactions: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print(transaction)</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print("End of recent transactions.")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def add_contact():</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contact_name = input("Enter contact name: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contact_number = input("Enter contact number: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print("Contact '{}' with number '{}' added successfully.".format(contact_name, contact_number))</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573526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alphaModFix amt="33000"/>
          </a:blip>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0" y="145601"/>
            <a:ext cx="9144000" cy="5974071"/>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def check_credit_score():</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print("Your credit score is excellent.")</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def update_info():</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global pin, name, address, contact_info</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new_pin = input("Enter new PIN: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confirm_pin = input("Confirm new PIN: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if new_pin == confirm_pin:</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pin = new_pin</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name = input("Enter new name: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address = input("Enter new address: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contact_info = input("Enter new contact information: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print("Personal information and PIN updated successfully.")</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else:</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print("PINs do not match. Personal information and PIN not updated.")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36434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alphaModFix amt="33000"/>
          </a:blip>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0" y="94305"/>
            <a:ext cx="9144000" cy="6373027"/>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def activate_card():</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print("Card activated successfully.")</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def block_card():</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print("Card blocked successfully.")</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def change_alert_settings():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print("Alert settings changed successfully.")</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def add_funds():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global balance</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amount = float(input("Enter amount to add: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balance += amount</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transactions.append("Funds added: ${:.2f}".format(amount))</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print("Funds added successfully. Your new balance is ${}".format(balance))</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8657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alphaModFix amt="33000"/>
          </a:blip>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0" y="94305"/>
            <a:ext cx="9144000" cy="6693499"/>
          </a:xfrm>
          <a:prstGeom prst="rect">
            <a:avLst/>
          </a:prstGeom>
        </p:spPr>
        <p:txBody>
          <a:bodyPr wrap="square">
            <a:spAutoFit/>
          </a:bodyPr>
          <a:lstStyle/>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def activate_card():</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print("Card activated successfully.")</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def block_card():</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print("Card blocked successfully.")</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def change_alert_settings():</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print("Alert settings changed successfully.")</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def add_funds():</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global balance</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amount = float(input("Enter amount to add: $"))</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balance += amount</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transactions.append("Funds added: ${:.2f}".format(amount))</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print("Funds added successfully. Your new balance is ${}".format(balance</a:t>
            </a:r>
            <a:r>
              <a:rPr lang="en-US" sz="1600" dirty="0" smtClean="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t> print("Thank you for using this ATM. Goodbye!")</a:t>
            </a:r>
          </a:p>
          <a:p>
            <a:r>
              <a:rPr lang="en-US" sz="1600" dirty="0"/>
              <a:t>    exit()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5505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alphaModFix amt="33000"/>
          </a:blip>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433386" y="0"/>
            <a:ext cx="9296401" cy="7227684"/>
          </a:xfrm>
          <a:prstGeom prst="rect">
            <a:avLst/>
          </a:prstGeom>
        </p:spPr>
        <p:txBody>
          <a:bodyPr wrap="square">
            <a:spAutoFit/>
          </a:bodyPr>
          <a:lstStyle/>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def atm():</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while True:</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print("\nATM Menu:")</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print("1. Check Balance")</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print("2. Deposit")</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print("3. Withdraw")</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print("4. Transfer")</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print("5. Change PIN")</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print("6. Mini Statement")</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print("7. Loan")</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print("8. Pay Bill")</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print("9. Change Language")</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print("10. View Transactions")</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print("11. Add Contact")</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print("12. Check Credit Score")</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print("13. Update Personal Information")</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print("14. Activate Card")</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print("15. Block Card")</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print("16. Change Alert Settings")</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print("17. Add Funds (Prepaid Card)")</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print("18. View Offers and Promotions")</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print("19. Help and Information")</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print("20. Quit")</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21859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alphaModFix amt="33000"/>
          </a:blip>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0" y="111708"/>
            <a:ext cx="9144000" cy="6541791"/>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choice = input("Enter your choice: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if choice == '1':</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check_balance()</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elif choice == '2':</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deposit()</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elif choice == '3':</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withdraw()</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elif choice == '4':</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transfer()</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elif choice == '5':</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change_pin</a:t>
            </a:r>
            <a:r>
              <a:rPr lang="en-US" dirty="0" smtClean="0">
                <a:latin typeface="Calibri" panose="020F0502020204030204" pitchFamily="34" charset="0"/>
                <a:ea typeface="Calibri" panose="020F0502020204030204" pitchFamily="34" charset="0"/>
                <a:cs typeface="Times New Roman" panose="02020603050405020304" pitchFamily="18" charset="0"/>
              </a:rPr>
              <a:t>()</a:t>
            </a:r>
          </a:p>
          <a:p>
            <a:r>
              <a:rPr lang="en-US" dirty="0" smtClean="0"/>
              <a:t>        </a:t>
            </a:r>
            <a:r>
              <a:rPr lang="en-US" dirty="0"/>
              <a:t>elif choice == '6':</a:t>
            </a:r>
          </a:p>
          <a:p>
            <a:r>
              <a:rPr lang="en-US" dirty="0"/>
              <a:t>            mini_statement()</a:t>
            </a:r>
          </a:p>
          <a:p>
            <a:r>
              <a:rPr lang="en-US" dirty="0"/>
              <a:t>        elif choice == '7':</a:t>
            </a:r>
          </a:p>
          <a:p>
            <a:r>
              <a:rPr lang="en-US" dirty="0"/>
              <a:t>            loan()</a:t>
            </a:r>
          </a:p>
          <a:p>
            <a:r>
              <a:rPr lang="en-US" dirty="0"/>
              <a:t>        elif choice == '8':</a:t>
            </a:r>
          </a:p>
          <a:p>
            <a:r>
              <a:rPr lang="en-US" dirty="0"/>
              <a:t>            pay_bill()</a:t>
            </a:r>
          </a:p>
        </p:txBody>
      </p:sp>
    </p:spTree>
    <p:extLst>
      <p:ext uri="{BB962C8B-B14F-4D97-AF65-F5344CB8AC3E}">
        <p14:creationId xmlns:p14="http://schemas.microsoft.com/office/powerpoint/2010/main" val="10943593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alphaModFix amt="33000"/>
          </a:blip>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0" y="0"/>
            <a:ext cx="8658225" cy="5987793"/>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smtClean="0">
                <a:latin typeface="Calibri" panose="020F0502020204030204" pitchFamily="34" charset="0"/>
                <a:ea typeface="Calibri" panose="020F0502020204030204" pitchFamily="34" charset="0"/>
                <a:cs typeface="Times New Roman" panose="02020603050405020304" pitchFamily="18" charset="0"/>
              </a:rPr>
              <a:t>       elif </a:t>
            </a:r>
            <a:r>
              <a:rPr lang="en-US" dirty="0">
                <a:latin typeface="Calibri" panose="020F0502020204030204" pitchFamily="34" charset="0"/>
                <a:ea typeface="Calibri" panose="020F0502020204030204" pitchFamily="34" charset="0"/>
                <a:cs typeface="Times New Roman" panose="02020603050405020304" pitchFamily="18" charset="0"/>
              </a:rPr>
              <a:t>choice == '9':</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change_language()</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elif choice == '10':</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view_transactions()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elif choice == '11':</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add_contact()</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elif choice == '12':</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check_credit_score()</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elif choice == '13':</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update_info()</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elif choice == '14':</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activate_card</a:t>
            </a:r>
            <a:r>
              <a:rPr lang="en-US" dirty="0" smtClean="0">
                <a:latin typeface="Calibri" panose="020F0502020204030204" pitchFamily="34" charset="0"/>
                <a:ea typeface="Calibri" panose="020F0502020204030204" pitchFamily="34" charset="0"/>
                <a:cs typeface="Times New Roman" panose="02020603050405020304" pitchFamily="18" charset="0"/>
              </a:rPr>
              <a:t>()</a:t>
            </a:r>
          </a:p>
          <a:p>
            <a:r>
              <a:rPr lang="en-US" dirty="0">
                <a:latin typeface="Calibri" panose="020F0502020204030204" pitchFamily="34" charset="0"/>
                <a:cs typeface="Times New Roman" panose="02020603050405020304" pitchFamily="18" charset="0"/>
              </a:rPr>
              <a:t> </a:t>
            </a:r>
            <a:r>
              <a:rPr lang="en-US" dirty="0" smtClean="0">
                <a:latin typeface="Calibri" panose="020F0502020204030204" pitchFamily="34" charset="0"/>
                <a:cs typeface="Times New Roman" panose="02020603050405020304" pitchFamily="18" charset="0"/>
              </a:rPr>
              <a:t>      </a:t>
            </a:r>
            <a:r>
              <a:rPr lang="en-US" dirty="0" smtClean="0"/>
              <a:t> </a:t>
            </a:r>
            <a:r>
              <a:rPr lang="en-US" dirty="0"/>
              <a:t>elif choice == '15':</a:t>
            </a:r>
          </a:p>
          <a:p>
            <a:r>
              <a:rPr lang="en-US" dirty="0"/>
              <a:t>            block_card()</a:t>
            </a:r>
          </a:p>
          <a:p>
            <a:r>
              <a:rPr lang="en-US" dirty="0"/>
              <a:t>        elif choice == '16':</a:t>
            </a:r>
          </a:p>
          <a:p>
            <a:r>
              <a:rPr lang="en-US" dirty="0"/>
              <a:t>            change_alert_settings()</a:t>
            </a:r>
          </a:p>
        </p:txBody>
      </p:sp>
    </p:spTree>
    <p:extLst>
      <p:ext uri="{BB962C8B-B14F-4D97-AF65-F5344CB8AC3E}">
        <p14:creationId xmlns:p14="http://schemas.microsoft.com/office/powerpoint/2010/main" val="725329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alphaModFix amt="33000"/>
          </a:blip>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0" y="441965"/>
            <a:ext cx="9144000" cy="5974071"/>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elif choice == '17':</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add_funds()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elif choice == '18':</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view_offers()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elif choice == '19':</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help_info()</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elif choice == '20':</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quit_program()</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else:</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print("Invalid choice. Please enter a valid option.")</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if __name__ == "__main__":</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atm()</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18966871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0"/>
            <a:lum/>
          </a:blip>
          <a:srcRect/>
          <a:tile tx="0" ty="0" sx="100000" sy="100000" flip="none" algn="tl"/>
        </a:blipFill>
        <a:effectLst/>
      </p:bgPr>
    </p:bg>
    <p:spTree>
      <p:nvGrpSpPr>
        <p:cNvPr id="1" name=""/>
        <p:cNvGrpSpPr/>
        <p:nvPr/>
      </p:nvGrpSpPr>
      <p:grpSpPr>
        <a:xfrm>
          <a:off x="0" y="0"/>
          <a:ext cx="0" cy="0"/>
          <a:chOff x="0" y="0"/>
          <a:chExt cx="0" cy="0"/>
        </a:xfrm>
      </p:grpSpPr>
      <p:sp>
        <p:nvSpPr>
          <p:cNvPr id="2" name="Rounded Rectangle 1"/>
          <p:cNvSpPr/>
          <p:nvPr/>
        </p:nvSpPr>
        <p:spPr>
          <a:xfrm>
            <a:off x="2059778" y="2044124"/>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CHECK BALANCE</a:t>
            </a:r>
            <a:endParaRPr lang="en-US" dirty="0">
              <a:solidFill>
                <a:schemeClr val="tx2">
                  <a:lumMod val="50000"/>
                </a:schemeClr>
              </a:solidFill>
            </a:endParaRPr>
          </a:p>
        </p:txBody>
      </p:sp>
      <p:sp>
        <p:nvSpPr>
          <p:cNvPr id="3" name="Rounded Rectangle 2"/>
          <p:cNvSpPr/>
          <p:nvPr/>
        </p:nvSpPr>
        <p:spPr>
          <a:xfrm>
            <a:off x="2059779" y="3359944"/>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CASH WITHDRAWAL</a:t>
            </a:r>
            <a:endParaRPr lang="en-US" dirty="0">
              <a:solidFill>
                <a:schemeClr val="tx2">
                  <a:lumMod val="50000"/>
                </a:schemeClr>
              </a:solidFill>
            </a:endParaRPr>
          </a:p>
        </p:txBody>
      </p:sp>
      <p:sp>
        <p:nvSpPr>
          <p:cNvPr id="4" name="Rounded Rectangle 3"/>
          <p:cNvSpPr/>
          <p:nvPr/>
        </p:nvSpPr>
        <p:spPr>
          <a:xfrm>
            <a:off x="2059778" y="4614862"/>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PIN CHANGE</a:t>
            </a:r>
            <a:endParaRPr lang="en-US" dirty="0">
              <a:solidFill>
                <a:schemeClr val="tx2">
                  <a:lumMod val="50000"/>
                </a:schemeClr>
              </a:solidFill>
            </a:endParaRPr>
          </a:p>
        </p:txBody>
      </p:sp>
      <p:sp>
        <p:nvSpPr>
          <p:cNvPr id="7" name="Rounded Rectangle 6"/>
          <p:cNvSpPr/>
          <p:nvPr/>
        </p:nvSpPr>
        <p:spPr>
          <a:xfrm>
            <a:off x="7253287" y="4614862"/>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MIN STATEMENT</a:t>
            </a:r>
            <a:endParaRPr lang="en-US" dirty="0">
              <a:solidFill>
                <a:schemeClr val="tx2">
                  <a:lumMod val="50000"/>
                </a:schemeClr>
              </a:solidFill>
            </a:endParaRPr>
          </a:p>
        </p:txBody>
      </p:sp>
      <p:sp>
        <p:nvSpPr>
          <p:cNvPr id="8" name="Rounded Rectangle 7"/>
          <p:cNvSpPr/>
          <p:nvPr/>
        </p:nvSpPr>
        <p:spPr>
          <a:xfrm>
            <a:off x="7253286" y="3359944"/>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FUNDS TRANSFER</a:t>
            </a:r>
            <a:endParaRPr lang="en-US" dirty="0">
              <a:solidFill>
                <a:schemeClr val="tx2">
                  <a:lumMod val="50000"/>
                </a:schemeClr>
              </a:solidFill>
            </a:endParaRPr>
          </a:p>
        </p:txBody>
      </p:sp>
      <p:sp>
        <p:nvSpPr>
          <p:cNvPr id="9" name="Rounded Rectangle 8"/>
          <p:cNvSpPr/>
          <p:nvPr/>
        </p:nvSpPr>
        <p:spPr>
          <a:xfrm>
            <a:off x="7253287" y="2109788"/>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CASH DEPOSIT</a:t>
            </a:r>
            <a:endParaRPr lang="en-US" dirty="0">
              <a:solidFill>
                <a:schemeClr val="tx2">
                  <a:lumMod val="50000"/>
                </a:schemeClr>
              </a:solidFill>
            </a:endParaRPr>
          </a:p>
        </p:txBody>
      </p:sp>
      <p:sp>
        <p:nvSpPr>
          <p:cNvPr id="10" name="TextBox 9"/>
          <p:cNvSpPr txBox="1"/>
          <p:nvPr/>
        </p:nvSpPr>
        <p:spPr>
          <a:xfrm>
            <a:off x="3086100" y="1085850"/>
            <a:ext cx="5543551" cy="646331"/>
          </a:xfrm>
          <a:prstGeom prst="rect">
            <a:avLst/>
          </a:prstGeom>
          <a:noFill/>
        </p:spPr>
        <p:txBody>
          <a:bodyPr wrap="square" rtlCol="0">
            <a:spAutoFit/>
          </a:bodyPr>
          <a:lstStyle/>
          <a:p>
            <a:r>
              <a:rPr lang="en-US" sz="3600" b="1" dirty="0" smtClean="0"/>
              <a:t>   Please Select a transaction</a:t>
            </a:r>
            <a:endParaRPr lang="en-US" sz="3600" b="1" dirty="0"/>
          </a:p>
        </p:txBody>
      </p:sp>
      <p:cxnSp>
        <p:nvCxnSpPr>
          <p:cNvPr id="15" name="Straight Connector 14"/>
          <p:cNvCxnSpPr/>
          <p:nvPr/>
        </p:nvCxnSpPr>
        <p:spPr>
          <a:xfrm flipV="1">
            <a:off x="1938334" y="3301265"/>
            <a:ext cx="2628900" cy="169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938334" y="3301265"/>
            <a:ext cx="0" cy="730193"/>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938334" y="4031458"/>
            <a:ext cx="2614613"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567234" y="3301265"/>
            <a:ext cx="0" cy="730193"/>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492378" y="2073710"/>
            <a:ext cx="445956" cy="461665"/>
          </a:xfrm>
          <a:prstGeom prst="rect">
            <a:avLst/>
          </a:prstGeom>
          <a:noFill/>
        </p:spPr>
        <p:txBody>
          <a:bodyPr wrap="none" rtlCol="0">
            <a:spAutoFit/>
          </a:bodyPr>
          <a:lstStyle/>
          <a:p>
            <a:r>
              <a:rPr lang="en-US" sz="2400" dirty="0"/>
              <a:t>1</a:t>
            </a:r>
            <a:r>
              <a:rPr lang="en-US" dirty="0" smtClean="0"/>
              <a:t>  </a:t>
            </a:r>
            <a:endParaRPr lang="en-US" dirty="0"/>
          </a:p>
        </p:txBody>
      </p:sp>
      <p:sp>
        <p:nvSpPr>
          <p:cNvPr id="14" name="Rectangle 13"/>
          <p:cNvSpPr/>
          <p:nvPr/>
        </p:nvSpPr>
        <p:spPr>
          <a:xfrm>
            <a:off x="6722760" y="2127616"/>
            <a:ext cx="340158" cy="461665"/>
          </a:xfrm>
          <a:prstGeom prst="rect">
            <a:avLst/>
          </a:prstGeom>
        </p:spPr>
        <p:txBody>
          <a:bodyPr wrap="none">
            <a:spAutoFit/>
          </a:bodyPr>
          <a:lstStyle/>
          <a:p>
            <a:r>
              <a:rPr lang="en-US" sz="2400" dirty="0" smtClean="0"/>
              <a:t>2</a:t>
            </a:r>
            <a:endParaRPr lang="en-US" sz="2400" dirty="0"/>
          </a:p>
        </p:txBody>
      </p:sp>
      <p:sp>
        <p:nvSpPr>
          <p:cNvPr id="16" name="Rectangle 15"/>
          <p:cNvSpPr/>
          <p:nvPr/>
        </p:nvSpPr>
        <p:spPr>
          <a:xfrm>
            <a:off x="6722760" y="3394793"/>
            <a:ext cx="340158" cy="461665"/>
          </a:xfrm>
          <a:prstGeom prst="rect">
            <a:avLst/>
          </a:prstGeom>
        </p:spPr>
        <p:txBody>
          <a:bodyPr wrap="none">
            <a:spAutoFit/>
          </a:bodyPr>
          <a:lstStyle/>
          <a:p>
            <a:r>
              <a:rPr lang="en-US" sz="2400" dirty="0" smtClean="0"/>
              <a:t>4</a:t>
            </a:r>
            <a:endParaRPr lang="en-US" sz="2400" dirty="0"/>
          </a:p>
        </p:txBody>
      </p:sp>
      <p:sp>
        <p:nvSpPr>
          <p:cNvPr id="17" name="Rectangle 16"/>
          <p:cNvSpPr/>
          <p:nvPr/>
        </p:nvSpPr>
        <p:spPr>
          <a:xfrm>
            <a:off x="1476732" y="3386032"/>
            <a:ext cx="340158" cy="461665"/>
          </a:xfrm>
          <a:prstGeom prst="rect">
            <a:avLst/>
          </a:prstGeom>
        </p:spPr>
        <p:txBody>
          <a:bodyPr wrap="none">
            <a:spAutoFit/>
          </a:bodyPr>
          <a:lstStyle/>
          <a:p>
            <a:r>
              <a:rPr lang="en-US" sz="2400" dirty="0" smtClean="0"/>
              <a:t>3</a:t>
            </a:r>
            <a:endParaRPr lang="en-US" sz="2400" dirty="0"/>
          </a:p>
        </p:txBody>
      </p:sp>
      <p:sp>
        <p:nvSpPr>
          <p:cNvPr id="18" name="Rectangle 17"/>
          <p:cNvSpPr/>
          <p:nvPr/>
        </p:nvSpPr>
        <p:spPr>
          <a:xfrm>
            <a:off x="1492378" y="4698354"/>
            <a:ext cx="340158" cy="461665"/>
          </a:xfrm>
          <a:prstGeom prst="rect">
            <a:avLst/>
          </a:prstGeom>
        </p:spPr>
        <p:txBody>
          <a:bodyPr wrap="none">
            <a:spAutoFit/>
          </a:bodyPr>
          <a:lstStyle/>
          <a:p>
            <a:r>
              <a:rPr lang="en-US" sz="2400" dirty="0" smtClean="0"/>
              <a:t>5</a:t>
            </a:r>
            <a:endParaRPr lang="en-US" sz="2400" dirty="0"/>
          </a:p>
        </p:txBody>
      </p:sp>
      <p:sp>
        <p:nvSpPr>
          <p:cNvPr id="19" name="Rectangle 18"/>
          <p:cNvSpPr/>
          <p:nvPr/>
        </p:nvSpPr>
        <p:spPr>
          <a:xfrm>
            <a:off x="6756379" y="4661970"/>
            <a:ext cx="306539" cy="461665"/>
          </a:xfrm>
          <a:prstGeom prst="rect">
            <a:avLst/>
          </a:prstGeom>
        </p:spPr>
        <p:txBody>
          <a:bodyPr wrap="square">
            <a:spAutoFit/>
          </a:bodyPr>
          <a:lstStyle/>
          <a:p>
            <a:r>
              <a:rPr lang="en-US" sz="2400" dirty="0" smtClean="0"/>
              <a:t>6</a:t>
            </a:r>
            <a:endParaRPr lang="en-US" sz="2400" dirty="0"/>
          </a:p>
        </p:txBody>
      </p:sp>
    </p:spTree>
    <p:extLst>
      <p:ext uri="{BB962C8B-B14F-4D97-AF65-F5344CB8AC3E}">
        <p14:creationId xmlns:p14="http://schemas.microsoft.com/office/powerpoint/2010/main" val="1686481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dobe Caslon Pro Bold" panose="0205070206050A020403" pitchFamily="18" charset="0"/>
              </a:rPr>
              <a:t>ATM</a:t>
            </a:r>
            <a:br>
              <a:rPr lang="en-US" dirty="0" smtClean="0">
                <a:latin typeface="Adobe Caslon Pro Bold" panose="0205070206050A020403" pitchFamily="18" charset="0"/>
              </a:rPr>
            </a:br>
            <a:r>
              <a:rPr lang="en-US" dirty="0" smtClean="0">
                <a:latin typeface="Adobe Caslon Pro Bold" panose="0205070206050A020403" pitchFamily="18" charset="0"/>
              </a:rPr>
              <a:t>(Automated </a:t>
            </a:r>
            <a:r>
              <a:rPr lang="en-US" dirty="0">
                <a:latin typeface="Adobe Caslon Pro Bold" panose="0205070206050A020403" pitchFamily="18" charset="0"/>
              </a:rPr>
              <a:t>T</a:t>
            </a:r>
            <a:r>
              <a:rPr lang="en-US" dirty="0" smtClean="0">
                <a:latin typeface="Adobe Caslon Pro Bold" panose="0205070206050A020403" pitchFamily="18" charset="0"/>
              </a:rPr>
              <a:t>eller </a:t>
            </a:r>
            <a:r>
              <a:rPr lang="en-US" dirty="0">
                <a:latin typeface="Adobe Caslon Pro Bold" panose="0205070206050A020403" pitchFamily="18" charset="0"/>
              </a:rPr>
              <a:t>M</a:t>
            </a:r>
            <a:r>
              <a:rPr lang="en-US" dirty="0" smtClean="0">
                <a:latin typeface="Adobe Caslon Pro Bold" panose="0205070206050A020403" pitchFamily="18" charset="0"/>
              </a:rPr>
              <a:t>achine</a:t>
            </a:r>
            <a:r>
              <a:rPr lang="en-US" dirty="0" smtClean="0">
                <a:latin typeface="Adobe Caslon Pro Bold" panose="0205070206050A020403" pitchFamily="18" charset="0"/>
              </a:rPr>
              <a:t>)</a:t>
            </a:r>
            <a:endParaRPr lang="en-US" dirty="0">
              <a:latin typeface="Adobe Caslon Pro Bold" panose="0205070206050A020403" pitchFamily="18" charset="0"/>
            </a:endParaRPr>
          </a:p>
        </p:txBody>
      </p:sp>
    </p:spTree>
    <p:extLst>
      <p:ext uri="{BB962C8B-B14F-4D97-AF65-F5344CB8AC3E}">
        <p14:creationId xmlns:p14="http://schemas.microsoft.com/office/powerpoint/2010/main" val="37218421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lum/>
          </a:blip>
          <a:srcRect/>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4500563" y="1128713"/>
            <a:ext cx="2686056" cy="523220"/>
          </a:xfrm>
          <a:prstGeom prst="rect">
            <a:avLst/>
          </a:prstGeom>
          <a:noFill/>
        </p:spPr>
        <p:txBody>
          <a:bodyPr wrap="none" rtlCol="0">
            <a:spAutoFit/>
          </a:bodyPr>
          <a:lstStyle/>
          <a:p>
            <a:r>
              <a:rPr lang="en-US" sz="2800" dirty="0" smtClean="0"/>
              <a:t>SELECT AMOUNT</a:t>
            </a:r>
            <a:endParaRPr lang="en-US" sz="2800" dirty="0"/>
          </a:p>
        </p:txBody>
      </p:sp>
      <p:sp>
        <p:nvSpPr>
          <p:cNvPr id="3" name="Rounded Rectangle 2"/>
          <p:cNvSpPr/>
          <p:nvPr/>
        </p:nvSpPr>
        <p:spPr>
          <a:xfrm>
            <a:off x="1940714" y="2196524"/>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a:t>
            </a:r>
            <a:r>
              <a:rPr lang="en-US" dirty="0" smtClean="0">
                <a:solidFill>
                  <a:schemeClr val="tx2">
                    <a:lumMod val="50000"/>
                  </a:schemeClr>
                </a:solidFill>
              </a:rPr>
              <a:t> 100</a:t>
            </a:r>
            <a:endParaRPr lang="en-US" dirty="0">
              <a:solidFill>
                <a:schemeClr val="tx2">
                  <a:lumMod val="50000"/>
                </a:schemeClr>
              </a:solidFill>
            </a:endParaRPr>
          </a:p>
        </p:txBody>
      </p:sp>
      <p:sp>
        <p:nvSpPr>
          <p:cNvPr id="4" name="Rounded Rectangle 3"/>
          <p:cNvSpPr/>
          <p:nvPr/>
        </p:nvSpPr>
        <p:spPr>
          <a:xfrm>
            <a:off x="1940715" y="3491924"/>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$ 1000</a:t>
            </a:r>
            <a:endParaRPr lang="en-US" dirty="0">
              <a:solidFill>
                <a:schemeClr val="tx2">
                  <a:lumMod val="50000"/>
                </a:schemeClr>
              </a:solidFill>
            </a:endParaRPr>
          </a:p>
        </p:txBody>
      </p:sp>
      <p:sp>
        <p:nvSpPr>
          <p:cNvPr id="5" name="Rounded Rectangle 4"/>
          <p:cNvSpPr/>
          <p:nvPr/>
        </p:nvSpPr>
        <p:spPr>
          <a:xfrm>
            <a:off x="7931941" y="3491924"/>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$ 5000</a:t>
            </a:r>
            <a:endParaRPr lang="en-US" dirty="0">
              <a:solidFill>
                <a:schemeClr val="tx2">
                  <a:lumMod val="50000"/>
                </a:schemeClr>
              </a:solidFill>
            </a:endParaRPr>
          </a:p>
        </p:txBody>
      </p:sp>
      <p:sp>
        <p:nvSpPr>
          <p:cNvPr id="6" name="Rounded Rectangle 5"/>
          <p:cNvSpPr/>
          <p:nvPr/>
        </p:nvSpPr>
        <p:spPr>
          <a:xfrm>
            <a:off x="7931941" y="2196524"/>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a:t>
            </a:r>
            <a:r>
              <a:rPr lang="en-US" dirty="0" smtClean="0">
                <a:solidFill>
                  <a:schemeClr val="tx2">
                    <a:lumMod val="50000"/>
                  </a:schemeClr>
                </a:solidFill>
              </a:rPr>
              <a:t> 500</a:t>
            </a:r>
            <a:endParaRPr lang="en-US" dirty="0">
              <a:solidFill>
                <a:schemeClr val="tx2">
                  <a:lumMod val="50000"/>
                </a:schemeClr>
              </a:solidFill>
            </a:endParaRPr>
          </a:p>
        </p:txBody>
      </p:sp>
      <p:sp>
        <p:nvSpPr>
          <p:cNvPr id="7" name="Rounded Rectangle 6"/>
          <p:cNvSpPr/>
          <p:nvPr/>
        </p:nvSpPr>
        <p:spPr>
          <a:xfrm>
            <a:off x="1940713" y="4787324"/>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OTHER</a:t>
            </a:r>
            <a:endParaRPr lang="en-US" dirty="0">
              <a:solidFill>
                <a:schemeClr val="tx2">
                  <a:lumMod val="50000"/>
                </a:schemeClr>
              </a:solidFill>
            </a:endParaRPr>
          </a:p>
        </p:txBody>
      </p:sp>
      <p:sp>
        <p:nvSpPr>
          <p:cNvPr id="8" name="Rounded Rectangle 7"/>
          <p:cNvSpPr/>
          <p:nvPr/>
        </p:nvSpPr>
        <p:spPr>
          <a:xfrm>
            <a:off x="7931941" y="4787324"/>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BACK</a:t>
            </a:r>
            <a:endParaRPr lang="en-US" dirty="0">
              <a:solidFill>
                <a:schemeClr val="tx2">
                  <a:lumMod val="50000"/>
                </a:schemeClr>
              </a:solidFill>
            </a:endParaRPr>
          </a:p>
        </p:txBody>
      </p:sp>
      <p:cxnSp>
        <p:nvCxnSpPr>
          <p:cNvPr id="10" name="Straight Connector 9"/>
          <p:cNvCxnSpPr/>
          <p:nvPr/>
        </p:nvCxnSpPr>
        <p:spPr>
          <a:xfrm>
            <a:off x="1883561" y="4730172"/>
            <a:ext cx="255985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883561" y="5482644"/>
            <a:ext cx="255985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443411" y="4730172"/>
            <a:ext cx="0" cy="752472"/>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883561" y="4730172"/>
            <a:ext cx="0" cy="752472"/>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70750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alphaModFix amt="90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3529013" y="2471738"/>
            <a:ext cx="2519472" cy="584775"/>
          </a:xfrm>
          <a:prstGeom prst="rect">
            <a:avLst/>
          </a:prstGeom>
          <a:noFill/>
        </p:spPr>
        <p:txBody>
          <a:bodyPr wrap="none" rtlCol="0">
            <a:spAutoFit/>
          </a:bodyPr>
          <a:lstStyle/>
          <a:p>
            <a:r>
              <a:rPr lang="en-US" sz="3200" dirty="0" smtClean="0"/>
              <a:t>Enter Amount</a:t>
            </a:r>
            <a:endParaRPr lang="en-US" sz="3200" dirty="0"/>
          </a:p>
        </p:txBody>
      </p:sp>
      <p:sp>
        <p:nvSpPr>
          <p:cNvPr id="4" name="Rounded Rectangle 3"/>
          <p:cNvSpPr/>
          <p:nvPr/>
        </p:nvSpPr>
        <p:spPr>
          <a:xfrm>
            <a:off x="6269828" y="2449800"/>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2">
                    <a:lumMod val="50000"/>
                  </a:schemeClr>
                </a:solidFill>
              </a:rPr>
              <a:t>         $  29999</a:t>
            </a:r>
            <a:endParaRPr lang="en-US" dirty="0">
              <a:solidFill>
                <a:schemeClr val="tx2">
                  <a:lumMod val="50000"/>
                </a:schemeClr>
              </a:solidFill>
            </a:endParaRPr>
          </a:p>
        </p:txBody>
      </p:sp>
    </p:spTree>
    <p:extLst>
      <p:ext uri="{BB962C8B-B14F-4D97-AF65-F5344CB8AC3E}">
        <p14:creationId xmlns:p14="http://schemas.microsoft.com/office/powerpoint/2010/main" val="30321984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alphaModFix amt="90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2728912" y="2914650"/>
            <a:ext cx="6606296" cy="1077218"/>
          </a:xfrm>
          <a:prstGeom prst="rect">
            <a:avLst/>
          </a:prstGeom>
          <a:noFill/>
        </p:spPr>
        <p:txBody>
          <a:bodyPr wrap="none" rtlCol="0">
            <a:spAutoFit/>
          </a:bodyPr>
          <a:lstStyle/>
          <a:p>
            <a:r>
              <a:rPr lang="en-US" sz="3200" dirty="0" smtClean="0">
                <a:solidFill>
                  <a:schemeClr val="accent1">
                    <a:lumMod val="50000"/>
                  </a:schemeClr>
                </a:solidFill>
                <a:latin typeface="Adobe Gothic Std B" panose="020B0800000000000000" pitchFamily="34" charset="-128"/>
                <a:ea typeface="Adobe Gothic Std B" panose="020B0800000000000000" pitchFamily="34" charset="-128"/>
              </a:rPr>
              <a:t>Withdrawal Successful</a:t>
            </a:r>
          </a:p>
          <a:p>
            <a:r>
              <a:rPr lang="en-US" sz="3200" dirty="0" smtClean="0">
                <a:solidFill>
                  <a:schemeClr val="accent1">
                    <a:lumMod val="50000"/>
                  </a:schemeClr>
                </a:solidFill>
                <a:latin typeface="Adobe Gothic Std B" panose="020B0800000000000000" pitchFamily="34" charset="-128"/>
                <a:ea typeface="Adobe Gothic Std B" panose="020B0800000000000000" pitchFamily="34" charset="-128"/>
              </a:rPr>
              <a:t>Your New Balance is $ 99972632.0</a:t>
            </a:r>
            <a:endParaRPr lang="en-US" sz="3200" dirty="0">
              <a:solidFill>
                <a:schemeClr val="accent1">
                  <a:lumMod val="50000"/>
                </a:schemeClr>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5679160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075" y="557213"/>
            <a:ext cx="10015538" cy="5786437"/>
          </a:xfrm>
          <a:prstGeom prst="rect">
            <a:avLst/>
          </a:prstGeom>
        </p:spPr>
      </p:pic>
      <p:cxnSp>
        <p:nvCxnSpPr>
          <p:cNvPr id="4" name="Straight Connector 3"/>
          <p:cNvCxnSpPr/>
          <p:nvPr/>
        </p:nvCxnSpPr>
        <p:spPr>
          <a:xfrm flipV="1">
            <a:off x="600075" y="5572125"/>
            <a:ext cx="8943975" cy="28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544050" y="5557835"/>
            <a:ext cx="0" cy="71437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00075" y="6257922"/>
            <a:ext cx="8943975" cy="28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0075" y="5600700"/>
            <a:ext cx="0" cy="71437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4554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0"/>
            <a:lum/>
          </a:blip>
          <a:srcRect/>
          <a:tile tx="0" ty="0" sx="100000" sy="100000" flip="none" algn="tl"/>
        </a:blipFill>
        <a:effectLst/>
      </p:bgPr>
    </p:bg>
    <p:spTree>
      <p:nvGrpSpPr>
        <p:cNvPr id="1" name=""/>
        <p:cNvGrpSpPr/>
        <p:nvPr/>
      </p:nvGrpSpPr>
      <p:grpSpPr>
        <a:xfrm>
          <a:off x="0" y="0"/>
          <a:ext cx="0" cy="0"/>
          <a:chOff x="0" y="0"/>
          <a:chExt cx="0" cy="0"/>
        </a:xfrm>
      </p:grpSpPr>
      <p:sp>
        <p:nvSpPr>
          <p:cNvPr id="2" name="Rounded Rectangle 1"/>
          <p:cNvSpPr/>
          <p:nvPr/>
        </p:nvSpPr>
        <p:spPr>
          <a:xfrm>
            <a:off x="2059778" y="2044124"/>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CHECK BALANCE</a:t>
            </a:r>
            <a:endParaRPr lang="en-US" dirty="0">
              <a:solidFill>
                <a:schemeClr val="tx2">
                  <a:lumMod val="50000"/>
                </a:schemeClr>
              </a:solidFill>
            </a:endParaRPr>
          </a:p>
        </p:txBody>
      </p:sp>
      <p:sp>
        <p:nvSpPr>
          <p:cNvPr id="3" name="Rounded Rectangle 2"/>
          <p:cNvSpPr/>
          <p:nvPr/>
        </p:nvSpPr>
        <p:spPr>
          <a:xfrm>
            <a:off x="2059779" y="3359944"/>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CASH WITHDRAWAL</a:t>
            </a:r>
            <a:endParaRPr lang="en-US" dirty="0">
              <a:solidFill>
                <a:schemeClr val="tx2">
                  <a:lumMod val="50000"/>
                </a:schemeClr>
              </a:solidFill>
            </a:endParaRPr>
          </a:p>
        </p:txBody>
      </p:sp>
      <p:sp>
        <p:nvSpPr>
          <p:cNvPr id="4" name="Rounded Rectangle 3"/>
          <p:cNvSpPr/>
          <p:nvPr/>
        </p:nvSpPr>
        <p:spPr>
          <a:xfrm>
            <a:off x="2059778" y="4614862"/>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PIN CHANGE</a:t>
            </a:r>
            <a:endParaRPr lang="en-US" dirty="0">
              <a:solidFill>
                <a:schemeClr val="tx2">
                  <a:lumMod val="50000"/>
                </a:schemeClr>
              </a:solidFill>
            </a:endParaRPr>
          </a:p>
        </p:txBody>
      </p:sp>
      <p:sp>
        <p:nvSpPr>
          <p:cNvPr id="7" name="Rounded Rectangle 6"/>
          <p:cNvSpPr/>
          <p:nvPr/>
        </p:nvSpPr>
        <p:spPr>
          <a:xfrm>
            <a:off x="7253287" y="4614862"/>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MINI STATEMENT</a:t>
            </a:r>
            <a:endParaRPr lang="en-US" dirty="0">
              <a:solidFill>
                <a:schemeClr val="tx2">
                  <a:lumMod val="50000"/>
                </a:schemeClr>
              </a:solidFill>
            </a:endParaRPr>
          </a:p>
        </p:txBody>
      </p:sp>
      <p:sp>
        <p:nvSpPr>
          <p:cNvPr id="8" name="Rounded Rectangle 7"/>
          <p:cNvSpPr/>
          <p:nvPr/>
        </p:nvSpPr>
        <p:spPr>
          <a:xfrm>
            <a:off x="7253286" y="3359944"/>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FUNDS TRANSFER</a:t>
            </a:r>
            <a:endParaRPr lang="en-US" dirty="0">
              <a:solidFill>
                <a:schemeClr val="tx2">
                  <a:lumMod val="50000"/>
                </a:schemeClr>
              </a:solidFill>
            </a:endParaRPr>
          </a:p>
        </p:txBody>
      </p:sp>
      <p:sp>
        <p:nvSpPr>
          <p:cNvPr id="9" name="Rounded Rectangle 8"/>
          <p:cNvSpPr/>
          <p:nvPr/>
        </p:nvSpPr>
        <p:spPr>
          <a:xfrm>
            <a:off x="7253287" y="2109788"/>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CASH DEPOSIT</a:t>
            </a:r>
            <a:endParaRPr lang="en-US" dirty="0">
              <a:solidFill>
                <a:schemeClr val="tx2">
                  <a:lumMod val="50000"/>
                </a:schemeClr>
              </a:solidFill>
            </a:endParaRPr>
          </a:p>
        </p:txBody>
      </p:sp>
      <p:sp>
        <p:nvSpPr>
          <p:cNvPr id="10" name="TextBox 9"/>
          <p:cNvSpPr txBox="1"/>
          <p:nvPr/>
        </p:nvSpPr>
        <p:spPr>
          <a:xfrm>
            <a:off x="3086100" y="1085850"/>
            <a:ext cx="5543551" cy="646331"/>
          </a:xfrm>
          <a:prstGeom prst="rect">
            <a:avLst/>
          </a:prstGeom>
          <a:noFill/>
        </p:spPr>
        <p:txBody>
          <a:bodyPr wrap="square" rtlCol="0">
            <a:spAutoFit/>
          </a:bodyPr>
          <a:lstStyle/>
          <a:p>
            <a:r>
              <a:rPr lang="en-US" sz="3600" b="1" dirty="0" smtClean="0"/>
              <a:t>   Please Select a transaction</a:t>
            </a:r>
            <a:endParaRPr lang="en-US" sz="3600" b="1" dirty="0"/>
          </a:p>
        </p:txBody>
      </p:sp>
      <p:cxnSp>
        <p:nvCxnSpPr>
          <p:cNvPr id="15" name="Straight Connector 14"/>
          <p:cNvCxnSpPr/>
          <p:nvPr/>
        </p:nvCxnSpPr>
        <p:spPr>
          <a:xfrm flipV="1">
            <a:off x="1938334" y="3301265"/>
            <a:ext cx="2628900" cy="169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938334" y="3301265"/>
            <a:ext cx="0" cy="730193"/>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938334" y="4031458"/>
            <a:ext cx="2614613"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567234" y="3301265"/>
            <a:ext cx="0" cy="730193"/>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492378" y="2073710"/>
            <a:ext cx="445956" cy="461665"/>
          </a:xfrm>
          <a:prstGeom prst="rect">
            <a:avLst/>
          </a:prstGeom>
          <a:noFill/>
        </p:spPr>
        <p:txBody>
          <a:bodyPr wrap="none" rtlCol="0">
            <a:spAutoFit/>
          </a:bodyPr>
          <a:lstStyle/>
          <a:p>
            <a:r>
              <a:rPr lang="en-US" sz="2400" dirty="0"/>
              <a:t>1</a:t>
            </a:r>
            <a:r>
              <a:rPr lang="en-US" dirty="0" smtClean="0"/>
              <a:t>  </a:t>
            </a:r>
            <a:endParaRPr lang="en-US" dirty="0"/>
          </a:p>
        </p:txBody>
      </p:sp>
      <p:sp>
        <p:nvSpPr>
          <p:cNvPr id="14" name="Rectangle 13"/>
          <p:cNvSpPr/>
          <p:nvPr/>
        </p:nvSpPr>
        <p:spPr>
          <a:xfrm>
            <a:off x="6722760" y="2127616"/>
            <a:ext cx="340158" cy="461665"/>
          </a:xfrm>
          <a:prstGeom prst="rect">
            <a:avLst/>
          </a:prstGeom>
        </p:spPr>
        <p:txBody>
          <a:bodyPr wrap="none">
            <a:spAutoFit/>
          </a:bodyPr>
          <a:lstStyle/>
          <a:p>
            <a:r>
              <a:rPr lang="en-US" sz="2400" dirty="0" smtClean="0"/>
              <a:t>2</a:t>
            </a:r>
            <a:endParaRPr lang="en-US" sz="2400" dirty="0"/>
          </a:p>
        </p:txBody>
      </p:sp>
      <p:sp>
        <p:nvSpPr>
          <p:cNvPr id="16" name="Rectangle 15"/>
          <p:cNvSpPr/>
          <p:nvPr/>
        </p:nvSpPr>
        <p:spPr>
          <a:xfrm>
            <a:off x="6722760" y="3394793"/>
            <a:ext cx="340158" cy="461665"/>
          </a:xfrm>
          <a:prstGeom prst="rect">
            <a:avLst/>
          </a:prstGeom>
        </p:spPr>
        <p:txBody>
          <a:bodyPr wrap="none">
            <a:spAutoFit/>
          </a:bodyPr>
          <a:lstStyle/>
          <a:p>
            <a:r>
              <a:rPr lang="en-US" sz="2400" dirty="0" smtClean="0"/>
              <a:t>4</a:t>
            </a:r>
            <a:endParaRPr lang="en-US" sz="2400" dirty="0"/>
          </a:p>
        </p:txBody>
      </p:sp>
      <p:sp>
        <p:nvSpPr>
          <p:cNvPr id="17" name="Rectangle 16"/>
          <p:cNvSpPr/>
          <p:nvPr/>
        </p:nvSpPr>
        <p:spPr>
          <a:xfrm>
            <a:off x="1476732" y="3386032"/>
            <a:ext cx="340158" cy="461665"/>
          </a:xfrm>
          <a:prstGeom prst="rect">
            <a:avLst/>
          </a:prstGeom>
        </p:spPr>
        <p:txBody>
          <a:bodyPr wrap="none">
            <a:spAutoFit/>
          </a:bodyPr>
          <a:lstStyle/>
          <a:p>
            <a:r>
              <a:rPr lang="en-US" sz="2400" dirty="0" smtClean="0"/>
              <a:t>3</a:t>
            </a:r>
            <a:endParaRPr lang="en-US" sz="2400" dirty="0"/>
          </a:p>
        </p:txBody>
      </p:sp>
      <p:sp>
        <p:nvSpPr>
          <p:cNvPr id="18" name="Rectangle 17"/>
          <p:cNvSpPr/>
          <p:nvPr/>
        </p:nvSpPr>
        <p:spPr>
          <a:xfrm>
            <a:off x="1492378" y="4698354"/>
            <a:ext cx="340158" cy="461665"/>
          </a:xfrm>
          <a:prstGeom prst="rect">
            <a:avLst/>
          </a:prstGeom>
        </p:spPr>
        <p:txBody>
          <a:bodyPr wrap="none">
            <a:spAutoFit/>
          </a:bodyPr>
          <a:lstStyle/>
          <a:p>
            <a:r>
              <a:rPr lang="en-US" sz="2400" dirty="0" smtClean="0"/>
              <a:t>5</a:t>
            </a:r>
            <a:endParaRPr lang="en-US" sz="2400" dirty="0"/>
          </a:p>
        </p:txBody>
      </p:sp>
      <p:sp>
        <p:nvSpPr>
          <p:cNvPr id="19" name="Rectangle 18"/>
          <p:cNvSpPr/>
          <p:nvPr/>
        </p:nvSpPr>
        <p:spPr>
          <a:xfrm>
            <a:off x="6756379" y="4661970"/>
            <a:ext cx="306539" cy="461665"/>
          </a:xfrm>
          <a:prstGeom prst="rect">
            <a:avLst/>
          </a:prstGeom>
        </p:spPr>
        <p:txBody>
          <a:bodyPr wrap="square">
            <a:spAutoFit/>
          </a:bodyPr>
          <a:lstStyle/>
          <a:p>
            <a:r>
              <a:rPr lang="en-US" sz="2400" dirty="0" smtClean="0"/>
              <a:t>6</a:t>
            </a:r>
            <a:endParaRPr lang="en-US" sz="2400" dirty="0"/>
          </a:p>
        </p:txBody>
      </p:sp>
    </p:spTree>
    <p:extLst>
      <p:ext uri="{BB962C8B-B14F-4D97-AF65-F5344CB8AC3E}">
        <p14:creationId xmlns:p14="http://schemas.microsoft.com/office/powerpoint/2010/main" val="1327602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lum/>
          </a:blip>
          <a:srcRect/>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4500563" y="1128713"/>
            <a:ext cx="2686056" cy="523220"/>
          </a:xfrm>
          <a:prstGeom prst="rect">
            <a:avLst/>
          </a:prstGeom>
          <a:noFill/>
        </p:spPr>
        <p:txBody>
          <a:bodyPr wrap="none" rtlCol="0">
            <a:spAutoFit/>
          </a:bodyPr>
          <a:lstStyle/>
          <a:p>
            <a:r>
              <a:rPr lang="en-US" sz="2800" dirty="0" smtClean="0"/>
              <a:t>SELECT AMOUNT</a:t>
            </a:r>
            <a:endParaRPr lang="en-US" sz="2800" dirty="0"/>
          </a:p>
        </p:txBody>
      </p:sp>
      <p:sp>
        <p:nvSpPr>
          <p:cNvPr id="3" name="Rounded Rectangle 2"/>
          <p:cNvSpPr/>
          <p:nvPr/>
        </p:nvSpPr>
        <p:spPr>
          <a:xfrm>
            <a:off x="1940714" y="2196524"/>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a:t>
            </a:r>
            <a:r>
              <a:rPr lang="en-US" dirty="0" smtClean="0">
                <a:solidFill>
                  <a:schemeClr val="tx2">
                    <a:lumMod val="50000"/>
                  </a:schemeClr>
                </a:solidFill>
              </a:rPr>
              <a:t> 100</a:t>
            </a:r>
            <a:endParaRPr lang="en-US" dirty="0">
              <a:solidFill>
                <a:schemeClr val="tx2">
                  <a:lumMod val="50000"/>
                </a:schemeClr>
              </a:solidFill>
            </a:endParaRPr>
          </a:p>
        </p:txBody>
      </p:sp>
      <p:sp>
        <p:nvSpPr>
          <p:cNvPr id="4" name="Rounded Rectangle 3"/>
          <p:cNvSpPr/>
          <p:nvPr/>
        </p:nvSpPr>
        <p:spPr>
          <a:xfrm>
            <a:off x="1940715" y="3491924"/>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$ 1000</a:t>
            </a:r>
            <a:endParaRPr lang="en-US" dirty="0">
              <a:solidFill>
                <a:schemeClr val="tx2">
                  <a:lumMod val="50000"/>
                </a:schemeClr>
              </a:solidFill>
            </a:endParaRPr>
          </a:p>
        </p:txBody>
      </p:sp>
      <p:sp>
        <p:nvSpPr>
          <p:cNvPr id="5" name="Rounded Rectangle 4"/>
          <p:cNvSpPr/>
          <p:nvPr/>
        </p:nvSpPr>
        <p:spPr>
          <a:xfrm>
            <a:off x="7931941" y="3491924"/>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$ 5000</a:t>
            </a:r>
            <a:endParaRPr lang="en-US" dirty="0">
              <a:solidFill>
                <a:schemeClr val="tx2">
                  <a:lumMod val="50000"/>
                </a:schemeClr>
              </a:solidFill>
            </a:endParaRPr>
          </a:p>
        </p:txBody>
      </p:sp>
      <p:sp>
        <p:nvSpPr>
          <p:cNvPr id="6" name="Rounded Rectangle 5"/>
          <p:cNvSpPr/>
          <p:nvPr/>
        </p:nvSpPr>
        <p:spPr>
          <a:xfrm>
            <a:off x="7931941" y="2196524"/>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a:t>
            </a:r>
            <a:r>
              <a:rPr lang="en-US" dirty="0" smtClean="0">
                <a:solidFill>
                  <a:schemeClr val="tx2">
                    <a:lumMod val="50000"/>
                  </a:schemeClr>
                </a:solidFill>
              </a:rPr>
              <a:t> 500</a:t>
            </a:r>
            <a:endParaRPr lang="en-US" dirty="0">
              <a:solidFill>
                <a:schemeClr val="tx2">
                  <a:lumMod val="50000"/>
                </a:schemeClr>
              </a:solidFill>
            </a:endParaRPr>
          </a:p>
        </p:txBody>
      </p:sp>
      <p:sp>
        <p:nvSpPr>
          <p:cNvPr id="7" name="Rounded Rectangle 6"/>
          <p:cNvSpPr/>
          <p:nvPr/>
        </p:nvSpPr>
        <p:spPr>
          <a:xfrm>
            <a:off x="1940713" y="4787324"/>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OTHER</a:t>
            </a:r>
            <a:endParaRPr lang="en-US" dirty="0">
              <a:solidFill>
                <a:schemeClr val="tx2">
                  <a:lumMod val="50000"/>
                </a:schemeClr>
              </a:solidFill>
            </a:endParaRPr>
          </a:p>
        </p:txBody>
      </p:sp>
      <p:sp>
        <p:nvSpPr>
          <p:cNvPr id="8" name="Rounded Rectangle 7"/>
          <p:cNvSpPr/>
          <p:nvPr/>
        </p:nvSpPr>
        <p:spPr>
          <a:xfrm>
            <a:off x="7931941" y="4787324"/>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BACK</a:t>
            </a:r>
            <a:endParaRPr lang="en-US" dirty="0">
              <a:solidFill>
                <a:schemeClr val="tx2">
                  <a:lumMod val="50000"/>
                </a:schemeClr>
              </a:solidFill>
            </a:endParaRPr>
          </a:p>
        </p:txBody>
      </p:sp>
      <p:cxnSp>
        <p:nvCxnSpPr>
          <p:cNvPr id="10" name="Straight Connector 9"/>
          <p:cNvCxnSpPr/>
          <p:nvPr/>
        </p:nvCxnSpPr>
        <p:spPr>
          <a:xfrm>
            <a:off x="1883561" y="4730172"/>
            <a:ext cx="255985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883561" y="5482644"/>
            <a:ext cx="255985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443411" y="4730172"/>
            <a:ext cx="0" cy="752472"/>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883561" y="4730172"/>
            <a:ext cx="0" cy="752472"/>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65179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alphaModFix amt="90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3529013" y="2471738"/>
            <a:ext cx="2519472" cy="584775"/>
          </a:xfrm>
          <a:prstGeom prst="rect">
            <a:avLst/>
          </a:prstGeom>
          <a:noFill/>
        </p:spPr>
        <p:txBody>
          <a:bodyPr wrap="none" rtlCol="0">
            <a:spAutoFit/>
          </a:bodyPr>
          <a:lstStyle/>
          <a:p>
            <a:r>
              <a:rPr lang="en-US" sz="3200" dirty="0" smtClean="0"/>
              <a:t>Enter Amount</a:t>
            </a:r>
            <a:endParaRPr lang="en-US" sz="3200" dirty="0"/>
          </a:p>
        </p:txBody>
      </p:sp>
      <p:sp>
        <p:nvSpPr>
          <p:cNvPr id="4" name="Rounded Rectangle 3"/>
          <p:cNvSpPr/>
          <p:nvPr/>
        </p:nvSpPr>
        <p:spPr>
          <a:xfrm>
            <a:off x="6269828" y="2449800"/>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2">
                    <a:lumMod val="50000"/>
                  </a:schemeClr>
                </a:solidFill>
              </a:rPr>
              <a:t>    $   1000000000</a:t>
            </a:r>
            <a:endParaRPr lang="en-US" dirty="0">
              <a:solidFill>
                <a:schemeClr val="tx2">
                  <a:lumMod val="50000"/>
                </a:schemeClr>
              </a:solidFill>
            </a:endParaRPr>
          </a:p>
        </p:txBody>
      </p:sp>
    </p:spTree>
    <p:extLst>
      <p:ext uri="{BB962C8B-B14F-4D97-AF65-F5344CB8AC3E}">
        <p14:creationId xmlns:p14="http://schemas.microsoft.com/office/powerpoint/2010/main" val="36315647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alphaModFix amt="90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2728912" y="2914650"/>
            <a:ext cx="5497018" cy="584775"/>
          </a:xfrm>
          <a:prstGeom prst="rect">
            <a:avLst/>
          </a:prstGeom>
          <a:noFill/>
        </p:spPr>
        <p:txBody>
          <a:bodyPr wrap="none" rtlCol="0">
            <a:spAutoFit/>
          </a:bodyPr>
          <a:lstStyle/>
          <a:p>
            <a:r>
              <a:rPr lang="en-US" sz="3200" dirty="0" smtClean="0">
                <a:solidFill>
                  <a:schemeClr val="accent1">
                    <a:lumMod val="50000"/>
                  </a:schemeClr>
                </a:solidFill>
                <a:latin typeface="Adobe Gothic Std B" panose="020B0800000000000000" pitchFamily="34" charset="-128"/>
                <a:ea typeface="Adobe Gothic Std B" panose="020B0800000000000000" pitchFamily="34" charset="-128"/>
              </a:rPr>
              <a:t>              </a:t>
            </a:r>
            <a:r>
              <a:rPr lang="en-US" sz="3200" dirty="0" smtClean="0">
                <a:solidFill>
                  <a:srgbClr val="C00000"/>
                </a:solidFill>
                <a:latin typeface="Adobe Gothic Std B" panose="020B0800000000000000" pitchFamily="34" charset="-128"/>
                <a:ea typeface="Adobe Gothic Std B" panose="020B0800000000000000" pitchFamily="34" charset="-128"/>
              </a:rPr>
              <a:t>INSUFFFICIENT FUND </a:t>
            </a:r>
            <a:endParaRPr lang="en-US" sz="3200" dirty="0">
              <a:solidFill>
                <a:srgbClr val="C00000"/>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12480293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900113"/>
            <a:ext cx="9358313" cy="5143500"/>
          </a:xfrm>
          <a:prstGeom prst="rect">
            <a:avLst/>
          </a:prstGeom>
        </p:spPr>
      </p:pic>
      <p:cxnSp>
        <p:nvCxnSpPr>
          <p:cNvPr id="4" name="Straight Connector 3"/>
          <p:cNvCxnSpPr/>
          <p:nvPr/>
        </p:nvCxnSpPr>
        <p:spPr>
          <a:xfrm flipV="1">
            <a:off x="457199" y="5300661"/>
            <a:ext cx="8501064" cy="28575"/>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457199" y="5910261"/>
            <a:ext cx="8501064" cy="28575"/>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58263" y="5295897"/>
            <a:ext cx="0" cy="614364"/>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199" y="5314948"/>
            <a:ext cx="0" cy="614364"/>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4323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0"/>
            <a:lum/>
          </a:blip>
          <a:srcRect/>
          <a:tile tx="0" ty="0" sx="100000" sy="100000" flip="none" algn="tl"/>
        </a:blipFill>
        <a:effectLst/>
      </p:bgPr>
    </p:bg>
    <p:spTree>
      <p:nvGrpSpPr>
        <p:cNvPr id="1" name=""/>
        <p:cNvGrpSpPr/>
        <p:nvPr/>
      </p:nvGrpSpPr>
      <p:grpSpPr>
        <a:xfrm>
          <a:off x="0" y="0"/>
          <a:ext cx="0" cy="0"/>
          <a:chOff x="0" y="0"/>
          <a:chExt cx="0" cy="0"/>
        </a:xfrm>
      </p:grpSpPr>
      <p:sp>
        <p:nvSpPr>
          <p:cNvPr id="2" name="Rounded Rectangle 1"/>
          <p:cNvSpPr/>
          <p:nvPr/>
        </p:nvSpPr>
        <p:spPr>
          <a:xfrm>
            <a:off x="2059778" y="2044124"/>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CHECK BALANCE</a:t>
            </a:r>
            <a:endParaRPr lang="en-US" dirty="0">
              <a:solidFill>
                <a:schemeClr val="tx2">
                  <a:lumMod val="50000"/>
                </a:schemeClr>
              </a:solidFill>
            </a:endParaRPr>
          </a:p>
        </p:txBody>
      </p:sp>
      <p:sp>
        <p:nvSpPr>
          <p:cNvPr id="3" name="Rounded Rectangle 2"/>
          <p:cNvSpPr/>
          <p:nvPr/>
        </p:nvSpPr>
        <p:spPr>
          <a:xfrm>
            <a:off x="2059779" y="3359944"/>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CASH WITHDRAWAL</a:t>
            </a:r>
            <a:endParaRPr lang="en-US" dirty="0">
              <a:solidFill>
                <a:schemeClr val="tx2">
                  <a:lumMod val="50000"/>
                </a:schemeClr>
              </a:solidFill>
            </a:endParaRPr>
          </a:p>
        </p:txBody>
      </p:sp>
      <p:sp>
        <p:nvSpPr>
          <p:cNvPr id="4" name="Rounded Rectangle 3"/>
          <p:cNvSpPr/>
          <p:nvPr/>
        </p:nvSpPr>
        <p:spPr>
          <a:xfrm>
            <a:off x="2059778" y="4614862"/>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CHANGE PIN</a:t>
            </a:r>
            <a:endParaRPr lang="en-US" dirty="0">
              <a:solidFill>
                <a:schemeClr val="tx2">
                  <a:lumMod val="50000"/>
                </a:schemeClr>
              </a:solidFill>
            </a:endParaRPr>
          </a:p>
        </p:txBody>
      </p:sp>
      <p:sp>
        <p:nvSpPr>
          <p:cNvPr id="7" name="Rounded Rectangle 6"/>
          <p:cNvSpPr/>
          <p:nvPr/>
        </p:nvSpPr>
        <p:spPr>
          <a:xfrm>
            <a:off x="7253287" y="4614862"/>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MINI STATEMENT</a:t>
            </a:r>
            <a:endParaRPr lang="en-US" dirty="0">
              <a:solidFill>
                <a:schemeClr val="tx2">
                  <a:lumMod val="50000"/>
                </a:schemeClr>
              </a:solidFill>
            </a:endParaRPr>
          </a:p>
        </p:txBody>
      </p:sp>
      <p:sp>
        <p:nvSpPr>
          <p:cNvPr id="8" name="Rounded Rectangle 7"/>
          <p:cNvSpPr/>
          <p:nvPr/>
        </p:nvSpPr>
        <p:spPr>
          <a:xfrm>
            <a:off x="7253286" y="3359944"/>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FUNDS TRANSFER</a:t>
            </a:r>
            <a:endParaRPr lang="en-US" dirty="0">
              <a:solidFill>
                <a:schemeClr val="tx2">
                  <a:lumMod val="50000"/>
                </a:schemeClr>
              </a:solidFill>
            </a:endParaRPr>
          </a:p>
        </p:txBody>
      </p:sp>
      <p:sp>
        <p:nvSpPr>
          <p:cNvPr id="9" name="Rounded Rectangle 8"/>
          <p:cNvSpPr/>
          <p:nvPr/>
        </p:nvSpPr>
        <p:spPr>
          <a:xfrm>
            <a:off x="7253287" y="2109788"/>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CASH DEPOSIT</a:t>
            </a:r>
            <a:endParaRPr lang="en-US" dirty="0">
              <a:solidFill>
                <a:schemeClr val="tx2">
                  <a:lumMod val="50000"/>
                </a:schemeClr>
              </a:solidFill>
            </a:endParaRPr>
          </a:p>
        </p:txBody>
      </p:sp>
      <p:sp>
        <p:nvSpPr>
          <p:cNvPr id="10" name="TextBox 9"/>
          <p:cNvSpPr txBox="1"/>
          <p:nvPr/>
        </p:nvSpPr>
        <p:spPr>
          <a:xfrm>
            <a:off x="3086100" y="1085850"/>
            <a:ext cx="5543551" cy="646331"/>
          </a:xfrm>
          <a:prstGeom prst="rect">
            <a:avLst/>
          </a:prstGeom>
          <a:noFill/>
        </p:spPr>
        <p:txBody>
          <a:bodyPr wrap="square" rtlCol="0">
            <a:spAutoFit/>
          </a:bodyPr>
          <a:lstStyle/>
          <a:p>
            <a:r>
              <a:rPr lang="en-US" sz="3600" b="1" dirty="0" smtClean="0"/>
              <a:t>   Please Select a transaction</a:t>
            </a:r>
            <a:endParaRPr lang="en-US" sz="3600" b="1" dirty="0"/>
          </a:p>
        </p:txBody>
      </p:sp>
      <p:cxnSp>
        <p:nvCxnSpPr>
          <p:cNvPr id="15" name="Straight Connector 14"/>
          <p:cNvCxnSpPr/>
          <p:nvPr/>
        </p:nvCxnSpPr>
        <p:spPr>
          <a:xfrm flipV="1">
            <a:off x="7131842" y="2073710"/>
            <a:ext cx="2628900" cy="169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129591" y="2073549"/>
            <a:ext cx="0" cy="730193"/>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120070" y="2781302"/>
            <a:ext cx="2614613"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760742" y="2073550"/>
            <a:ext cx="0" cy="730193"/>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492378" y="2073710"/>
            <a:ext cx="445956" cy="461665"/>
          </a:xfrm>
          <a:prstGeom prst="rect">
            <a:avLst/>
          </a:prstGeom>
          <a:noFill/>
        </p:spPr>
        <p:txBody>
          <a:bodyPr wrap="none" rtlCol="0">
            <a:spAutoFit/>
          </a:bodyPr>
          <a:lstStyle/>
          <a:p>
            <a:r>
              <a:rPr lang="en-US" sz="2400" dirty="0"/>
              <a:t>1</a:t>
            </a:r>
            <a:r>
              <a:rPr lang="en-US" dirty="0" smtClean="0"/>
              <a:t>  </a:t>
            </a:r>
            <a:endParaRPr lang="en-US" dirty="0"/>
          </a:p>
        </p:txBody>
      </p:sp>
      <p:sp>
        <p:nvSpPr>
          <p:cNvPr id="14" name="Rectangle 13"/>
          <p:cNvSpPr/>
          <p:nvPr/>
        </p:nvSpPr>
        <p:spPr>
          <a:xfrm>
            <a:off x="6722760" y="2127616"/>
            <a:ext cx="340158" cy="461665"/>
          </a:xfrm>
          <a:prstGeom prst="rect">
            <a:avLst/>
          </a:prstGeom>
        </p:spPr>
        <p:txBody>
          <a:bodyPr wrap="none">
            <a:spAutoFit/>
          </a:bodyPr>
          <a:lstStyle/>
          <a:p>
            <a:r>
              <a:rPr lang="en-US" sz="2400" dirty="0" smtClean="0"/>
              <a:t>2</a:t>
            </a:r>
            <a:endParaRPr lang="en-US" sz="2400" dirty="0"/>
          </a:p>
        </p:txBody>
      </p:sp>
      <p:sp>
        <p:nvSpPr>
          <p:cNvPr id="16" name="Rectangle 15"/>
          <p:cNvSpPr/>
          <p:nvPr/>
        </p:nvSpPr>
        <p:spPr>
          <a:xfrm>
            <a:off x="6722760" y="3394793"/>
            <a:ext cx="340158" cy="461665"/>
          </a:xfrm>
          <a:prstGeom prst="rect">
            <a:avLst/>
          </a:prstGeom>
        </p:spPr>
        <p:txBody>
          <a:bodyPr wrap="none">
            <a:spAutoFit/>
          </a:bodyPr>
          <a:lstStyle/>
          <a:p>
            <a:r>
              <a:rPr lang="en-US" sz="2400" dirty="0" smtClean="0"/>
              <a:t>4</a:t>
            </a:r>
            <a:endParaRPr lang="en-US" sz="2400" dirty="0"/>
          </a:p>
        </p:txBody>
      </p:sp>
      <p:sp>
        <p:nvSpPr>
          <p:cNvPr id="17" name="Rectangle 16"/>
          <p:cNvSpPr/>
          <p:nvPr/>
        </p:nvSpPr>
        <p:spPr>
          <a:xfrm>
            <a:off x="1476732" y="3386032"/>
            <a:ext cx="340158" cy="461665"/>
          </a:xfrm>
          <a:prstGeom prst="rect">
            <a:avLst/>
          </a:prstGeom>
        </p:spPr>
        <p:txBody>
          <a:bodyPr wrap="none">
            <a:spAutoFit/>
          </a:bodyPr>
          <a:lstStyle/>
          <a:p>
            <a:r>
              <a:rPr lang="en-US" sz="2400" dirty="0" smtClean="0"/>
              <a:t>3</a:t>
            </a:r>
            <a:endParaRPr lang="en-US" sz="2400" dirty="0"/>
          </a:p>
        </p:txBody>
      </p:sp>
      <p:sp>
        <p:nvSpPr>
          <p:cNvPr id="18" name="Rectangle 17"/>
          <p:cNvSpPr/>
          <p:nvPr/>
        </p:nvSpPr>
        <p:spPr>
          <a:xfrm>
            <a:off x="1492378" y="4698354"/>
            <a:ext cx="340158" cy="461665"/>
          </a:xfrm>
          <a:prstGeom prst="rect">
            <a:avLst/>
          </a:prstGeom>
        </p:spPr>
        <p:txBody>
          <a:bodyPr wrap="none">
            <a:spAutoFit/>
          </a:bodyPr>
          <a:lstStyle/>
          <a:p>
            <a:r>
              <a:rPr lang="en-US" sz="2400" dirty="0" smtClean="0"/>
              <a:t>5</a:t>
            </a:r>
            <a:endParaRPr lang="en-US" sz="2400" dirty="0"/>
          </a:p>
        </p:txBody>
      </p:sp>
      <p:sp>
        <p:nvSpPr>
          <p:cNvPr id="19" name="Rectangle 18"/>
          <p:cNvSpPr/>
          <p:nvPr/>
        </p:nvSpPr>
        <p:spPr>
          <a:xfrm>
            <a:off x="6756379" y="4661970"/>
            <a:ext cx="306539" cy="461665"/>
          </a:xfrm>
          <a:prstGeom prst="rect">
            <a:avLst/>
          </a:prstGeom>
        </p:spPr>
        <p:txBody>
          <a:bodyPr wrap="square">
            <a:spAutoFit/>
          </a:bodyPr>
          <a:lstStyle/>
          <a:p>
            <a:r>
              <a:rPr lang="en-US" sz="2400" dirty="0" smtClean="0"/>
              <a:t>6</a:t>
            </a:r>
            <a:endParaRPr lang="en-US" sz="2400" dirty="0"/>
          </a:p>
        </p:txBody>
      </p:sp>
      <p:cxnSp>
        <p:nvCxnSpPr>
          <p:cNvPr id="11" name="Straight Connector 10"/>
          <p:cNvCxnSpPr/>
          <p:nvPr/>
        </p:nvCxnSpPr>
        <p:spPr>
          <a:xfrm>
            <a:off x="8486775" y="4300538"/>
            <a:ext cx="142876" cy="1714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1883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4829" y="1088909"/>
            <a:ext cx="10727473" cy="3661510"/>
          </a:xfrm>
        </p:spPr>
        <p:txBody>
          <a:bodyPr>
            <a:noAutofit/>
          </a:bodyPr>
          <a:lstStyle/>
          <a:p>
            <a:pPr algn="l"/>
            <a:r>
              <a:rPr lang="en-US" sz="2000" b="0" i="0" dirty="0" smtClean="0">
                <a:solidFill>
                  <a:srgbClr val="002060"/>
                </a:solidFill>
                <a:effectLst/>
                <a:latin typeface="Inter"/>
              </a:rPr>
              <a:t/>
            </a:r>
            <a:br>
              <a:rPr lang="en-US" sz="2000" b="0" i="0" dirty="0" smtClean="0">
                <a:solidFill>
                  <a:srgbClr val="002060"/>
                </a:solidFill>
                <a:effectLst/>
                <a:latin typeface="Inter"/>
              </a:rPr>
            </a:br>
            <a:r>
              <a:rPr lang="en-US" sz="2000" dirty="0">
                <a:solidFill>
                  <a:srgbClr val="002060"/>
                </a:solidFill>
                <a:latin typeface="Inter"/>
              </a:rPr>
              <a:t/>
            </a:r>
            <a:br>
              <a:rPr lang="en-US" sz="2000" dirty="0">
                <a:solidFill>
                  <a:srgbClr val="002060"/>
                </a:solidFill>
                <a:latin typeface="Inter"/>
              </a:rPr>
            </a:br>
            <a:r>
              <a:rPr lang="en-US" sz="2000" dirty="0" smtClean="0">
                <a:solidFill>
                  <a:srgbClr val="002060"/>
                </a:solidFill>
                <a:latin typeface="Inter"/>
              </a:rPr>
              <a:t/>
            </a:r>
            <a:br>
              <a:rPr lang="en-US" sz="2000" dirty="0" smtClean="0">
                <a:solidFill>
                  <a:srgbClr val="002060"/>
                </a:solidFill>
                <a:latin typeface="Inter"/>
              </a:rPr>
            </a:br>
            <a:r>
              <a:rPr lang="en-US" sz="2000" dirty="0">
                <a:solidFill>
                  <a:srgbClr val="002060"/>
                </a:solidFill>
                <a:latin typeface="Inter"/>
              </a:rPr>
              <a:t/>
            </a:r>
            <a:br>
              <a:rPr lang="en-US" sz="2000" dirty="0">
                <a:solidFill>
                  <a:srgbClr val="002060"/>
                </a:solidFill>
                <a:latin typeface="Inter"/>
              </a:rPr>
            </a:br>
            <a:r>
              <a:rPr lang="en-US" sz="2000" dirty="0" smtClean="0">
                <a:solidFill>
                  <a:srgbClr val="002060"/>
                </a:solidFill>
                <a:latin typeface="Inter"/>
              </a:rPr>
              <a:t/>
            </a:r>
            <a:br>
              <a:rPr lang="en-US" sz="2000" dirty="0" smtClean="0">
                <a:solidFill>
                  <a:srgbClr val="002060"/>
                </a:solidFill>
                <a:latin typeface="Inter"/>
              </a:rPr>
            </a:br>
            <a:r>
              <a:rPr lang="en-US" sz="3200" b="0" i="0" dirty="0" smtClean="0">
                <a:solidFill>
                  <a:srgbClr val="0070C0"/>
                </a:solidFill>
                <a:effectLst/>
                <a:latin typeface="+mn-lt"/>
              </a:rPr>
              <a:t>ATM stands for Automated Teller Machine which is a self-service banking outlet. You can withdraw money, check your balance, or even transfer funds at an ATM. Different banks provide their ATM services by installing cash machines in different parts of the country. You can withdraw money from any of these machines irrespective of whether or not you are an account holder in the same bank.</a:t>
            </a:r>
            <a:r>
              <a:rPr lang="en-US" sz="3200" dirty="0" smtClean="0">
                <a:solidFill>
                  <a:srgbClr val="0070C0"/>
                </a:solidFill>
                <a:latin typeface="+mn-lt"/>
              </a:rPr>
              <a:t/>
            </a:r>
            <a:br>
              <a:rPr lang="en-US" sz="3200" dirty="0" smtClean="0">
                <a:solidFill>
                  <a:srgbClr val="0070C0"/>
                </a:solidFill>
                <a:latin typeface="+mn-lt"/>
              </a:rPr>
            </a:br>
            <a:endParaRPr lang="en-US" sz="3200" dirty="0">
              <a:solidFill>
                <a:srgbClr val="0070C0"/>
              </a:solidFill>
              <a:latin typeface="+mn-lt"/>
            </a:endParaRPr>
          </a:p>
        </p:txBody>
      </p:sp>
    </p:spTree>
    <p:extLst>
      <p:ext uri="{BB962C8B-B14F-4D97-AF65-F5344CB8AC3E}">
        <p14:creationId xmlns:p14="http://schemas.microsoft.com/office/powerpoint/2010/main" val="21651154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alphaModFix amt="90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3529013" y="2471738"/>
            <a:ext cx="2519472" cy="584775"/>
          </a:xfrm>
          <a:prstGeom prst="rect">
            <a:avLst/>
          </a:prstGeom>
          <a:noFill/>
        </p:spPr>
        <p:txBody>
          <a:bodyPr wrap="none" rtlCol="0">
            <a:spAutoFit/>
          </a:bodyPr>
          <a:lstStyle/>
          <a:p>
            <a:r>
              <a:rPr lang="en-US" sz="3200" dirty="0" smtClean="0"/>
              <a:t>Enter Amount</a:t>
            </a:r>
            <a:endParaRPr lang="en-US" sz="3200" dirty="0"/>
          </a:p>
        </p:txBody>
      </p:sp>
      <p:sp>
        <p:nvSpPr>
          <p:cNvPr id="4" name="Rounded Rectangle 3"/>
          <p:cNvSpPr/>
          <p:nvPr/>
        </p:nvSpPr>
        <p:spPr>
          <a:xfrm>
            <a:off x="6269828" y="2449800"/>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2">
                    <a:lumMod val="50000"/>
                  </a:schemeClr>
                </a:solidFill>
              </a:rPr>
              <a:t>    $        2631</a:t>
            </a:r>
            <a:endParaRPr lang="en-US" dirty="0">
              <a:solidFill>
                <a:schemeClr val="tx2">
                  <a:lumMod val="50000"/>
                </a:schemeClr>
              </a:solidFill>
            </a:endParaRPr>
          </a:p>
        </p:txBody>
      </p:sp>
    </p:spTree>
    <p:extLst>
      <p:ext uri="{BB962C8B-B14F-4D97-AF65-F5344CB8AC3E}">
        <p14:creationId xmlns:p14="http://schemas.microsoft.com/office/powerpoint/2010/main" val="27416242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alphaModFix amt="90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2728912" y="2914650"/>
            <a:ext cx="8903976" cy="1077218"/>
          </a:xfrm>
          <a:prstGeom prst="rect">
            <a:avLst/>
          </a:prstGeom>
          <a:noFill/>
        </p:spPr>
        <p:txBody>
          <a:bodyPr wrap="none" rtlCol="0">
            <a:spAutoFit/>
          </a:bodyPr>
          <a:lstStyle/>
          <a:p>
            <a:r>
              <a:rPr lang="en-US" sz="3200" dirty="0" smtClean="0">
                <a:solidFill>
                  <a:schemeClr val="accent1">
                    <a:lumMod val="50000"/>
                  </a:schemeClr>
                </a:solidFill>
                <a:latin typeface="Adobe Gothic Std B" panose="020B0800000000000000" pitchFamily="34" charset="-128"/>
                <a:ea typeface="Adobe Gothic Std B" panose="020B0800000000000000" pitchFamily="34" charset="-128"/>
              </a:rPr>
              <a:t>Deposit </a:t>
            </a:r>
            <a:r>
              <a:rPr lang="en-US" sz="3200" dirty="0" smtClean="0">
                <a:solidFill>
                  <a:schemeClr val="accent1">
                    <a:lumMod val="50000"/>
                  </a:schemeClr>
                </a:solidFill>
                <a:latin typeface="Adobe Gothic Std B" panose="020B0800000000000000" pitchFamily="34" charset="-128"/>
                <a:ea typeface="Adobe Gothic Std B" panose="020B0800000000000000" pitchFamily="34" charset="-128"/>
              </a:rPr>
              <a:t>Successful</a:t>
            </a:r>
          </a:p>
          <a:p>
            <a:r>
              <a:rPr lang="en-US" sz="3200" dirty="0" smtClean="0">
                <a:solidFill>
                  <a:schemeClr val="accent1">
                    <a:lumMod val="50000"/>
                  </a:schemeClr>
                </a:solidFill>
                <a:latin typeface="Adobe Gothic Std B" panose="020B0800000000000000" pitchFamily="34" charset="-128"/>
                <a:ea typeface="Adobe Gothic Std B" panose="020B0800000000000000" pitchFamily="34" charset="-128"/>
              </a:rPr>
              <a:t>Your New Balance is $ 100002631.0</a:t>
            </a:r>
            <a:endParaRPr lang="en-US" sz="3200" dirty="0">
              <a:solidFill>
                <a:schemeClr val="accent1">
                  <a:lumMod val="50000"/>
                </a:schemeClr>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336827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63" y="357187"/>
            <a:ext cx="10215562" cy="5743575"/>
          </a:xfrm>
          <a:prstGeom prst="rect">
            <a:avLst/>
          </a:prstGeom>
        </p:spPr>
      </p:pic>
      <p:cxnSp>
        <p:nvCxnSpPr>
          <p:cNvPr id="3" name="Straight Connector 2"/>
          <p:cNvCxnSpPr/>
          <p:nvPr/>
        </p:nvCxnSpPr>
        <p:spPr>
          <a:xfrm>
            <a:off x="500063" y="5343525"/>
            <a:ext cx="987266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00063" y="6081712"/>
            <a:ext cx="9872662" cy="0"/>
          </a:xfrm>
          <a:prstGeom prst="line">
            <a:avLst/>
          </a:prstGeom>
          <a:ln w="476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372725" y="5343525"/>
            <a:ext cx="0" cy="757237"/>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00063" y="5324475"/>
            <a:ext cx="0" cy="757237"/>
          </a:xfrm>
          <a:prstGeom prst="line">
            <a:avLst/>
          </a:prstGeom>
          <a:ln w="3492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51742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0"/>
            <a:lum/>
          </a:blip>
          <a:srcRect/>
          <a:tile tx="0" ty="0" sx="100000" sy="100000" flip="none" algn="tl"/>
        </a:blipFill>
        <a:effectLst/>
      </p:bgPr>
    </p:bg>
    <p:spTree>
      <p:nvGrpSpPr>
        <p:cNvPr id="1" name=""/>
        <p:cNvGrpSpPr/>
        <p:nvPr/>
      </p:nvGrpSpPr>
      <p:grpSpPr>
        <a:xfrm>
          <a:off x="0" y="0"/>
          <a:ext cx="0" cy="0"/>
          <a:chOff x="0" y="0"/>
          <a:chExt cx="0" cy="0"/>
        </a:xfrm>
      </p:grpSpPr>
      <p:sp>
        <p:nvSpPr>
          <p:cNvPr id="2" name="Rounded Rectangle 1"/>
          <p:cNvSpPr/>
          <p:nvPr/>
        </p:nvSpPr>
        <p:spPr>
          <a:xfrm>
            <a:off x="2059778" y="2044124"/>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LOAN</a:t>
            </a:r>
            <a:endParaRPr lang="en-US" dirty="0">
              <a:solidFill>
                <a:schemeClr val="tx2">
                  <a:lumMod val="50000"/>
                </a:schemeClr>
              </a:solidFill>
            </a:endParaRPr>
          </a:p>
        </p:txBody>
      </p:sp>
      <p:sp>
        <p:nvSpPr>
          <p:cNvPr id="3" name="Rounded Rectangle 2"/>
          <p:cNvSpPr/>
          <p:nvPr/>
        </p:nvSpPr>
        <p:spPr>
          <a:xfrm>
            <a:off x="2059779" y="3359944"/>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CASH WITHDRAWAL</a:t>
            </a:r>
            <a:endParaRPr lang="en-US" dirty="0">
              <a:solidFill>
                <a:schemeClr val="tx2">
                  <a:lumMod val="50000"/>
                </a:schemeClr>
              </a:solidFill>
            </a:endParaRPr>
          </a:p>
        </p:txBody>
      </p:sp>
      <p:sp>
        <p:nvSpPr>
          <p:cNvPr id="4" name="Rounded Rectangle 3"/>
          <p:cNvSpPr/>
          <p:nvPr/>
        </p:nvSpPr>
        <p:spPr>
          <a:xfrm>
            <a:off x="2059778" y="4614862"/>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BILL PAYMENT</a:t>
            </a:r>
            <a:endParaRPr lang="en-US" dirty="0">
              <a:solidFill>
                <a:schemeClr val="tx2">
                  <a:lumMod val="50000"/>
                </a:schemeClr>
              </a:solidFill>
            </a:endParaRPr>
          </a:p>
        </p:txBody>
      </p:sp>
      <p:sp>
        <p:nvSpPr>
          <p:cNvPr id="7" name="Rounded Rectangle 6"/>
          <p:cNvSpPr/>
          <p:nvPr/>
        </p:nvSpPr>
        <p:spPr>
          <a:xfrm>
            <a:off x="7253287" y="4614862"/>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FUNDS TRANFER</a:t>
            </a:r>
            <a:endParaRPr lang="en-US" dirty="0">
              <a:solidFill>
                <a:schemeClr val="tx2">
                  <a:lumMod val="50000"/>
                </a:schemeClr>
              </a:solidFill>
            </a:endParaRPr>
          </a:p>
        </p:txBody>
      </p:sp>
      <p:sp>
        <p:nvSpPr>
          <p:cNvPr id="8" name="Rounded Rectangle 7"/>
          <p:cNvSpPr/>
          <p:nvPr/>
        </p:nvSpPr>
        <p:spPr>
          <a:xfrm>
            <a:off x="7253286" y="3359944"/>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PIN CHANGE</a:t>
            </a:r>
            <a:endParaRPr lang="en-US" dirty="0">
              <a:solidFill>
                <a:schemeClr val="tx2">
                  <a:lumMod val="50000"/>
                </a:schemeClr>
              </a:solidFill>
            </a:endParaRPr>
          </a:p>
        </p:txBody>
      </p:sp>
      <p:sp>
        <p:nvSpPr>
          <p:cNvPr id="9" name="Rounded Rectangle 8"/>
          <p:cNvSpPr/>
          <p:nvPr/>
        </p:nvSpPr>
        <p:spPr>
          <a:xfrm>
            <a:off x="7253287" y="2109788"/>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BILL PAYMENT</a:t>
            </a:r>
            <a:endParaRPr lang="en-US" dirty="0">
              <a:solidFill>
                <a:schemeClr val="tx2">
                  <a:lumMod val="50000"/>
                </a:schemeClr>
              </a:solidFill>
            </a:endParaRPr>
          </a:p>
        </p:txBody>
      </p:sp>
      <p:sp>
        <p:nvSpPr>
          <p:cNvPr id="10" name="TextBox 9"/>
          <p:cNvSpPr txBox="1"/>
          <p:nvPr/>
        </p:nvSpPr>
        <p:spPr>
          <a:xfrm>
            <a:off x="3086100" y="1085850"/>
            <a:ext cx="5543551" cy="646331"/>
          </a:xfrm>
          <a:prstGeom prst="rect">
            <a:avLst/>
          </a:prstGeom>
          <a:noFill/>
        </p:spPr>
        <p:txBody>
          <a:bodyPr wrap="square" rtlCol="0">
            <a:spAutoFit/>
          </a:bodyPr>
          <a:lstStyle/>
          <a:p>
            <a:r>
              <a:rPr lang="en-US" sz="3600" b="1" dirty="0" smtClean="0"/>
              <a:t>   Please Select a transaction</a:t>
            </a:r>
            <a:endParaRPr lang="en-US" sz="3600" b="1" dirty="0"/>
          </a:p>
        </p:txBody>
      </p:sp>
      <p:cxnSp>
        <p:nvCxnSpPr>
          <p:cNvPr id="15" name="Straight Connector 14"/>
          <p:cNvCxnSpPr/>
          <p:nvPr/>
        </p:nvCxnSpPr>
        <p:spPr>
          <a:xfrm flipV="1">
            <a:off x="7131842" y="2073710"/>
            <a:ext cx="2628900" cy="169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129591" y="2073549"/>
            <a:ext cx="0" cy="730193"/>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120070" y="2781302"/>
            <a:ext cx="2614613"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760742" y="2073550"/>
            <a:ext cx="0" cy="730193"/>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492378" y="2073710"/>
            <a:ext cx="445956" cy="461665"/>
          </a:xfrm>
          <a:prstGeom prst="rect">
            <a:avLst/>
          </a:prstGeom>
          <a:noFill/>
        </p:spPr>
        <p:txBody>
          <a:bodyPr wrap="none" rtlCol="0">
            <a:spAutoFit/>
          </a:bodyPr>
          <a:lstStyle/>
          <a:p>
            <a:r>
              <a:rPr lang="en-US" sz="2400" dirty="0" smtClean="0"/>
              <a:t>7</a:t>
            </a:r>
            <a:r>
              <a:rPr lang="en-US" dirty="0" smtClean="0"/>
              <a:t>  </a:t>
            </a:r>
            <a:endParaRPr lang="en-US" dirty="0"/>
          </a:p>
        </p:txBody>
      </p:sp>
      <p:sp>
        <p:nvSpPr>
          <p:cNvPr id="14" name="Rectangle 13"/>
          <p:cNvSpPr/>
          <p:nvPr/>
        </p:nvSpPr>
        <p:spPr>
          <a:xfrm>
            <a:off x="6722760" y="2127616"/>
            <a:ext cx="340158" cy="461665"/>
          </a:xfrm>
          <a:prstGeom prst="rect">
            <a:avLst/>
          </a:prstGeom>
        </p:spPr>
        <p:txBody>
          <a:bodyPr wrap="none">
            <a:spAutoFit/>
          </a:bodyPr>
          <a:lstStyle/>
          <a:p>
            <a:r>
              <a:rPr lang="en-US" sz="2400" dirty="0"/>
              <a:t>8</a:t>
            </a:r>
          </a:p>
        </p:txBody>
      </p:sp>
      <p:sp>
        <p:nvSpPr>
          <p:cNvPr id="16" name="Rectangle 15"/>
          <p:cNvSpPr/>
          <p:nvPr/>
        </p:nvSpPr>
        <p:spPr>
          <a:xfrm>
            <a:off x="6722760" y="3394793"/>
            <a:ext cx="495649" cy="461665"/>
          </a:xfrm>
          <a:prstGeom prst="rect">
            <a:avLst/>
          </a:prstGeom>
        </p:spPr>
        <p:txBody>
          <a:bodyPr wrap="none">
            <a:spAutoFit/>
          </a:bodyPr>
          <a:lstStyle/>
          <a:p>
            <a:r>
              <a:rPr lang="en-US" sz="2400" dirty="0" smtClean="0"/>
              <a:t>10</a:t>
            </a:r>
            <a:endParaRPr lang="en-US" sz="2400" dirty="0"/>
          </a:p>
        </p:txBody>
      </p:sp>
      <p:sp>
        <p:nvSpPr>
          <p:cNvPr id="17" name="Rectangle 16"/>
          <p:cNvSpPr/>
          <p:nvPr/>
        </p:nvSpPr>
        <p:spPr>
          <a:xfrm>
            <a:off x="1476732" y="3386032"/>
            <a:ext cx="340158" cy="461665"/>
          </a:xfrm>
          <a:prstGeom prst="rect">
            <a:avLst/>
          </a:prstGeom>
        </p:spPr>
        <p:txBody>
          <a:bodyPr wrap="none">
            <a:spAutoFit/>
          </a:bodyPr>
          <a:lstStyle/>
          <a:p>
            <a:r>
              <a:rPr lang="en-US" sz="2400" dirty="0"/>
              <a:t>9</a:t>
            </a:r>
          </a:p>
        </p:txBody>
      </p:sp>
      <p:sp>
        <p:nvSpPr>
          <p:cNvPr id="18" name="Rectangle 17"/>
          <p:cNvSpPr/>
          <p:nvPr/>
        </p:nvSpPr>
        <p:spPr>
          <a:xfrm>
            <a:off x="1492378" y="4698354"/>
            <a:ext cx="495649" cy="461665"/>
          </a:xfrm>
          <a:prstGeom prst="rect">
            <a:avLst/>
          </a:prstGeom>
        </p:spPr>
        <p:txBody>
          <a:bodyPr wrap="none">
            <a:spAutoFit/>
          </a:bodyPr>
          <a:lstStyle/>
          <a:p>
            <a:r>
              <a:rPr lang="en-US" sz="2400" dirty="0" smtClean="0"/>
              <a:t>11</a:t>
            </a:r>
            <a:endParaRPr lang="en-US" sz="2400" dirty="0"/>
          </a:p>
        </p:txBody>
      </p:sp>
      <p:sp>
        <p:nvSpPr>
          <p:cNvPr id="19" name="Rectangle 18"/>
          <p:cNvSpPr/>
          <p:nvPr/>
        </p:nvSpPr>
        <p:spPr>
          <a:xfrm>
            <a:off x="6642015" y="4661970"/>
            <a:ext cx="576394" cy="461665"/>
          </a:xfrm>
          <a:prstGeom prst="rect">
            <a:avLst/>
          </a:prstGeom>
        </p:spPr>
        <p:txBody>
          <a:bodyPr wrap="square">
            <a:spAutoFit/>
          </a:bodyPr>
          <a:lstStyle/>
          <a:p>
            <a:r>
              <a:rPr lang="en-US" sz="2400" dirty="0" smtClean="0"/>
              <a:t>12</a:t>
            </a:r>
            <a:endParaRPr lang="en-US" sz="2400" dirty="0"/>
          </a:p>
        </p:txBody>
      </p:sp>
    </p:spTree>
    <p:extLst>
      <p:ext uri="{BB962C8B-B14F-4D97-AF65-F5344CB8AC3E}">
        <p14:creationId xmlns:p14="http://schemas.microsoft.com/office/powerpoint/2010/main" val="33229412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0"/>
            <a:lum/>
          </a:blip>
          <a:srcRect/>
          <a:tile tx="0" ty="0" sx="100000" sy="100000" flip="none" algn="tl"/>
        </a:blipFill>
        <a:effectLst/>
      </p:bgPr>
    </p:bg>
    <p:spTree>
      <p:nvGrpSpPr>
        <p:cNvPr id="1" name=""/>
        <p:cNvGrpSpPr/>
        <p:nvPr/>
      </p:nvGrpSpPr>
      <p:grpSpPr>
        <a:xfrm>
          <a:off x="0" y="0"/>
          <a:ext cx="0" cy="0"/>
          <a:chOff x="0" y="0"/>
          <a:chExt cx="0" cy="0"/>
        </a:xfrm>
      </p:grpSpPr>
      <p:sp>
        <p:nvSpPr>
          <p:cNvPr id="2" name="Rounded Rectangle 1"/>
          <p:cNvSpPr/>
          <p:nvPr/>
        </p:nvSpPr>
        <p:spPr>
          <a:xfrm>
            <a:off x="2059778" y="2044124"/>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ELECTRICITY</a:t>
            </a:r>
            <a:endParaRPr lang="en-US" dirty="0">
              <a:solidFill>
                <a:schemeClr val="tx2">
                  <a:lumMod val="50000"/>
                </a:schemeClr>
              </a:solidFill>
            </a:endParaRPr>
          </a:p>
        </p:txBody>
      </p:sp>
      <p:sp>
        <p:nvSpPr>
          <p:cNvPr id="3" name="Rounded Rectangle 2"/>
          <p:cNvSpPr/>
          <p:nvPr/>
        </p:nvSpPr>
        <p:spPr>
          <a:xfrm>
            <a:off x="2059779" y="3359944"/>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WATER</a:t>
            </a:r>
            <a:endParaRPr lang="en-US" dirty="0">
              <a:solidFill>
                <a:schemeClr val="tx2">
                  <a:lumMod val="50000"/>
                </a:schemeClr>
              </a:solidFill>
            </a:endParaRPr>
          </a:p>
        </p:txBody>
      </p:sp>
      <p:sp>
        <p:nvSpPr>
          <p:cNvPr id="4" name="Rounded Rectangle 3"/>
          <p:cNvSpPr/>
          <p:nvPr/>
        </p:nvSpPr>
        <p:spPr>
          <a:xfrm>
            <a:off x="2059778" y="4614862"/>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INTERNET</a:t>
            </a:r>
            <a:endParaRPr lang="en-US" dirty="0">
              <a:solidFill>
                <a:schemeClr val="tx2">
                  <a:lumMod val="50000"/>
                </a:schemeClr>
              </a:solidFill>
            </a:endParaRPr>
          </a:p>
        </p:txBody>
      </p:sp>
      <p:sp>
        <p:nvSpPr>
          <p:cNvPr id="10" name="TextBox 9"/>
          <p:cNvSpPr txBox="1"/>
          <p:nvPr/>
        </p:nvSpPr>
        <p:spPr>
          <a:xfrm>
            <a:off x="3086100" y="1085850"/>
            <a:ext cx="5543551" cy="646331"/>
          </a:xfrm>
          <a:prstGeom prst="rect">
            <a:avLst/>
          </a:prstGeom>
          <a:noFill/>
        </p:spPr>
        <p:txBody>
          <a:bodyPr wrap="square" rtlCol="0">
            <a:spAutoFit/>
          </a:bodyPr>
          <a:lstStyle/>
          <a:p>
            <a:r>
              <a:rPr lang="en-US" sz="3600" b="1" dirty="0" smtClean="0"/>
              <a:t>   Please Select a transaction</a:t>
            </a:r>
            <a:endParaRPr lang="en-US" sz="3600" b="1" dirty="0"/>
          </a:p>
        </p:txBody>
      </p:sp>
      <p:cxnSp>
        <p:nvCxnSpPr>
          <p:cNvPr id="15" name="Straight Connector 14"/>
          <p:cNvCxnSpPr/>
          <p:nvPr/>
        </p:nvCxnSpPr>
        <p:spPr>
          <a:xfrm flipV="1">
            <a:off x="1938334" y="4559737"/>
            <a:ext cx="2628900" cy="169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952621" y="4565709"/>
            <a:ext cx="0" cy="730193"/>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952621" y="5295902"/>
            <a:ext cx="2614613"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555326" y="4559737"/>
            <a:ext cx="0" cy="730193"/>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492378" y="2073710"/>
            <a:ext cx="445956" cy="461665"/>
          </a:xfrm>
          <a:prstGeom prst="rect">
            <a:avLst/>
          </a:prstGeom>
          <a:noFill/>
        </p:spPr>
        <p:txBody>
          <a:bodyPr wrap="none" rtlCol="0">
            <a:spAutoFit/>
          </a:bodyPr>
          <a:lstStyle/>
          <a:p>
            <a:r>
              <a:rPr lang="en-US" sz="2400" dirty="0"/>
              <a:t>1</a:t>
            </a:r>
            <a:r>
              <a:rPr lang="en-US" dirty="0" smtClean="0"/>
              <a:t>  </a:t>
            </a:r>
            <a:endParaRPr lang="en-US" dirty="0"/>
          </a:p>
        </p:txBody>
      </p:sp>
      <p:sp>
        <p:nvSpPr>
          <p:cNvPr id="17" name="Rectangle 16"/>
          <p:cNvSpPr/>
          <p:nvPr/>
        </p:nvSpPr>
        <p:spPr>
          <a:xfrm>
            <a:off x="1476732" y="3386032"/>
            <a:ext cx="340158" cy="461665"/>
          </a:xfrm>
          <a:prstGeom prst="rect">
            <a:avLst/>
          </a:prstGeom>
        </p:spPr>
        <p:txBody>
          <a:bodyPr wrap="none">
            <a:spAutoFit/>
          </a:bodyPr>
          <a:lstStyle/>
          <a:p>
            <a:r>
              <a:rPr lang="en-US" sz="2400" dirty="0" smtClean="0"/>
              <a:t>2</a:t>
            </a:r>
            <a:endParaRPr lang="en-US" sz="2400" dirty="0"/>
          </a:p>
        </p:txBody>
      </p:sp>
      <p:sp>
        <p:nvSpPr>
          <p:cNvPr id="18" name="Rectangle 17"/>
          <p:cNvSpPr/>
          <p:nvPr/>
        </p:nvSpPr>
        <p:spPr>
          <a:xfrm>
            <a:off x="1492378" y="4698354"/>
            <a:ext cx="340158" cy="461665"/>
          </a:xfrm>
          <a:prstGeom prst="rect">
            <a:avLst/>
          </a:prstGeom>
        </p:spPr>
        <p:txBody>
          <a:bodyPr wrap="none">
            <a:spAutoFit/>
          </a:bodyPr>
          <a:lstStyle/>
          <a:p>
            <a:r>
              <a:rPr lang="en-US" sz="2400" dirty="0"/>
              <a:t>3</a:t>
            </a:r>
          </a:p>
        </p:txBody>
      </p:sp>
    </p:spTree>
    <p:extLst>
      <p:ext uri="{BB962C8B-B14F-4D97-AF65-F5344CB8AC3E}">
        <p14:creationId xmlns:p14="http://schemas.microsoft.com/office/powerpoint/2010/main" val="39911845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alphaModFix amt="90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2270976" y="2493675"/>
            <a:ext cx="3998852" cy="584775"/>
          </a:xfrm>
          <a:prstGeom prst="rect">
            <a:avLst/>
          </a:prstGeom>
          <a:noFill/>
        </p:spPr>
        <p:txBody>
          <a:bodyPr wrap="none" rtlCol="0">
            <a:spAutoFit/>
          </a:bodyPr>
          <a:lstStyle/>
          <a:p>
            <a:r>
              <a:rPr lang="en-US" sz="3200" dirty="0" smtClean="0"/>
              <a:t>Enter Account Number</a:t>
            </a:r>
            <a:endParaRPr lang="en-US" sz="3200" dirty="0"/>
          </a:p>
        </p:txBody>
      </p:sp>
      <p:sp>
        <p:nvSpPr>
          <p:cNvPr id="4" name="Rounded Rectangle 3"/>
          <p:cNvSpPr/>
          <p:nvPr/>
        </p:nvSpPr>
        <p:spPr>
          <a:xfrm>
            <a:off x="6269828" y="2449800"/>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2">
                    <a:lumMod val="50000"/>
                  </a:schemeClr>
                </a:solidFill>
              </a:rPr>
              <a:t>            23486283</a:t>
            </a:r>
            <a:endParaRPr lang="en-US" dirty="0">
              <a:solidFill>
                <a:schemeClr val="tx2">
                  <a:lumMod val="50000"/>
                </a:schemeClr>
              </a:solidFill>
            </a:endParaRPr>
          </a:p>
        </p:txBody>
      </p:sp>
    </p:spTree>
    <p:extLst>
      <p:ext uri="{BB962C8B-B14F-4D97-AF65-F5344CB8AC3E}">
        <p14:creationId xmlns:p14="http://schemas.microsoft.com/office/powerpoint/2010/main" val="2860390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alphaModFix amt="90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2985351" y="2493675"/>
            <a:ext cx="3118995" cy="584775"/>
          </a:xfrm>
          <a:prstGeom prst="rect">
            <a:avLst/>
          </a:prstGeom>
          <a:noFill/>
        </p:spPr>
        <p:txBody>
          <a:bodyPr wrap="none" rtlCol="0">
            <a:spAutoFit/>
          </a:bodyPr>
          <a:lstStyle/>
          <a:p>
            <a:r>
              <a:rPr lang="en-US" sz="3200" dirty="0" smtClean="0"/>
              <a:t>Enter Bill Amount</a:t>
            </a:r>
            <a:endParaRPr lang="en-US" sz="3200" dirty="0"/>
          </a:p>
        </p:txBody>
      </p:sp>
      <p:sp>
        <p:nvSpPr>
          <p:cNvPr id="4" name="Rounded Rectangle 3"/>
          <p:cNvSpPr/>
          <p:nvPr/>
        </p:nvSpPr>
        <p:spPr>
          <a:xfrm>
            <a:off x="6269828" y="2449800"/>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2">
                    <a:lumMod val="50000"/>
                  </a:schemeClr>
                </a:solidFill>
              </a:rPr>
              <a:t>          $  2300000</a:t>
            </a:r>
            <a:endParaRPr lang="en-US" dirty="0">
              <a:solidFill>
                <a:schemeClr val="tx2">
                  <a:lumMod val="50000"/>
                </a:schemeClr>
              </a:solidFill>
            </a:endParaRPr>
          </a:p>
        </p:txBody>
      </p:sp>
    </p:spTree>
    <p:extLst>
      <p:ext uri="{BB962C8B-B14F-4D97-AF65-F5344CB8AC3E}">
        <p14:creationId xmlns:p14="http://schemas.microsoft.com/office/powerpoint/2010/main" val="12562504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alphaModFix amt="90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698917" y="2679412"/>
            <a:ext cx="11493083" cy="1200329"/>
          </a:xfrm>
          <a:prstGeom prst="rect">
            <a:avLst/>
          </a:prstGeom>
          <a:noFill/>
        </p:spPr>
        <p:txBody>
          <a:bodyPr wrap="none" rtlCol="0">
            <a:spAutoFit/>
          </a:bodyPr>
          <a:lstStyle/>
          <a:p>
            <a:r>
              <a:rPr lang="en-US" sz="3600" dirty="0" smtClean="0"/>
              <a:t>Bill payment of $2300000.00 for internet account 23486283.</a:t>
            </a:r>
          </a:p>
          <a:p>
            <a:r>
              <a:rPr lang="en-US" sz="3600" dirty="0" smtClean="0"/>
              <a:t>                  Your new balance is $ 97700000.0</a:t>
            </a:r>
            <a:endParaRPr lang="en-US" sz="3600" dirty="0"/>
          </a:p>
        </p:txBody>
      </p:sp>
    </p:spTree>
    <p:extLst>
      <p:ext uri="{BB962C8B-B14F-4D97-AF65-F5344CB8AC3E}">
        <p14:creationId xmlns:p14="http://schemas.microsoft.com/office/powerpoint/2010/main" val="32457894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0" y="614363"/>
            <a:ext cx="9972675" cy="5772150"/>
          </a:xfrm>
          <a:prstGeom prst="rect">
            <a:avLst/>
          </a:prstGeom>
        </p:spPr>
      </p:pic>
      <p:cxnSp>
        <p:nvCxnSpPr>
          <p:cNvPr id="4" name="Straight Connector 3"/>
          <p:cNvCxnSpPr/>
          <p:nvPr/>
        </p:nvCxnSpPr>
        <p:spPr>
          <a:xfrm>
            <a:off x="857249" y="5257800"/>
            <a:ext cx="9858375" cy="28575"/>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7249" y="6315277"/>
            <a:ext cx="9858375" cy="28575"/>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715624" y="5329439"/>
            <a:ext cx="0" cy="101441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81062" y="5238750"/>
            <a:ext cx="0" cy="101441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18628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0"/>
            <a:lum/>
          </a:blip>
          <a:srcRect/>
          <a:tile tx="0" ty="0" sx="100000" sy="100000" flip="none" algn="tl"/>
        </a:blipFill>
        <a:effectLst/>
      </p:bgPr>
    </p:bg>
    <p:spTree>
      <p:nvGrpSpPr>
        <p:cNvPr id="1" name=""/>
        <p:cNvGrpSpPr/>
        <p:nvPr/>
      </p:nvGrpSpPr>
      <p:grpSpPr>
        <a:xfrm>
          <a:off x="0" y="0"/>
          <a:ext cx="0" cy="0"/>
          <a:chOff x="0" y="0"/>
          <a:chExt cx="0" cy="0"/>
        </a:xfrm>
      </p:grpSpPr>
      <p:sp>
        <p:nvSpPr>
          <p:cNvPr id="2" name="Rounded Rectangle 1"/>
          <p:cNvSpPr/>
          <p:nvPr/>
        </p:nvSpPr>
        <p:spPr>
          <a:xfrm>
            <a:off x="2059778" y="2044124"/>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BLOCK CARD</a:t>
            </a:r>
            <a:endParaRPr lang="en-US" dirty="0">
              <a:solidFill>
                <a:schemeClr val="tx2">
                  <a:lumMod val="50000"/>
                </a:schemeClr>
              </a:solidFill>
            </a:endParaRPr>
          </a:p>
        </p:txBody>
      </p:sp>
      <p:sp>
        <p:nvSpPr>
          <p:cNvPr id="3" name="Rounded Rectangle 2"/>
          <p:cNvSpPr/>
          <p:nvPr/>
        </p:nvSpPr>
        <p:spPr>
          <a:xfrm>
            <a:off x="2059779" y="3359944"/>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ADD FUNDS (PREPAID CARDS)</a:t>
            </a:r>
            <a:endParaRPr lang="en-US" dirty="0">
              <a:solidFill>
                <a:schemeClr val="tx2">
                  <a:lumMod val="50000"/>
                </a:schemeClr>
              </a:solidFill>
            </a:endParaRPr>
          </a:p>
        </p:txBody>
      </p:sp>
      <p:sp>
        <p:nvSpPr>
          <p:cNvPr id="4" name="Rounded Rectangle 3"/>
          <p:cNvSpPr/>
          <p:nvPr/>
        </p:nvSpPr>
        <p:spPr>
          <a:xfrm>
            <a:off x="2059778" y="4614862"/>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HELP &amp; INFORMATON</a:t>
            </a:r>
            <a:endParaRPr lang="en-US" dirty="0">
              <a:solidFill>
                <a:schemeClr val="tx2">
                  <a:lumMod val="50000"/>
                </a:schemeClr>
              </a:solidFill>
            </a:endParaRPr>
          </a:p>
        </p:txBody>
      </p:sp>
      <p:sp>
        <p:nvSpPr>
          <p:cNvPr id="7" name="Rounded Rectangle 6"/>
          <p:cNvSpPr/>
          <p:nvPr/>
        </p:nvSpPr>
        <p:spPr>
          <a:xfrm>
            <a:off x="7253287" y="4614862"/>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QUIT</a:t>
            </a:r>
            <a:endParaRPr lang="en-US" dirty="0">
              <a:solidFill>
                <a:schemeClr val="tx2">
                  <a:lumMod val="50000"/>
                </a:schemeClr>
              </a:solidFill>
            </a:endParaRPr>
          </a:p>
        </p:txBody>
      </p:sp>
      <p:sp>
        <p:nvSpPr>
          <p:cNvPr id="8" name="Rounded Rectangle 7"/>
          <p:cNvSpPr/>
          <p:nvPr/>
        </p:nvSpPr>
        <p:spPr>
          <a:xfrm>
            <a:off x="7253286" y="3359944"/>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VIEW OFFERS &amp; POMOTIONS</a:t>
            </a:r>
            <a:endParaRPr lang="en-US" dirty="0">
              <a:solidFill>
                <a:schemeClr val="tx2">
                  <a:lumMod val="50000"/>
                </a:schemeClr>
              </a:solidFill>
            </a:endParaRPr>
          </a:p>
        </p:txBody>
      </p:sp>
      <p:sp>
        <p:nvSpPr>
          <p:cNvPr id="9" name="Rounded Rectangle 8"/>
          <p:cNvSpPr/>
          <p:nvPr/>
        </p:nvSpPr>
        <p:spPr>
          <a:xfrm>
            <a:off x="7253287" y="2109788"/>
            <a:ext cx="2386013" cy="628650"/>
          </a:xfrm>
          <a:prstGeom prst="roundRect">
            <a:avLst/>
          </a:prstGeom>
          <a:gradFill>
            <a:gsLst>
              <a:gs pos="42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CHANGE ALLERT SETTING</a:t>
            </a:r>
            <a:endParaRPr lang="en-US" dirty="0">
              <a:solidFill>
                <a:schemeClr val="tx2">
                  <a:lumMod val="50000"/>
                </a:schemeClr>
              </a:solidFill>
            </a:endParaRPr>
          </a:p>
        </p:txBody>
      </p:sp>
      <p:sp>
        <p:nvSpPr>
          <p:cNvPr id="10" name="TextBox 9"/>
          <p:cNvSpPr txBox="1"/>
          <p:nvPr/>
        </p:nvSpPr>
        <p:spPr>
          <a:xfrm>
            <a:off x="3086100" y="1085850"/>
            <a:ext cx="5543551" cy="646331"/>
          </a:xfrm>
          <a:prstGeom prst="rect">
            <a:avLst/>
          </a:prstGeom>
          <a:noFill/>
        </p:spPr>
        <p:txBody>
          <a:bodyPr wrap="square" rtlCol="0">
            <a:spAutoFit/>
          </a:bodyPr>
          <a:lstStyle/>
          <a:p>
            <a:r>
              <a:rPr lang="en-US" sz="3600" b="1" dirty="0" smtClean="0"/>
              <a:t>   Please Select a transaction</a:t>
            </a:r>
            <a:endParaRPr lang="en-US" sz="3600" b="1" dirty="0"/>
          </a:p>
        </p:txBody>
      </p:sp>
      <p:cxnSp>
        <p:nvCxnSpPr>
          <p:cNvPr id="15" name="Straight Connector 14"/>
          <p:cNvCxnSpPr/>
          <p:nvPr/>
        </p:nvCxnSpPr>
        <p:spPr>
          <a:xfrm flipV="1">
            <a:off x="7202405" y="4544122"/>
            <a:ext cx="2628900" cy="169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205657" y="4529988"/>
            <a:ext cx="0" cy="730193"/>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196137" y="5272088"/>
            <a:ext cx="2614613"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812250" y="4541993"/>
            <a:ext cx="0" cy="730193"/>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492378" y="2073710"/>
            <a:ext cx="495649" cy="461665"/>
          </a:xfrm>
          <a:prstGeom prst="rect">
            <a:avLst/>
          </a:prstGeom>
          <a:noFill/>
        </p:spPr>
        <p:txBody>
          <a:bodyPr wrap="none" rtlCol="0">
            <a:spAutoFit/>
          </a:bodyPr>
          <a:lstStyle/>
          <a:p>
            <a:r>
              <a:rPr lang="en-US" sz="2400" dirty="0" smtClean="0"/>
              <a:t>15</a:t>
            </a:r>
            <a:endParaRPr lang="en-US" dirty="0"/>
          </a:p>
        </p:txBody>
      </p:sp>
      <p:sp>
        <p:nvSpPr>
          <p:cNvPr id="14" name="Rectangle 13"/>
          <p:cNvSpPr/>
          <p:nvPr/>
        </p:nvSpPr>
        <p:spPr>
          <a:xfrm>
            <a:off x="6722760" y="2127616"/>
            <a:ext cx="495649" cy="461665"/>
          </a:xfrm>
          <a:prstGeom prst="rect">
            <a:avLst/>
          </a:prstGeom>
        </p:spPr>
        <p:txBody>
          <a:bodyPr wrap="none">
            <a:spAutoFit/>
          </a:bodyPr>
          <a:lstStyle/>
          <a:p>
            <a:r>
              <a:rPr lang="en-US" sz="2400" dirty="0" smtClean="0"/>
              <a:t>16</a:t>
            </a:r>
            <a:endParaRPr lang="en-US" sz="2400" dirty="0"/>
          </a:p>
        </p:txBody>
      </p:sp>
      <p:sp>
        <p:nvSpPr>
          <p:cNvPr id="16" name="Rectangle 15"/>
          <p:cNvSpPr/>
          <p:nvPr/>
        </p:nvSpPr>
        <p:spPr>
          <a:xfrm>
            <a:off x="6706756" y="3394793"/>
            <a:ext cx="495649" cy="461665"/>
          </a:xfrm>
          <a:prstGeom prst="rect">
            <a:avLst/>
          </a:prstGeom>
        </p:spPr>
        <p:txBody>
          <a:bodyPr wrap="none">
            <a:spAutoFit/>
          </a:bodyPr>
          <a:lstStyle/>
          <a:p>
            <a:r>
              <a:rPr lang="en-US" sz="2400" dirty="0" smtClean="0"/>
              <a:t>18</a:t>
            </a:r>
            <a:endParaRPr lang="en-US" sz="2400" dirty="0"/>
          </a:p>
        </p:txBody>
      </p:sp>
      <p:sp>
        <p:nvSpPr>
          <p:cNvPr id="17" name="Rectangle 16"/>
          <p:cNvSpPr/>
          <p:nvPr/>
        </p:nvSpPr>
        <p:spPr>
          <a:xfrm>
            <a:off x="1470281" y="3345825"/>
            <a:ext cx="495649" cy="461665"/>
          </a:xfrm>
          <a:prstGeom prst="rect">
            <a:avLst/>
          </a:prstGeom>
        </p:spPr>
        <p:txBody>
          <a:bodyPr wrap="none">
            <a:spAutoFit/>
          </a:bodyPr>
          <a:lstStyle/>
          <a:p>
            <a:r>
              <a:rPr lang="en-US" sz="2400" dirty="0" smtClean="0"/>
              <a:t>17</a:t>
            </a:r>
            <a:endParaRPr lang="en-US" sz="2400" dirty="0"/>
          </a:p>
        </p:txBody>
      </p:sp>
      <p:sp>
        <p:nvSpPr>
          <p:cNvPr id="18" name="Rectangle 17"/>
          <p:cNvSpPr/>
          <p:nvPr/>
        </p:nvSpPr>
        <p:spPr>
          <a:xfrm>
            <a:off x="1492378" y="4698354"/>
            <a:ext cx="495649" cy="461665"/>
          </a:xfrm>
          <a:prstGeom prst="rect">
            <a:avLst/>
          </a:prstGeom>
        </p:spPr>
        <p:txBody>
          <a:bodyPr wrap="none">
            <a:spAutoFit/>
          </a:bodyPr>
          <a:lstStyle/>
          <a:p>
            <a:r>
              <a:rPr lang="en-US" sz="2400" dirty="0" smtClean="0"/>
              <a:t>19</a:t>
            </a:r>
            <a:endParaRPr lang="en-US" sz="2400" dirty="0"/>
          </a:p>
        </p:txBody>
      </p:sp>
      <p:sp>
        <p:nvSpPr>
          <p:cNvPr id="19" name="Rectangle 18"/>
          <p:cNvSpPr/>
          <p:nvPr/>
        </p:nvSpPr>
        <p:spPr>
          <a:xfrm>
            <a:off x="6722760" y="4661970"/>
            <a:ext cx="533531" cy="461665"/>
          </a:xfrm>
          <a:prstGeom prst="rect">
            <a:avLst/>
          </a:prstGeom>
        </p:spPr>
        <p:txBody>
          <a:bodyPr wrap="square">
            <a:spAutoFit/>
          </a:bodyPr>
          <a:lstStyle/>
          <a:p>
            <a:r>
              <a:rPr lang="en-US" sz="2400" dirty="0" smtClean="0"/>
              <a:t>20  </a:t>
            </a:r>
            <a:endParaRPr lang="en-US" sz="2400" dirty="0"/>
          </a:p>
        </p:txBody>
      </p:sp>
    </p:spTree>
    <p:extLst>
      <p:ext uri="{BB962C8B-B14F-4D97-AF65-F5344CB8AC3E}">
        <p14:creationId xmlns:p14="http://schemas.microsoft.com/office/powerpoint/2010/main" val="3381992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56000">
              <a:srgbClr val="FFFF00">
                <a:alpha val="20000"/>
              </a:srgbClr>
            </a:gs>
            <a:gs pos="6000">
              <a:schemeClr val="accent1">
                <a:lumMod val="45000"/>
                <a:lumOff val="55000"/>
              </a:schemeClr>
            </a:gs>
            <a:gs pos="100000">
              <a:schemeClr val="accent4">
                <a:lumMod val="40000"/>
                <a:lumOff val="60000"/>
                <a:alpha val="21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440267" y="1443841"/>
            <a:ext cx="8703733" cy="4708981"/>
          </a:xfrm>
          <a:prstGeom prst="rect">
            <a:avLst/>
          </a:prstGeom>
        </p:spPr>
        <p:txBody>
          <a:bodyPr wrap="square">
            <a:spAutoFit/>
          </a:bodyPr>
          <a:lstStyle/>
          <a:p>
            <a:r>
              <a:rPr lang="en-US" sz="2000" b="1" u="sng" dirty="0">
                <a:solidFill>
                  <a:schemeClr val="accent1">
                    <a:lumMod val="75000"/>
                  </a:schemeClr>
                </a:solidFill>
                <a:latin typeface="Navi Heading"/>
              </a:rPr>
              <a:t>Advantages of ATM</a:t>
            </a:r>
            <a:endParaRPr lang="en-US" sz="2000" b="1" u="sng" dirty="0">
              <a:solidFill>
                <a:schemeClr val="accent1">
                  <a:lumMod val="75000"/>
                </a:schemeClr>
              </a:solidFill>
              <a:latin typeface="Navi Body"/>
            </a:endParaRPr>
          </a:p>
          <a:p>
            <a:r>
              <a:rPr lang="en-US" sz="2000" dirty="0">
                <a:solidFill>
                  <a:srgbClr val="44475B"/>
                </a:solidFill>
                <a:latin typeface="Navi Body"/>
              </a:rPr>
              <a:t>Some</a:t>
            </a:r>
            <a:r>
              <a:rPr lang="en-US" sz="2000" dirty="0">
                <a:solidFill>
                  <a:srgbClr val="44475B"/>
                </a:solidFill>
                <a:latin typeface="Navi Heading"/>
              </a:rPr>
              <a:t> </a:t>
            </a:r>
            <a:r>
              <a:rPr lang="en-US" sz="2000" dirty="0">
                <a:solidFill>
                  <a:srgbClr val="44475B"/>
                </a:solidFill>
                <a:latin typeface="Navi Body"/>
              </a:rPr>
              <a:t>of the advantages of ATM include:</a:t>
            </a:r>
          </a:p>
          <a:p>
            <a:pPr>
              <a:buFont typeface="Arial" panose="020B0604020202020204" pitchFamily="34" charset="0"/>
              <a:buChar char="•"/>
            </a:pPr>
            <a:r>
              <a:rPr lang="en-US" sz="2000" dirty="0">
                <a:solidFill>
                  <a:srgbClr val="212529"/>
                </a:solidFill>
                <a:latin typeface="Navi Body"/>
              </a:rPr>
              <a:t>24/7 access to banking services</a:t>
            </a:r>
          </a:p>
          <a:p>
            <a:pPr>
              <a:buFont typeface="Arial" panose="020B0604020202020204" pitchFamily="34" charset="0"/>
              <a:buChar char="•"/>
            </a:pPr>
            <a:r>
              <a:rPr lang="en-US" sz="2000" dirty="0">
                <a:solidFill>
                  <a:srgbClr val="212529"/>
                </a:solidFill>
                <a:latin typeface="Navi Body"/>
              </a:rPr>
              <a:t>Saves</a:t>
            </a:r>
            <a:r>
              <a:rPr lang="en-US" sz="2000" b="1" dirty="0">
                <a:solidFill>
                  <a:srgbClr val="212529"/>
                </a:solidFill>
                <a:latin typeface="Navi Body"/>
              </a:rPr>
              <a:t> </a:t>
            </a:r>
            <a:r>
              <a:rPr lang="en-US" sz="2000" dirty="0">
                <a:solidFill>
                  <a:srgbClr val="212529"/>
                </a:solidFill>
                <a:latin typeface="Navi Body"/>
              </a:rPr>
              <a:t>time</a:t>
            </a:r>
          </a:p>
          <a:p>
            <a:pPr>
              <a:buFont typeface="Arial" panose="020B0604020202020204" pitchFamily="34" charset="0"/>
              <a:buChar char="•"/>
            </a:pPr>
            <a:r>
              <a:rPr lang="en-US" sz="2000" dirty="0">
                <a:solidFill>
                  <a:srgbClr val="212529"/>
                </a:solidFill>
                <a:latin typeface="Navi Body"/>
              </a:rPr>
              <a:t>Increased security</a:t>
            </a:r>
          </a:p>
          <a:p>
            <a:pPr>
              <a:buFont typeface="Arial" panose="020B0604020202020204" pitchFamily="34" charset="0"/>
              <a:buChar char="•"/>
            </a:pPr>
            <a:r>
              <a:rPr lang="en-US" sz="2000" dirty="0">
                <a:solidFill>
                  <a:srgbClr val="212529"/>
                </a:solidFill>
                <a:latin typeface="Navi Body"/>
              </a:rPr>
              <a:t>Wide range of banking services</a:t>
            </a:r>
          </a:p>
          <a:p>
            <a:pPr>
              <a:buFont typeface="Arial" panose="020B0604020202020204" pitchFamily="34" charset="0"/>
              <a:buChar char="•"/>
            </a:pPr>
            <a:r>
              <a:rPr lang="en-US" sz="2000" dirty="0">
                <a:solidFill>
                  <a:srgbClr val="212529"/>
                </a:solidFill>
                <a:latin typeface="Navi Body"/>
              </a:rPr>
              <a:t>Easy </a:t>
            </a:r>
            <a:r>
              <a:rPr lang="en-US" sz="2000" dirty="0" smtClean="0">
                <a:solidFill>
                  <a:srgbClr val="212529"/>
                </a:solidFill>
                <a:latin typeface="Navi Body"/>
              </a:rPr>
              <a:t>accessibility</a:t>
            </a:r>
          </a:p>
          <a:p>
            <a:pPr>
              <a:buFont typeface="Arial" panose="020B0604020202020204" pitchFamily="34" charset="0"/>
              <a:buChar char="•"/>
            </a:pPr>
            <a:endParaRPr lang="en-US" sz="2000" dirty="0">
              <a:solidFill>
                <a:srgbClr val="212529"/>
              </a:solidFill>
              <a:latin typeface="Navi Body"/>
            </a:endParaRPr>
          </a:p>
          <a:p>
            <a:r>
              <a:rPr lang="en-US" sz="2000" b="1" u="sng" dirty="0">
                <a:solidFill>
                  <a:schemeClr val="accent1">
                    <a:lumMod val="75000"/>
                  </a:schemeClr>
                </a:solidFill>
                <a:latin typeface="Navi Heading"/>
              </a:rPr>
              <a:t>Disadvantages of </a:t>
            </a:r>
            <a:r>
              <a:rPr lang="en-US" sz="2000" b="1" u="sng" dirty="0" smtClean="0">
                <a:solidFill>
                  <a:schemeClr val="accent1">
                    <a:lumMod val="75000"/>
                  </a:schemeClr>
                </a:solidFill>
                <a:latin typeface="Navi Heading"/>
              </a:rPr>
              <a:t>ATM</a:t>
            </a:r>
            <a:endParaRPr lang="en-US" sz="2000" b="1" u="sng" dirty="0">
              <a:solidFill>
                <a:schemeClr val="accent1">
                  <a:lumMod val="75000"/>
                </a:schemeClr>
              </a:solidFill>
              <a:latin typeface="Navi Body"/>
            </a:endParaRPr>
          </a:p>
          <a:p>
            <a:r>
              <a:rPr lang="en-US" sz="2000" dirty="0">
                <a:solidFill>
                  <a:srgbClr val="44475B"/>
                </a:solidFill>
                <a:latin typeface="Navi Body"/>
              </a:rPr>
              <a:t>There are a few drawbacks of ATMs. They are:</a:t>
            </a:r>
          </a:p>
          <a:p>
            <a:pPr>
              <a:buFont typeface="Arial" panose="020B0604020202020204" pitchFamily="34" charset="0"/>
              <a:buChar char="•"/>
            </a:pPr>
            <a:r>
              <a:rPr lang="en-US" sz="2000" dirty="0">
                <a:solidFill>
                  <a:srgbClr val="212529"/>
                </a:solidFill>
                <a:latin typeface="Navi Body"/>
              </a:rPr>
              <a:t>Transaction limit</a:t>
            </a:r>
          </a:p>
          <a:p>
            <a:pPr>
              <a:buFont typeface="Arial" panose="020B0604020202020204" pitchFamily="34" charset="0"/>
              <a:buChar char="•"/>
            </a:pPr>
            <a:r>
              <a:rPr lang="en-US" sz="2000" dirty="0">
                <a:solidFill>
                  <a:srgbClr val="212529"/>
                </a:solidFill>
                <a:latin typeface="Navi Body"/>
              </a:rPr>
              <a:t>Technical errors</a:t>
            </a:r>
          </a:p>
          <a:p>
            <a:pPr>
              <a:buFont typeface="Arial" panose="020B0604020202020204" pitchFamily="34" charset="0"/>
              <a:buChar char="•"/>
            </a:pPr>
            <a:r>
              <a:rPr lang="en-US" sz="2000" dirty="0">
                <a:solidFill>
                  <a:srgbClr val="212529"/>
                </a:solidFill>
                <a:latin typeface="Navi Body"/>
              </a:rPr>
              <a:t>Limited services</a:t>
            </a:r>
          </a:p>
          <a:p>
            <a:pPr>
              <a:buFont typeface="Arial" panose="020B0604020202020204" pitchFamily="34" charset="0"/>
              <a:buChar char="•"/>
            </a:pPr>
            <a:r>
              <a:rPr lang="en-US" sz="2000" dirty="0">
                <a:solidFill>
                  <a:srgbClr val="212529"/>
                </a:solidFill>
                <a:latin typeface="Navi Body"/>
              </a:rPr>
              <a:t>Fraud risks</a:t>
            </a:r>
          </a:p>
          <a:p>
            <a:pPr>
              <a:buFont typeface="Arial" panose="020B0604020202020204" pitchFamily="34" charset="0"/>
              <a:buChar char="•"/>
            </a:pPr>
            <a:r>
              <a:rPr lang="en-US" sz="2000" dirty="0">
                <a:solidFill>
                  <a:srgbClr val="212529"/>
                </a:solidFill>
                <a:latin typeface="Navi Body"/>
              </a:rPr>
              <a:t>Transaction fees</a:t>
            </a:r>
            <a:endParaRPr lang="en-US" sz="2000" b="0" i="0" dirty="0">
              <a:solidFill>
                <a:srgbClr val="212529"/>
              </a:solidFill>
              <a:effectLst/>
              <a:latin typeface="Navi Body"/>
            </a:endParaRPr>
          </a:p>
        </p:txBody>
      </p:sp>
    </p:spTree>
    <p:extLst>
      <p:ext uri="{BB962C8B-B14F-4D97-AF65-F5344CB8AC3E}">
        <p14:creationId xmlns:p14="http://schemas.microsoft.com/office/powerpoint/2010/main" val="37756751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262" y="814388"/>
            <a:ext cx="10029826" cy="5200650"/>
          </a:xfrm>
          <a:prstGeom prst="rect">
            <a:avLst/>
          </a:prstGeom>
        </p:spPr>
      </p:pic>
      <p:cxnSp>
        <p:nvCxnSpPr>
          <p:cNvPr id="4" name="Straight Connector 3"/>
          <p:cNvCxnSpPr/>
          <p:nvPr/>
        </p:nvCxnSpPr>
        <p:spPr>
          <a:xfrm>
            <a:off x="928686" y="5367338"/>
            <a:ext cx="930116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957263" y="5853111"/>
            <a:ext cx="9301163" cy="3333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0258426" y="5300663"/>
            <a:ext cx="0" cy="585787"/>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85836" y="5367338"/>
            <a:ext cx="0" cy="485773"/>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1907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a:alphaModFix amt="90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2728912" y="2914650"/>
            <a:ext cx="6147837" cy="1077218"/>
          </a:xfrm>
          <a:prstGeom prst="rect">
            <a:avLst/>
          </a:prstGeom>
          <a:noFill/>
        </p:spPr>
        <p:txBody>
          <a:bodyPr wrap="none" rtlCol="0">
            <a:spAutoFit/>
          </a:bodyPr>
          <a:lstStyle/>
          <a:p>
            <a:r>
              <a:rPr lang="en-US" sz="3200" dirty="0" smtClean="0">
                <a:solidFill>
                  <a:schemeClr val="accent1">
                    <a:lumMod val="50000"/>
                  </a:schemeClr>
                </a:solidFill>
                <a:latin typeface="Adobe Gothic Std B" panose="020B0800000000000000" pitchFamily="34" charset="-128"/>
                <a:ea typeface="Adobe Gothic Std B" panose="020B0800000000000000" pitchFamily="34" charset="-128"/>
              </a:rPr>
              <a:t>      THANK YOU FOR USING ATM </a:t>
            </a:r>
          </a:p>
          <a:p>
            <a:r>
              <a:rPr lang="en-US" sz="3200" dirty="0" smtClean="0">
                <a:solidFill>
                  <a:schemeClr val="accent1">
                    <a:lumMod val="50000"/>
                  </a:schemeClr>
                </a:solidFill>
                <a:latin typeface="Adobe Gothic Std B" panose="020B0800000000000000" pitchFamily="34" charset="-128"/>
                <a:ea typeface="Adobe Gothic Std B" panose="020B0800000000000000" pitchFamily="34" charset="-128"/>
              </a:rPr>
              <a:t>                     GOOD BYE</a:t>
            </a:r>
            <a:endParaRPr lang="en-US" sz="3200" dirty="0">
              <a:solidFill>
                <a:srgbClr val="C00000"/>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1036944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4609365"/>
          </a:xfrm>
        </p:spPr>
        <p:txBody>
          <a:bodyPr>
            <a:normAutofit/>
          </a:bodyPr>
          <a:lstStyle/>
          <a:p>
            <a:pPr algn="l"/>
            <a:r>
              <a:rPr lang="en-US" sz="3600" dirty="0" smtClean="0"/>
              <a:t>                         </a:t>
            </a:r>
            <a:r>
              <a:rPr lang="en-US" sz="3600" b="1" dirty="0" smtClean="0">
                <a:latin typeface="+mn-lt"/>
              </a:rPr>
              <a:t>Types of ATM</a:t>
            </a:r>
            <a:r>
              <a:rPr lang="en-US" sz="3600" b="1" dirty="0" smtClean="0"/>
              <a:t/>
            </a:r>
            <a:br>
              <a:rPr lang="en-US" sz="3600" b="1" dirty="0" smtClean="0"/>
            </a:br>
            <a:r>
              <a:rPr lang="en-US" sz="3600" dirty="0" smtClean="0"/>
              <a:t/>
            </a:r>
            <a:br>
              <a:rPr lang="en-US" sz="3600" dirty="0" smtClean="0"/>
            </a:br>
            <a:r>
              <a:rPr lang="en-US" sz="3600" dirty="0" smtClean="0">
                <a:latin typeface="+mn-lt"/>
              </a:rPr>
              <a:t>Automated </a:t>
            </a:r>
            <a:r>
              <a:rPr lang="en-US" sz="3600" dirty="0">
                <a:latin typeface="+mn-lt"/>
              </a:rPr>
              <a:t>Teller Machines (ATMs) are mainly of two </a:t>
            </a:r>
            <a:r>
              <a:rPr lang="en-US" sz="3600" dirty="0" smtClean="0">
                <a:latin typeface="+mn-lt"/>
              </a:rPr>
              <a:t>types.</a:t>
            </a:r>
            <a:br>
              <a:rPr lang="en-US" sz="3600" dirty="0" smtClean="0">
                <a:latin typeface="+mn-lt"/>
              </a:rPr>
            </a:br>
            <a:r>
              <a:rPr lang="en-US" sz="3600" dirty="0" smtClean="0"/>
              <a:t/>
            </a:r>
            <a:br>
              <a:rPr lang="en-US" sz="3600" dirty="0" smtClean="0"/>
            </a:br>
            <a:r>
              <a:rPr lang="en-US" sz="3500" dirty="0" smtClean="0"/>
              <a:t>1. </a:t>
            </a:r>
            <a:r>
              <a:rPr lang="en-US" sz="3500" dirty="0" smtClean="0">
                <a:solidFill>
                  <a:srgbClr val="0070C0"/>
                </a:solidFill>
              </a:rPr>
              <a:t>Simple basic unit</a:t>
            </a:r>
            <a:br>
              <a:rPr lang="en-US" sz="3500" dirty="0" smtClean="0">
                <a:solidFill>
                  <a:srgbClr val="0070C0"/>
                </a:solidFill>
              </a:rPr>
            </a:br>
            <a:r>
              <a:rPr lang="en-US" sz="3500" dirty="0" smtClean="0"/>
              <a:t>2. </a:t>
            </a:r>
            <a:r>
              <a:rPr lang="en-US" sz="3500" dirty="0" smtClean="0">
                <a:solidFill>
                  <a:srgbClr val="0070C0"/>
                </a:solidFill>
              </a:rPr>
              <a:t>Complex unit</a:t>
            </a:r>
            <a:r>
              <a:rPr lang="en-US" sz="3500" dirty="0" smtClean="0"/>
              <a:t/>
            </a:r>
            <a:br>
              <a:rPr lang="en-US" sz="3500" dirty="0" smtClean="0"/>
            </a:br>
            <a:endParaRPr lang="en-US" sz="3500" dirty="0"/>
          </a:p>
        </p:txBody>
      </p:sp>
    </p:spTree>
    <p:extLst>
      <p:ext uri="{BB962C8B-B14F-4D97-AF65-F5344CB8AC3E}">
        <p14:creationId xmlns:p14="http://schemas.microsoft.com/office/powerpoint/2010/main" val="1712566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721198"/>
          </a:xfrm>
        </p:spPr>
        <p:txBody>
          <a:bodyPr>
            <a:normAutofit fontScale="90000"/>
          </a:bodyPr>
          <a:lstStyle/>
          <a:p>
            <a:pPr algn="l"/>
            <a:r>
              <a:rPr lang="en-US" sz="3200" b="1" dirty="0" smtClean="0">
                <a:solidFill>
                  <a:srgbClr val="0070C0"/>
                </a:solidFill>
              </a:rPr>
              <a:t>Simple Basic Unit</a:t>
            </a:r>
            <a:br>
              <a:rPr lang="en-US" sz="3200" b="1" dirty="0" smtClean="0">
                <a:solidFill>
                  <a:srgbClr val="0070C0"/>
                </a:solidFill>
              </a:rPr>
            </a:br>
            <a:r>
              <a:rPr lang="en-US" sz="3200" dirty="0" smtClean="0">
                <a:latin typeface="Adobe Arabic" panose="02040503050201020203" pitchFamily="18" charset="-78"/>
                <a:cs typeface="Adobe Arabic" panose="02040503050201020203" pitchFamily="18" charset="-78"/>
              </a:rPr>
              <a:t>simple </a:t>
            </a:r>
            <a:r>
              <a:rPr lang="en-US" sz="3200" dirty="0">
                <a:latin typeface="Adobe Arabic" panose="02040503050201020203" pitchFamily="18" charset="-78"/>
                <a:cs typeface="Adobe Arabic" panose="02040503050201020203" pitchFamily="18" charset="-78"/>
              </a:rPr>
              <a:t>basic unit that allows you to withdraw cash, check your balance, change the PIN, get mini statements and receive account updates. </a:t>
            </a:r>
          </a:p>
        </p:txBody>
      </p:sp>
      <p:sp>
        <p:nvSpPr>
          <p:cNvPr id="3" name="Subtitle 2"/>
          <p:cNvSpPr>
            <a:spLocks noGrp="1"/>
          </p:cNvSpPr>
          <p:nvPr>
            <p:ph type="subTitle" idx="1"/>
          </p:nvPr>
        </p:nvSpPr>
        <p:spPr>
          <a:xfrm>
            <a:off x="1524000" y="3200401"/>
            <a:ext cx="9144000" cy="1650380"/>
          </a:xfrm>
        </p:spPr>
        <p:txBody>
          <a:bodyPr/>
          <a:lstStyle/>
          <a:p>
            <a:pPr algn="l"/>
            <a:r>
              <a:rPr lang="en-US" sz="3000" b="1" dirty="0" smtClean="0">
                <a:solidFill>
                  <a:srgbClr val="0070C0"/>
                </a:solidFill>
                <a:latin typeface="+mj-lt"/>
              </a:rPr>
              <a:t>COMPLEX UNIT</a:t>
            </a:r>
          </a:p>
          <a:p>
            <a:pPr algn="l"/>
            <a:r>
              <a:rPr lang="en-US" dirty="0"/>
              <a:t>The more complex units provide facilities for cash or cheque deposits and line of credit </a:t>
            </a:r>
            <a:r>
              <a:rPr lang="en-US" dirty="0" smtClean="0"/>
              <a:t>&amp; bill payments.</a:t>
            </a:r>
            <a:endParaRPr lang="en-US" dirty="0"/>
          </a:p>
        </p:txBody>
      </p:sp>
    </p:spTree>
    <p:extLst>
      <p:ext uri="{BB962C8B-B14F-4D97-AF65-F5344CB8AC3E}">
        <p14:creationId xmlns:p14="http://schemas.microsoft.com/office/powerpoint/2010/main" val="916110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alphaModFix amt="33000"/>
          </a:blip>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1" y="94305"/>
            <a:ext cx="9144000" cy="6373027"/>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balance = 100000000</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pin = "5642"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name = "Huda Maqsood"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address = "North Nazimabad, Block T"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contact_info = "hudamaqsood04@gmail.com"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transactions = []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def check_balance():</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print("Your balance is ${}".format(balance))</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def deposit():</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global balance</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amount = float(input("Enter amount to deposit: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balance += amount</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transactions.append("Deposited ${:.2f}".format(amount))</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print("Deposit successful. Your new balance is ${}".format(balance))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4882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alphaModFix amt="33000"/>
          </a:blip>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0" y="14279"/>
            <a:ext cx="11915775" cy="7307834"/>
          </a:xfrm>
          <a:prstGeom prst="rect">
            <a:avLst/>
          </a:prstGeom>
        </p:spPr>
        <p:txBody>
          <a:bodyPr wrap="square">
            <a:spAutoFit/>
          </a:bodyPr>
          <a:lstStyle/>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def withdraw():</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global balance</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amount = float(input("Enter amount to withdraw: $"))</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if amount &gt; balance:</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print("Insufficient funds.")</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else:</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balance -= amount</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transactions.append("Withdrawn ${:.2f}".format(amount))</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print("Withdrawal successful. Your new balance is ${}".format(balance))</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def transfer():</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global balance</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amount = float(input("Enter amount to transfer: $"))</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if amount &gt; balance:</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print("Insufficient funds.")</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else:</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receiver = input("Enter receiver's account number: ")</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transactions.append("Transferred ${:.2f} to account {}".format(amount, receiver))</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balance -= amount</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print("Transfer of ${:.2f} to account {} successful.".format(amount, receiver))</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print("Your new balance is ${}".format(balance))</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1719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alphaModFix amt="33000"/>
          </a:blip>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100012" y="1"/>
            <a:ext cx="11630026" cy="6567119"/>
          </a:xfrm>
          <a:prstGeom prst="rect">
            <a:avLst/>
          </a:prstGeom>
        </p:spPr>
        <p:txBody>
          <a:bodyPr wrap="square">
            <a:spAutoFit/>
          </a:bodyPr>
          <a:lstStyle/>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def change_pin():</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global pin</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new_pin = input("Enter new PIN: ")</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confirm_pin = input("Confirm new PIN: ")</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if new_pin == confirm_pin:</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pin = new_pin</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print("PIN changed successfully.")</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else:</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print("PINs do not match. PIN not changed.")</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d</a:t>
            </a:r>
            <a:r>
              <a:rPr lang="en-US" sz="1600" dirty="0" smtClean="0">
                <a:latin typeface="Calibri" panose="020F0502020204030204" pitchFamily="34" charset="0"/>
                <a:ea typeface="Calibri" panose="020F0502020204030204" pitchFamily="34" charset="0"/>
                <a:cs typeface="Times New Roman" panose="02020603050405020304" pitchFamily="18" charset="0"/>
              </a:rPr>
              <a:t>ef </a:t>
            </a:r>
            <a:r>
              <a:rPr lang="en-US" sz="1600" dirty="0">
                <a:latin typeface="Calibri" panose="020F0502020204030204" pitchFamily="34" charset="0"/>
                <a:ea typeface="Calibri" panose="020F0502020204030204" pitchFamily="34" charset="0"/>
                <a:cs typeface="Times New Roman" panose="02020603050405020304" pitchFamily="18" charset="0"/>
              </a:rPr>
              <a:t>mini_statement():</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print("Mini Statement:")</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if not transactions:</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print("No recent transactions.")</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else:</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for transaction in transactions:</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print(transaction)</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print("End of mini statement.")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2384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1227</TotalTime>
  <Words>853</Words>
  <Application>Microsoft Office PowerPoint</Application>
  <PresentationFormat>Widescreen</PresentationFormat>
  <Paragraphs>352</Paragraphs>
  <Slides>41</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Adobe Arabic</vt:lpstr>
      <vt:lpstr>Adobe Caslon Pro Bold</vt:lpstr>
      <vt:lpstr>Adobe Gothic Std B</vt:lpstr>
      <vt:lpstr>Algerian</vt:lpstr>
      <vt:lpstr>Arial</vt:lpstr>
      <vt:lpstr>Calibri</vt:lpstr>
      <vt:lpstr>Calibri Light</vt:lpstr>
      <vt:lpstr>Inter</vt:lpstr>
      <vt:lpstr>Navi Body</vt:lpstr>
      <vt:lpstr>Navi Heading</vt:lpstr>
      <vt:lpstr>Times New Roman</vt:lpstr>
      <vt:lpstr>Office Theme</vt:lpstr>
      <vt:lpstr>                    Group 1</vt:lpstr>
      <vt:lpstr>ATM (Automated Teller Machine)</vt:lpstr>
      <vt:lpstr>     ATM stands for Automated Teller Machine which is a self-service banking outlet. You can withdraw money, check your balance, or even transfer funds at an ATM. Different banks provide their ATM services by installing cash machines in different parts of the country. You can withdraw money from any of these machines irrespective of whether or not you are an account holder in the same bank. </vt:lpstr>
      <vt:lpstr>PowerPoint Presentation</vt:lpstr>
      <vt:lpstr>                         Types of ATM  Automated Teller Machines (ATMs) are mainly of two types.  1. Simple basic unit 2. Complex unit </vt:lpstr>
      <vt:lpstr>Simple Basic Unit simple basic unit that allows you to withdraw cash, check your balance, change the PIN, get mini statements and receive account updates.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 (Automated teller machine)</dc:title>
  <dc:creator>A1</dc:creator>
  <cp:lastModifiedBy>Microsoft account</cp:lastModifiedBy>
  <cp:revision>30</cp:revision>
  <dcterms:created xsi:type="dcterms:W3CDTF">2024-03-02T15:25:07Z</dcterms:created>
  <dcterms:modified xsi:type="dcterms:W3CDTF">2024-03-03T14:13:38Z</dcterms:modified>
</cp:coreProperties>
</file>