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F9D3D5-1217-4025-8EAA-882A7F93DAE1}">
  <a:tblStyle styleId="{B9F9D3D5-1217-4025-8EAA-882A7F93DAE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Montserrat-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i="1" lang="en" sz="1150">
                <a:solidFill>
                  <a:srgbClr val="D1D2D3"/>
                </a:solidFill>
                <a:highlight>
                  <a:srgbClr val="222529"/>
                </a:highlight>
              </a:rPr>
              <a:t>"What is the worst part about letting someone borrow some money...  you don't know if they're gonna pay you Back."</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74c583b6da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74c583b6da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74c583b6d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74c583b6d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018"/>
              <a:buFont typeface="Arial"/>
              <a:buNone/>
            </a:pPr>
            <a:r>
              <a:rPr lang="en" sz="1200">
                <a:solidFill>
                  <a:schemeClr val="lt1"/>
                </a:solidFill>
                <a:latin typeface="Lato"/>
                <a:ea typeface="Lato"/>
                <a:cs typeface="Lato"/>
                <a:sym typeface="Lato"/>
              </a:rPr>
              <a:t>Things we want to predict:</a:t>
            </a:r>
            <a:endParaRPr sz="1200">
              <a:solidFill>
                <a:schemeClr val="lt1"/>
              </a:solidFill>
              <a:latin typeface="Lato"/>
              <a:ea typeface="Lato"/>
              <a:cs typeface="Lato"/>
              <a:sym typeface="Lato"/>
            </a:endParaRPr>
          </a:p>
          <a:p>
            <a:pPr indent="-304800" lvl="0" marL="457200" rtl="0" algn="l">
              <a:lnSpc>
                <a:spcPct val="95000"/>
              </a:lnSpc>
              <a:spcBef>
                <a:spcPts val="1200"/>
              </a:spcBef>
              <a:spcAft>
                <a:spcPts val="0"/>
              </a:spcAft>
              <a:buClr>
                <a:schemeClr val="lt1"/>
              </a:buClr>
              <a:buSzPts val="1200"/>
              <a:buFont typeface="Lato"/>
              <a:buChar char="●"/>
            </a:pPr>
            <a:r>
              <a:rPr lang="en" sz="1200">
                <a:solidFill>
                  <a:schemeClr val="lt1"/>
                </a:solidFill>
                <a:latin typeface="Lato"/>
                <a:ea typeface="Lato"/>
                <a:cs typeface="Lato"/>
                <a:sym typeface="Lato"/>
              </a:rPr>
              <a:t>Predicting utilization with credit limit (we noticed that income is not a feature for predicting credit limit, however, credit limit looks to be pretty good at predicting credit card utilization.</a:t>
            </a:r>
            <a:endParaRPr sz="1200">
              <a:solidFill>
                <a:schemeClr val="lt1"/>
              </a:solidFill>
              <a:latin typeface="Lato"/>
              <a:ea typeface="Lato"/>
              <a:cs typeface="Lato"/>
              <a:sym typeface="Lato"/>
            </a:endParaRPr>
          </a:p>
          <a:p>
            <a:pPr indent="-304800" lvl="0" marL="457200" rtl="0" algn="l">
              <a:lnSpc>
                <a:spcPct val="9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Taking factors we find to be important in getting a credit score, and then turning it into a composite score that shows predicted credit limit for customers based on our composite credit score. (Scatter plot, shows high credit scores have higher credit limits) *</a:t>
            </a:r>
            <a:r>
              <a:rPr b="1" lang="en" sz="1200">
                <a:solidFill>
                  <a:schemeClr val="lt1"/>
                </a:solidFill>
                <a:latin typeface="Lato"/>
                <a:ea typeface="Lato"/>
                <a:cs typeface="Lato"/>
                <a:sym typeface="Lato"/>
              </a:rPr>
              <a:t>*Trell summarize findings on features</a:t>
            </a:r>
            <a:endParaRPr b="1" sz="1200">
              <a:solidFill>
                <a:schemeClr val="lt1"/>
              </a:solidFill>
              <a:latin typeface="Lato"/>
              <a:ea typeface="Lato"/>
              <a:cs typeface="Lato"/>
              <a:sym typeface="Lato"/>
            </a:endParaRPr>
          </a:p>
          <a:p>
            <a:pPr indent="-304800" lvl="1" marL="914400" rtl="0" algn="l">
              <a:lnSpc>
                <a:spcPct val="9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Features represented</a:t>
            </a:r>
            <a:endParaRPr sz="1200">
              <a:solidFill>
                <a:schemeClr val="lt1"/>
              </a:solidFill>
              <a:latin typeface="Lato"/>
              <a:ea typeface="Lato"/>
              <a:cs typeface="Lato"/>
              <a:sym typeface="Lato"/>
            </a:endParaRPr>
          </a:p>
          <a:p>
            <a:pPr indent="-304800" lvl="2" marL="1371600" rtl="0" algn="l">
              <a:lnSpc>
                <a:spcPct val="9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Customer age</a:t>
            </a:r>
            <a:endParaRPr sz="1200">
              <a:solidFill>
                <a:schemeClr val="lt1"/>
              </a:solidFill>
              <a:latin typeface="Lato"/>
              <a:ea typeface="Lato"/>
              <a:cs typeface="Lato"/>
              <a:sym typeface="Lato"/>
            </a:endParaRPr>
          </a:p>
          <a:p>
            <a:pPr indent="-304800" lvl="2" marL="1371600" rtl="0" algn="l">
              <a:lnSpc>
                <a:spcPct val="9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Gender</a:t>
            </a:r>
            <a:endParaRPr sz="1200">
              <a:solidFill>
                <a:schemeClr val="lt1"/>
              </a:solidFill>
              <a:latin typeface="Lato"/>
              <a:ea typeface="Lato"/>
              <a:cs typeface="Lato"/>
              <a:sym typeface="Lato"/>
            </a:endParaRPr>
          </a:p>
          <a:p>
            <a:pPr indent="-304800" lvl="2" marL="1371600" rtl="0" algn="l">
              <a:lnSpc>
                <a:spcPct val="9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Dependent Count</a:t>
            </a:r>
            <a:endParaRPr sz="1200">
              <a:solidFill>
                <a:schemeClr val="lt1"/>
              </a:solidFill>
              <a:latin typeface="Lato"/>
              <a:ea typeface="Lato"/>
              <a:cs typeface="Lato"/>
              <a:sym typeface="Lato"/>
            </a:endParaRPr>
          </a:p>
          <a:p>
            <a:pPr indent="-304800" lvl="2" marL="1371600" rtl="0" algn="l">
              <a:lnSpc>
                <a:spcPct val="9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Education Level</a:t>
            </a:r>
            <a:endParaRPr sz="1200">
              <a:solidFill>
                <a:schemeClr val="lt1"/>
              </a:solidFill>
              <a:latin typeface="Lato"/>
              <a:ea typeface="Lato"/>
              <a:cs typeface="Lato"/>
              <a:sym typeface="Lato"/>
            </a:endParaRPr>
          </a:p>
          <a:p>
            <a:pPr indent="-304800" lvl="2" marL="1371600" rtl="0" algn="l">
              <a:lnSpc>
                <a:spcPct val="9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Marital Status</a:t>
            </a:r>
            <a:endParaRPr sz="1200">
              <a:solidFill>
                <a:schemeClr val="lt1"/>
              </a:solidFill>
              <a:latin typeface="Lato"/>
              <a:ea typeface="Lato"/>
              <a:cs typeface="Lato"/>
              <a:sym typeface="Lato"/>
            </a:endParaRPr>
          </a:p>
          <a:p>
            <a:pPr indent="-304800" lvl="2" marL="1371600" rtl="0" algn="l">
              <a:lnSpc>
                <a:spcPct val="9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Income</a:t>
            </a:r>
            <a:endParaRPr sz="1200">
              <a:solidFill>
                <a:schemeClr val="lt1"/>
              </a:solidFill>
              <a:latin typeface="Lato"/>
              <a:ea typeface="Lato"/>
              <a:cs typeface="Lato"/>
              <a:sym typeface="Lato"/>
            </a:endParaRPr>
          </a:p>
          <a:p>
            <a:pPr indent="-304800" lvl="2" marL="1371600" rtl="0" algn="l">
              <a:lnSpc>
                <a:spcPct val="9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Months on book</a:t>
            </a:r>
            <a:endParaRPr sz="1200">
              <a:solidFill>
                <a:schemeClr val="lt1"/>
              </a:solidFill>
              <a:latin typeface="Lato"/>
              <a:ea typeface="Lato"/>
              <a:cs typeface="Lato"/>
              <a:sym typeface="Lato"/>
            </a:endParaRPr>
          </a:p>
          <a:p>
            <a:pPr indent="-304800" lvl="2" marL="1371600" rtl="0" algn="l">
              <a:lnSpc>
                <a:spcPct val="9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Total relationship count</a:t>
            </a:r>
            <a:endParaRPr sz="1200">
              <a:solidFill>
                <a:schemeClr val="lt1"/>
              </a:solidFill>
              <a:latin typeface="Lato"/>
              <a:ea typeface="Lato"/>
              <a:cs typeface="Lato"/>
              <a:sym typeface="Lato"/>
            </a:endParaRPr>
          </a:p>
          <a:p>
            <a:pPr indent="-304800" lvl="2" marL="1371600" rtl="0" algn="l">
              <a:lnSpc>
                <a:spcPct val="9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Credit limit</a:t>
            </a:r>
            <a:endParaRPr sz="1200">
              <a:solidFill>
                <a:schemeClr val="lt1"/>
              </a:solidFill>
              <a:latin typeface="Lato"/>
              <a:ea typeface="Lato"/>
              <a:cs typeface="Lato"/>
              <a:sym typeface="Lato"/>
            </a:endParaRPr>
          </a:p>
          <a:p>
            <a:pPr indent="-304800" lvl="2" marL="1371600" rtl="0" algn="l">
              <a:lnSpc>
                <a:spcPct val="9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Total revolving balance</a:t>
            </a:r>
            <a:endParaRPr sz="1200">
              <a:solidFill>
                <a:schemeClr val="lt1"/>
              </a:solidFill>
              <a:latin typeface="Lato"/>
              <a:ea typeface="Lato"/>
              <a:cs typeface="Lato"/>
              <a:sym typeface="Lato"/>
            </a:endParaRPr>
          </a:p>
          <a:p>
            <a:pPr indent="-304800" lvl="2" marL="1371600" rtl="0" algn="l">
              <a:lnSpc>
                <a:spcPct val="9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Total transaction amount </a:t>
            </a:r>
            <a:endParaRPr sz="1200">
              <a:solidFill>
                <a:schemeClr val="lt1"/>
              </a:solidFill>
              <a:latin typeface="Lato"/>
              <a:ea typeface="Lato"/>
              <a:cs typeface="Lato"/>
              <a:sym typeface="Lato"/>
            </a:endParaRPr>
          </a:p>
          <a:p>
            <a:pPr indent="-304800" lvl="2" marL="1371600" rtl="0" algn="l">
              <a:lnSpc>
                <a:spcPct val="9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Util ratio</a:t>
            </a:r>
            <a:endParaRPr sz="1200">
              <a:solidFill>
                <a:schemeClr val="lt1"/>
              </a:solidFill>
              <a:latin typeface="Lato"/>
              <a:ea typeface="Lato"/>
              <a:cs typeface="Lato"/>
              <a:sym typeface="Lato"/>
            </a:endParaRPr>
          </a:p>
          <a:p>
            <a:pPr indent="-304800" lvl="2" marL="1371600" rtl="0" algn="l">
              <a:lnSpc>
                <a:spcPct val="95000"/>
              </a:lnSpc>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Created composite score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74c583b6da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74c583b6da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74c583b6da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74c583b6da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74c583b6da_2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74c583b6da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9197bd5d7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9197bd5d7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Into to what Huda and the ML did, someone else could talk here to intro the ML does not have to be Huda as the </a:t>
            </a:r>
            <a:r>
              <a:rPr lang="en"/>
              <a:t>explaining</a:t>
            </a:r>
            <a:r>
              <a:rPr lang="en"/>
              <a:t> needs to be her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9197bd5d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9197bd5d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9c248e199b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9c248e199b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9c248e199b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9c248e199b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9c248e199b_5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9c248e199b_5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8e64539c3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8e64539c3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74c583b6da_2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74c583b6da_2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i="1" lang="en" sz="1150">
                <a:solidFill>
                  <a:srgbClr val="D1D2D3"/>
                </a:solidFill>
                <a:highlight>
                  <a:srgbClr val="222529"/>
                </a:highlight>
              </a:rPr>
              <a:t>“ worst part about leading money id knowing </a:t>
            </a:r>
            <a:r>
              <a:rPr i="1" lang="en" sz="1150">
                <a:solidFill>
                  <a:srgbClr val="D1D2D3"/>
                </a:solidFill>
                <a:highlight>
                  <a:srgbClr val="222529"/>
                </a:highlight>
              </a:rPr>
              <a:t>whether</a:t>
            </a:r>
            <a:r>
              <a:rPr i="1" lang="en" sz="1150">
                <a:solidFill>
                  <a:srgbClr val="D1D2D3"/>
                </a:solidFill>
                <a:highlight>
                  <a:srgbClr val="222529"/>
                </a:highlight>
              </a:rPr>
              <a:t> your getting paid back right !? </a:t>
            </a:r>
            <a:endParaRPr i="1" sz="1150">
              <a:solidFill>
                <a:srgbClr val="D1D2D3"/>
              </a:solidFill>
              <a:highlight>
                <a:srgbClr val="222529"/>
              </a:highlight>
            </a:endParaRPr>
          </a:p>
          <a:p>
            <a:pPr indent="0" lvl="0" marL="0" rtl="0" algn="l">
              <a:lnSpc>
                <a:spcPct val="115000"/>
              </a:lnSpc>
              <a:spcBef>
                <a:spcPts val="1200"/>
              </a:spcBef>
              <a:spcAft>
                <a:spcPts val="1200"/>
              </a:spcAft>
              <a:buClr>
                <a:schemeClr val="dk1"/>
              </a:buClr>
              <a:buSzPts val="1100"/>
              <a:buFont typeface="Arial"/>
              <a:buNone/>
            </a:pPr>
            <a:r>
              <a:rPr i="1" lang="en" sz="1150">
                <a:solidFill>
                  <a:srgbClr val="D1D2D3"/>
                </a:solidFill>
                <a:highlight>
                  <a:srgbClr val="222529"/>
                </a:highlight>
              </a:rPr>
              <a:t>"No more guessing… with our method You’re going to know who is most likely to pay you back." "</a:t>
            </a:r>
            <a:r>
              <a:rPr lang="en" sz="1150">
                <a:solidFill>
                  <a:srgbClr val="D1D2D3"/>
                </a:solidFill>
                <a:highlight>
                  <a:srgbClr val="222529"/>
                </a:highlight>
              </a:rPr>
              <a:t>A technological level of accuracy in business decisions unmatched." "The best part is it only gets smarter as you feed it data!"</a:t>
            </a:r>
            <a:endParaRPr sz="1300">
              <a:solidFill>
                <a:schemeClr val="dk1"/>
              </a:solidFill>
              <a:latin typeface="Lato"/>
              <a:ea typeface="Lato"/>
              <a:cs typeface="Lato"/>
              <a:sym typeface="La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9197bd5d7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9197bd5d7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Anything</a:t>
            </a:r>
            <a:r>
              <a:rPr lang="en"/>
              <a:t> we don’t feel had it’s on slide we point to it here.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used all that data set in sql lite</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74c583b6da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74c583b6da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74c583b6da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74c583b6da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8e64539c3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8e64539c3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74c583b6da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74c583b6da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74c583b6da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74c583b6da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74c583b6da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74c583b6da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74c583b6da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74c583b6da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74c583b6da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74c583b6da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23.png"/><Relationship Id="rId6" Type="http://schemas.openxmlformats.org/officeDocument/2006/relationships/image" Target="../media/image19.png"/><Relationship Id="rId7" Type="http://schemas.openxmlformats.org/officeDocument/2006/relationships/image" Target="../media/image25.png"/><Relationship Id="rId8"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82600" y="1365450"/>
            <a:ext cx="5372100" cy="1791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Crystallum Credit</a:t>
            </a:r>
            <a:endParaRPr/>
          </a:p>
          <a:p>
            <a:pPr indent="0" lvl="0" marL="0" rtl="0" algn="l">
              <a:spcBef>
                <a:spcPts val="0"/>
              </a:spcBef>
              <a:spcAft>
                <a:spcPts val="0"/>
              </a:spcAft>
              <a:buNone/>
            </a:pPr>
            <a:r>
              <a:rPr lang="en"/>
              <a:t>Card Company (CCCC)</a:t>
            </a:r>
            <a:endParaRPr/>
          </a:p>
        </p:txBody>
      </p:sp>
      <p:sp>
        <p:nvSpPr>
          <p:cNvPr id="135" name="Google Shape;135;p13"/>
          <p:cNvSpPr txBox="1"/>
          <p:nvPr>
            <p:ph idx="1" type="subTitle"/>
          </p:nvPr>
        </p:nvSpPr>
        <p:spPr>
          <a:xfrm>
            <a:off x="3182600" y="3122525"/>
            <a:ext cx="5429400" cy="115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1 Project 4 </a:t>
            </a:r>
            <a:endParaRPr/>
          </a:p>
          <a:p>
            <a:pPr indent="0" lvl="0" marL="0" rtl="0" algn="l">
              <a:spcBef>
                <a:spcPts val="0"/>
              </a:spcBef>
              <a:spcAft>
                <a:spcPts val="0"/>
              </a:spcAft>
              <a:buNone/>
            </a:pPr>
            <a:r>
              <a:t/>
            </a:r>
            <a:endParaRPr/>
          </a:p>
          <a:p>
            <a:pPr indent="0" lvl="0" marL="0" rtl="0" algn="l">
              <a:lnSpc>
                <a:spcPct val="115000"/>
              </a:lnSpc>
              <a:spcBef>
                <a:spcPts val="0"/>
              </a:spcBef>
              <a:spcAft>
                <a:spcPts val="1200"/>
              </a:spcAft>
              <a:buNone/>
            </a:pPr>
            <a:r>
              <a:rPr lang="en"/>
              <a:t>Huda A, Angele G, Hwa H , Kafayat L, William M, Fannie P , Dantrell P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Searching for features to use to train potential models</a:t>
            </a:r>
            <a:endParaRPr/>
          </a:p>
        </p:txBody>
      </p:sp>
      <p:sp>
        <p:nvSpPr>
          <p:cNvPr id="196" name="Google Shape;196;p22"/>
          <p:cNvSpPr txBox="1"/>
          <p:nvPr>
            <p:ph idx="1" type="body"/>
          </p:nvPr>
        </p:nvSpPr>
        <p:spPr>
          <a:xfrm>
            <a:off x="1297500" y="1156800"/>
            <a:ext cx="7038900" cy="332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Early review and visualizing of potential features showed us that credit limit was a good predictor to use at predicting a customer’s utilization ratio. </a:t>
            </a:r>
            <a:endParaRPr/>
          </a:p>
          <a:p>
            <a:pPr indent="0" lvl="0" marL="0" rtl="0" algn="l">
              <a:spcBef>
                <a:spcPts val="1200"/>
              </a:spcBef>
              <a:spcAft>
                <a:spcPts val="0"/>
              </a:spcAft>
              <a:buNone/>
            </a:pPr>
            <a:r>
              <a:rPr lang="en"/>
              <a:t>This </a:t>
            </a:r>
            <a:r>
              <a:rPr lang="en"/>
              <a:t>factored into helping us at an attempt to create an internal score </a:t>
            </a:r>
            <a:r>
              <a:rPr lang="en"/>
              <a:t> as a one to one feature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97" name="Google Shape;197;p22"/>
          <p:cNvPicPr preferRelativeResize="0"/>
          <p:nvPr/>
        </p:nvPicPr>
        <p:blipFill>
          <a:blip r:embed="rId3">
            <a:alphaModFix/>
          </a:blip>
          <a:stretch>
            <a:fillRect/>
          </a:stretch>
        </p:blipFill>
        <p:spPr>
          <a:xfrm>
            <a:off x="2284925" y="2103300"/>
            <a:ext cx="3620101" cy="2619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383550" y="2599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a:t>
            </a:r>
            <a:endParaRPr/>
          </a:p>
        </p:txBody>
      </p:sp>
      <p:sp>
        <p:nvSpPr>
          <p:cNvPr id="203" name="Google Shape;203;p23"/>
          <p:cNvSpPr txBox="1"/>
          <p:nvPr>
            <p:ph idx="1" type="body"/>
          </p:nvPr>
        </p:nvSpPr>
        <p:spPr>
          <a:xfrm>
            <a:off x="1297500" y="936925"/>
            <a:ext cx="7412100" cy="3714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200"/>
              <a:t>The idea behind our score feature is if you get a high score you should have a higher credit limit. How we calculate it: You want your composite score(Months on book * Education_Level * Marital_Status) to be a high number, and you want the weight (Dependent_count + Avg_Utilization_Ratio) to be a low number. So you would want the weight to either make the composite score bigger or at least not drag it down so when you multiply by the income you get a higher score. As visualized below it didn’t work perfectly but the data is leaning to the right.  So we decided to move forward with it</a:t>
            </a:r>
            <a:endParaRPr sz="1200"/>
          </a:p>
          <a:p>
            <a:pPr indent="-304800" lvl="1" marL="914400" rtl="0" algn="l">
              <a:lnSpc>
                <a:spcPct val="95000"/>
              </a:lnSpc>
              <a:spcBef>
                <a:spcPts val="1200"/>
              </a:spcBef>
              <a:spcAft>
                <a:spcPts val="0"/>
              </a:spcAft>
              <a:buSzPts val="1200"/>
              <a:buChar char="○"/>
            </a:pPr>
            <a:r>
              <a:rPr lang="en" sz="1200"/>
              <a:t>Features represented</a:t>
            </a:r>
            <a:endParaRPr sz="1200"/>
          </a:p>
          <a:p>
            <a:pPr indent="-304800" lvl="2" marL="1371600" rtl="0" algn="l">
              <a:lnSpc>
                <a:spcPct val="95000"/>
              </a:lnSpc>
              <a:spcBef>
                <a:spcPts val="0"/>
              </a:spcBef>
              <a:spcAft>
                <a:spcPts val="0"/>
              </a:spcAft>
              <a:buSzPts val="1200"/>
              <a:buChar char="■"/>
            </a:pPr>
            <a:r>
              <a:rPr lang="en" sz="1200"/>
              <a:t>Months on book</a:t>
            </a:r>
            <a:endParaRPr sz="1200"/>
          </a:p>
          <a:p>
            <a:pPr indent="-304800" lvl="2" marL="1371600" rtl="0" algn="l">
              <a:lnSpc>
                <a:spcPct val="95000"/>
              </a:lnSpc>
              <a:spcBef>
                <a:spcPts val="0"/>
              </a:spcBef>
              <a:spcAft>
                <a:spcPts val="0"/>
              </a:spcAft>
              <a:buSzPts val="1200"/>
              <a:buChar char="■"/>
            </a:pPr>
            <a:r>
              <a:rPr lang="en" sz="1200"/>
              <a:t>Education Level</a:t>
            </a:r>
            <a:endParaRPr sz="1200"/>
          </a:p>
          <a:p>
            <a:pPr indent="-304800" lvl="2" marL="1371600" rtl="0" algn="l">
              <a:lnSpc>
                <a:spcPct val="95000"/>
              </a:lnSpc>
              <a:spcBef>
                <a:spcPts val="0"/>
              </a:spcBef>
              <a:spcAft>
                <a:spcPts val="0"/>
              </a:spcAft>
              <a:buSzPts val="1200"/>
              <a:buChar char="■"/>
            </a:pPr>
            <a:r>
              <a:rPr lang="en" sz="1200"/>
              <a:t>Marital Status</a:t>
            </a:r>
            <a:endParaRPr sz="1200"/>
          </a:p>
          <a:p>
            <a:pPr indent="-304800" lvl="2" marL="1371600" rtl="0" algn="l">
              <a:lnSpc>
                <a:spcPct val="95000"/>
              </a:lnSpc>
              <a:spcBef>
                <a:spcPts val="0"/>
              </a:spcBef>
              <a:spcAft>
                <a:spcPts val="0"/>
              </a:spcAft>
              <a:buSzPts val="1200"/>
              <a:buChar char="■"/>
            </a:pPr>
            <a:r>
              <a:rPr lang="en" sz="1200"/>
              <a:t>Dependent Count</a:t>
            </a:r>
            <a:endParaRPr sz="1200"/>
          </a:p>
          <a:p>
            <a:pPr indent="-304800" lvl="2" marL="1371600" rtl="0" algn="l">
              <a:lnSpc>
                <a:spcPct val="95000"/>
              </a:lnSpc>
              <a:spcBef>
                <a:spcPts val="0"/>
              </a:spcBef>
              <a:spcAft>
                <a:spcPts val="0"/>
              </a:spcAft>
              <a:buSzPts val="1200"/>
              <a:buChar char="■"/>
            </a:pPr>
            <a:r>
              <a:rPr lang="en" sz="1200"/>
              <a:t>Average Utilization Ratio</a:t>
            </a:r>
            <a:endParaRPr sz="1200"/>
          </a:p>
          <a:p>
            <a:pPr indent="0" lvl="0" marL="1371600" marR="0" rtl="0" algn="l">
              <a:lnSpc>
                <a:spcPct val="95000"/>
              </a:lnSpc>
              <a:spcBef>
                <a:spcPts val="1200"/>
              </a:spcBef>
              <a:spcAft>
                <a:spcPts val="1200"/>
              </a:spcAft>
              <a:buNone/>
            </a:pPr>
            <a:r>
              <a:t/>
            </a:r>
            <a:endParaRPr sz="1200"/>
          </a:p>
        </p:txBody>
      </p:sp>
      <p:pic>
        <p:nvPicPr>
          <p:cNvPr id="204" name="Google Shape;204;p23"/>
          <p:cNvPicPr preferRelativeResize="0"/>
          <p:nvPr/>
        </p:nvPicPr>
        <p:blipFill>
          <a:blip r:embed="rId3">
            <a:alphaModFix/>
          </a:blip>
          <a:stretch>
            <a:fillRect/>
          </a:stretch>
        </p:blipFill>
        <p:spPr>
          <a:xfrm>
            <a:off x="5143500" y="2073525"/>
            <a:ext cx="3654024" cy="2362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Linear Regression Model Trial #1</a:t>
            </a:r>
            <a:endParaRPr/>
          </a:p>
        </p:txBody>
      </p:sp>
      <p:sp>
        <p:nvSpPr>
          <p:cNvPr id="210" name="Google Shape;210;p24"/>
          <p:cNvSpPr txBox="1"/>
          <p:nvPr>
            <p:ph idx="1" type="body"/>
          </p:nvPr>
        </p:nvSpPr>
        <p:spPr>
          <a:xfrm>
            <a:off x="1297500" y="1147250"/>
            <a:ext cx="7038900" cy="1334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The final features used: Dependent Cout, Education level,  Marital status,  Income, Total revolving balance, Months on book and our created score</a:t>
            </a:r>
            <a:endParaRPr/>
          </a:p>
          <a:p>
            <a:pPr indent="0" lvl="0" marL="0" rtl="0" algn="l">
              <a:spcBef>
                <a:spcPts val="1200"/>
              </a:spcBef>
              <a:spcAft>
                <a:spcPts val="0"/>
              </a:spcAft>
              <a:buNone/>
            </a:pPr>
            <a:r>
              <a:rPr lang="en"/>
              <a:t>How well did our Linear Regression Model do in </a:t>
            </a:r>
            <a:r>
              <a:rPr lang="en"/>
              <a:t>predicting credit limit?</a:t>
            </a:r>
            <a:endParaRPr/>
          </a:p>
          <a:p>
            <a:pPr indent="0" lvl="0" marL="0" rtl="0" algn="l">
              <a:spcBef>
                <a:spcPts val="1200"/>
              </a:spcBef>
              <a:spcAft>
                <a:spcPts val="0"/>
              </a:spcAft>
              <a:buNone/>
            </a:pPr>
            <a:r>
              <a:rPr lang="en"/>
              <a:t>R-Squared was 0.5135971174362641</a:t>
            </a:r>
            <a:endParaRPr sz="11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
        <p:nvSpPr>
          <p:cNvPr id="211" name="Google Shape;211;p24"/>
          <p:cNvSpPr txBox="1"/>
          <p:nvPr>
            <p:ph type="title"/>
          </p:nvPr>
        </p:nvSpPr>
        <p:spPr>
          <a:xfrm>
            <a:off x="1297500" y="21147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Linear Regression Model Trial #2</a:t>
            </a:r>
            <a:endParaRPr/>
          </a:p>
        </p:txBody>
      </p:sp>
      <p:sp>
        <p:nvSpPr>
          <p:cNvPr id="212" name="Google Shape;212;p24"/>
          <p:cNvSpPr txBox="1"/>
          <p:nvPr>
            <p:ph idx="1" type="body"/>
          </p:nvPr>
        </p:nvSpPr>
        <p:spPr>
          <a:xfrm>
            <a:off x="1354300" y="2915350"/>
            <a:ext cx="7038900" cy="1334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Used Manual Gradient Descent to compute a single prediction based on our pre-chosen optimal parameters</a:t>
            </a:r>
            <a:endParaRPr/>
          </a:p>
          <a:p>
            <a:pPr indent="-311150" lvl="0" marL="457200" rtl="0" algn="l">
              <a:spcBef>
                <a:spcPts val="0"/>
              </a:spcBef>
              <a:spcAft>
                <a:spcPts val="0"/>
              </a:spcAft>
              <a:buSzPts val="1300"/>
              <a:buChar char="●"/>
            </a:pPr>
            <a:r>
              <a:rPr lang="en"/>
              <a:t>The ideal situation is that your functions converge</a:t>
            </a:r>
            <a:endParaRPr/>
          </a:p>
          <a:p>
            <a:pPr indent="-311150" lvl="0" marL="457200" rtl="0" algn="l">
              <a:spcBef>
                <a:spcPts val="0"/>
              </a:spcBef>
              <a:spcAft>
                <a:spcPts val="0"/>
              </a:spcAft>
              <a:buSzPts val="1300"/>
              <a:buChar char="●"/>
            </a:pPr>
            <a:r>
              <a:rPr lang="en"/>
              <a:t>We wanted the best and quickest curve using different alpha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1297500" y="219900"/>
            <a:ext cx="7038900" cy="83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Gradient Descent Results with different learning rates</a:t>
            </a:r>
            <a:endParaRPr/>
          </a:p>
        </p:txBody>
      </p:sp>
      <p:sp>
        <p:nvSpPr>
          <p:cNvPr id="218" name="Google Shape;218;p25"/>
          <p:cNvSpPr txBox="1"/>
          <p:nvPr>
            <p:ph idx="1" type="body"/>
          </p:nvPr>
        </p:nvSpPr>
        <p:spPr>
          <a:xfrm>
            <a:off x="1297500" y="1053300"/>
            <a:ext cx="7038900" cy="147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Iterations were incremented by 1,000, 10,000 and 100,000 at a time</a:t>
            </a:r>
            <a:endParaRPr/>
          </a:p>
          <a:p>
            <a:pPr indent="0" lvl="0" marL="0" rtl="0" algn="l">
              <a:spcBef>
                <a:spcPts val="1200"/>
              </a:spcBef>
              <a:spcAft>
                <a:spcPts val="1200"/>
              </a:spcAft>
              <a:buNone/>
            </a:pPr>
            <a:r>
              <a:t/>
            </a:r>
            <a:endParaRPr/>
          </a:p>
        </p:txBody>
      </p:sp>
      <p:pic>
        <p:nvPicPr>
          <p:cNvPr id="219" name="Google Shape;219;p25"/>
          <p:cNvPicPr preferRelativeResize="0"/>
          <p:nvPr/>
        </p:nvPicPr>
        <p:blipFill>
          <a:blip r:embed="rId3">
            <a:alphaModFix/>
          </a:blip>
          <a:stretch>
            <a:fillRect/>
          </a:stretch>
        </p:blipFill>
        <p:spPr>
          <a:xfrm>
            <a:off x="1220788" y="1442938"/>
            <a:ext cx="2189247" cy="1470600"/>
          </a:xfrm>
          <a:prstGeom prst="rect">
            <a:avLst/>
          </a:prstGeom>
          <a:noFill/>
          <a:ln>
            <a:noFill/>
          </a:ln>
        </p:spPr>
      </p:pic>
      <p:pic>
        <p:nvPicPr>
          <p:cNvPr id="220" name="Google Shape;220;p25"/>
          <p:cNvPicPr preferRelativeResize="0"/>
          <p:nvPr/>
        </p:nvPicPr>
        <p:blipFill>
          <a:blip r:embed="rId4">
            <a:alphaModFix/>
          </a:blip>
          <a:stretch>
            <a:fillRect/>
          </a:stretch>
        </p:blipFill>
        <p:spPr>
          <a:xfrm>
            <a:off x="3544916" y="1442938"/>
            <a:ext cx="2121703" cy="1470600"/>
          </a:xfrm>
          <a:prstGeom prst="rect">
            <a:avLst/>
          </a:prstGeom>
          <a:noFill/>
          <a:ln>
            <a:noFill/>
          </a:ln>
        </p:spPr>
      </p:pic>
      <p:pic>
        <p:nvPicPr>
          <p:cNvPr id="221" name="Google Shape;221;p25"/>
          <p:cNvPicPr preferRelativeResize="0"/>
          <p:nvPr/>
        </p:nvPicPr>
        <p:blipFill>
          <a:blip r:embed="rId5">
            <a:alphaModFix/>
          </a:blip>
          <a:stretch>
            <a:fillRect/>
          </a:stretch>
        </p:blipFill>
        <p:spPr>
          <a:xfrm>
            <a:off x="5801509" y="1442938"/>
            <a:ext cx="2121703" cy="1470600"/>
          </a:xfrm>
          <a:prstGeom prst="rect">
            <a:avLst/>
          </a:prstGeom>
          <a:noFill/>
          <a:ln>
            <a:noFill/>
          </a:ln>
        </p:spPr>
      </p:pic>
      <p:pic>
        <p:nvPicPr>
          <p:cNvPr id="222" name="Google Shape;222;p25"/>
          <p:cNvPicPr preferRelativeResize="0"/>
          <p:nvPr/>
        </p:nvPicPr>
        <p:blipFill>
          <a:blip r:embed="rId6">
            <a:alphaModFix/>
          </a:blip>
          <a:stretch>
            <a:fillRect/>
          </a:stretch>
        </p:blipFill>
        <p:spPr>
          <a:xfrm>
            <a:off x="3329161" y="3198000"/>
            <a:ext cx="2553225" cy="1735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Trail #3 tried using Logistic Regression (instead of Linear) to improve predictions</a:t>
            </a:r>
            <a:endParaRPr/>
          </a:p>
        </p:txBody>
      </p:sp>
      <p:sp>
        <p:nvSpPr>
          <p:cNvPr id="228" name="Google Shape;228;p26"/>
          <p:cNvSpPr txBox="1"/>
          <p:nvPr>
            <p:ph idx="1" type="body"/>
          </p:nvPr>
        </p:nvSpPr>
        <p:spPr>
          <a:xfrm>
            <a:off x="1297500" y="15388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Separated potential customers by either high credit limit possible or low credit limit possible</a:t>
            </a:r>
            <a:endParaRPr/>
          </a:p>
          <a:p>
            <a:pPr indent="0" lvl="0" marL="0" rtl="0" algn="l">
              <a:spcBef>
                <a:spcPts val="1200"/>
              </a:spcBef>
              <a:spcAft>
                <a:spcPts val="0"/>
              </a:spcAft>
              <a:buNone/>
            </a:pPr>
            <a:r>
              <a:rPr lang="en"/>
              <a:t>Goal: Predict Credit Limit Range</a:t>
            </a:r>
            <a:endParaRPr/>
          </a:p>
          <a:p>
            <a:pPr indent="0" lvl="0" marL="0" rtl="0" algn="l">
              <a:spcBef>
                <a:spcPts val="1200"/>
              </a:spcBef>
              <a:spcAft>
                <a:spcPts val="0"/>
              </a:spcAft>
              <a:buNone/>
            </a:pPr>
            <a:r>
              <a:rPr lang="en"/>
              <a:t>Random Forest Classifier Method</a:t>
            </a:r>
            <a:endParaRPr/>
          </a:p>
          <a:p>
            <a:pPr indent="0" lvl="0" marL="0" rtl="0" algn="l">
              <a:spcBef>
                <a:spcPts val="1200"/>
              </a:spcBef>
              <a:spcAft>
                <a:spcPts val="0"/>
              </a:spcAft>
              <a:buNone/>
            </a:pPr>
            <a:r>
              <a:rPr lang="en"/>
              <a:t>Score for Training: 1</a:t>
            </a:r>
            <a:endParaRPr/>
          </a:p>
          <a:p>
            <a:pPr indent="0" lvl="0" marL="0" rtl="0" algn="l">
              <a:spcBef>
                <a:spcPts val="1200"/>
              </a:spcBef>
              <a:spcAft>
                <a:spcPts val="0"/>
              </a:spcAft>
              <a:buNone/>
            </a:pPr>
            <a:r>
              <a:rPr lang="en"/>
              <a:t>Score for Testing: 0.99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Confusion Matrix</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1297500" y="145175"/>
            <a:ext cx="76104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Will customers pay us back?</a:t>
            </a:r>
            <a:endParaRPr/>
          </a:p>
          <a:p>
            <a:pPr indent="0" lvl="0" marL="0" rtl="0" algn="l">
              <a:spcBef>
                <a:spcPts val="0"/>
              </a:spcBef>
              <a:spcAft>
                <a:spcPts val="0"/>
              </a:spcAft>
              <a:buNone/>
            </a:pPr>
            <a:r>
              <a:rPr lang="en"/>
              <a:t>Logistic Regression Model</a:t>
            </a:r>
            <a:endParaRPr/>
          </a:p>
        </p:txBody>
      </p:sp>
      <p:sp>
        <p:nvSpPr>
          <p:cNvPr id="234" name="Google Shape;234;p27"/>
          <p:cNvSpPr txBox="1"/>
          <p:nvPr>
            <p:ph idx="1" type="body"/>
          </p:nvPr>
        </p:nvSpPr>
        <p:spPr>
          <a:xfrm>
            <a:off x="1297500" y="1404675"/>
            <a:ext cx="7362000" cy="295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logistic regression model was created to predict whether the customers who receive credit from us  will pay us back.</a:t>
            </a:r>
            <a:endParaRPr/>
          </a:p>
          <a:p>
            <a:pPr indent="-311150" lvl="0" marL="457200" rtl="0" algn="l">
              <a:spcBef>
                <a:spcPts val="1200"/>
              </a:spcBef>
              <a:spcAft>
                <a:spcPts val="0"/>
              </a:spcAft>
              <a:buSzPts val="1300"/>
              <a:buChar char="●"/>
            </a:pPr>
            <a:r>
              <a:rPr lang="en"/>
              <a:t>We looked at the status of payments and reworked the values in the ‘STATUS’ column so it can only hold 0 or 1. </a:t>
            </a:r>
            <a:endParaRPr/>
          </a:p>
          <a:p>
            <a:pPr indent="-311150" lvl="0" marL="457200" rtl="0" algn="l">
              <a:spcBef>
                <a:spcPts val="0"/>
              </a:spcBef>
              <a:spcAft>
                <a:spcPts val="0"/>
              </a:spcAft>
              <a:buSzPts val="1300"/>
              <a:buChar char="●"/>
            </a:pPr>
            <a:r>
              <a:rPr lang="en"/>
              <a:t>Created a Scatter plot to show status with every other column</a:t>
            </a:r>
            <a:endParaRPr/>
          </a:p>
          <a:p>
            <a:pPr indent="-311150" lvl="0" marL="457200" rtl="0" algn="l">
              <a:spcBef>
                <a:spcPts val="0"/>
              </a:spcBef>
              <a:spcAft>
                <a:spcPts val="0"/>
              </a:spcAft>
              <a:buSzPts val="1300"/>
              <a:buChar char="●"/>
            </a:pPr>
            <a:r>
              <a:rPr lang="en"/>
              <a:t>Used “X dummies” to convert all values to numbers (encoding)</a:t>
            </a:r>
            <a:endParaRPr/>
          </a:p>
          <a:p>
            <a:pPr indent="0" lvl="0" marL="457200" rtl="0" algn="l">
              <a:spcBef>
                <a:spcPts val="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253550" y="393750"/>
            <a:ext cx="7038900" cy="49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Trial #1</a:t>
            </a:r>
            <a:endParaRPr/>
          </a:p>
        </p:txBody>
      </p:sp>
      <p:sp>
        <p:nvSpPr>
          <p:cNvPr id="240" name="Google Shape;240;p28"/>
          <p:cNvSpPr txBox="1"/>
          <p:nvPr>
            <p:ph idx="1" type="body"/>
          </p:nvPr>
        </p:nvSpPr>
        <p:spPr>
          <a:xfrm>
            <a:off x="1053350" y="886650"/>
            <a:ext cx="7305000" cy="4095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a:t>
            </a:r>
            <a:r>
              <a:rPr lang="en"/>
              <a:t>hose who had either paid off their balance or had no loan were given a value of 1.</a:t>
            </a:r>
            <a:endParaRPr/>
          </a:p>
          <a:p>
            <a:pPr indent="-311150" lvl="0" marL="457200" rtl="0" algn="l">
              <a:spcBef>
                <a:spcPts val="0"/>
              </a:spcBef>
              <a:spcAft>
                <a:spcPts val="0"/>
              </a:spcAft>
              <a:buSzPts val="1300"/>
              <a:buChar char="●"/>
            </a:pPr>
            <a:r>
              <a:rPr lang="en"/>
              <a:t>Those who were past due regardless of how many days,  were given a value of 0.</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Confusion Matrix:</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241" name="Google Shape;241;p28"/>
          <p:cNvGraphicFramePr/>
          <p:nvPr/>
        </p:nvGraphicFramePr>
        <p:xfrm>
          <a:off x="1429400" y="1524000"/>
          <a:ext cx="3000000" cy="3000000"/>
        </p:xfrm>
        <a:graphic>
          <a:graphicData uri="http://schemas.openxmlformats.org/drawingml/2006/table">
            <a:tbl>
              <a:tblPr>
                <a:noFill/>
                <a:tableStyleId>{B9F9D3D5-1217-4025-8EAA-882A7F93DAE1}</a:tableStyleId>
              </a:tblPr>
              <a:tblGrid>
                <a:gridCol w="3125200"/>
                <a:gridCol w="2972125"/>
              </a:tblGrid>
              <a:tr h="359875">
                <a:tc>
                  <a:txBody>
                    <a:bodyPr/>
                    <a:lstStyle/>
                    <a:p>
                      <a:pPr indent="0" lvl="0" marL="0" rtl="0" algn="l">
                        <a:spcBef>
                          <a:spcPts val="0"/>
                        </a:spcBef>
                        <a:spcAft>
                          <a:spcPts val="0"/>
                        </a:spcAft>
                        <a:buNone/>
                      </a:pPr>
                      <a:r>
                        <a:rPr lang="en">
                          <a:solidFill>
                            <a:schemeClr val="lt1"/>
                          </a:solidFill>
                        </a:rPr>
                        <a:t>Logistic Regression </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solidFill>
                            <a:schemeClr val="lt1"/>
                          </a:solidFill>
                        </a:rPr>
                        <a:t>Random Forest Classifier</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r>
              <a:tr h="346050">
                <a:tc>
                  <a:txBody>
                    <a:bodyPr/>
                    <a:lstStyle/>
                    <a:p>
                      <a:pPr indent="0" lvl="0" marL="0" rtl="0" algn="l">
                        <a:spcBef>
                          <a:spcPts val="0"/>
                        </a:spcBef>
                        <a:spcAft>
                          <a:spcPts val="0"/>
                        </a:spcAft>
                        <a:buNone/>
                      </a:pPr>
                      <a:r>
                        <a:rPr lang="en" sz="1200">
                          <a:solidFill>
                            <a:schemeClr val="lt1"/>
                          </a:solidFill>
                        </a:rPr>
                        <a:t>Training Data Score: 0.612</a:t>
                      </a:r>
                      <a:endParaRPr sz="12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200">
                          <a:solidFill>
                            <a:schemeClr val="lt1"/>
                          </a:solidFill>
                        </a:rPr>
                        <a:t>Training Data Score: 1.0</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r>
              <a:tr h="346050">
                <a:tc>
                  <a:txBody>
                    <a:bodyPr/>
                    <a:lstStyle/>
                    <a:p>
                      <a:pPr indent="0" lvl="0" marL="0" rtl="0" algn="l">
                        <a:spcBef>
                          <a:spcPts val="0"/>
                        </a:spcBef>
                        <a:spcAft>
                          <a:spcPts val="0"/>
                        </a:spcAft>
                        <a:buNone/>
                      </a:pPr>
                      <a:r>
                        <a:rPr lang="en" sz="1200">
                          <a:solidFill>
                            <a:schemeClr val="lt1"/>
                          </a:solidFill>
                        </a:rPr>
                        <a:t>Testing Data Score: 0.609</a:t>
                      </a:r>
                      <a:endParaRPr sz="12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200">
                          <a:solidFill>
                            <a:schemeClr val="lt1"/>
                          </a:solidFill>
                        </a:rPr>
                        <a:t>Testing Data Score: 0.7614</a:t>
                      </a:r>
                      <a:endParaRPr sz="12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r>
            </a:tbl>
          </a:graphicData>
        </a:graphic>
      </p:graphicFrame>
      <p:pic>
        <p:nvPicPr>
          <p:cNvPr id="242" name="Google Shape;242;p28"/>
          <p:cNvPicPr preferRelativeResize="0"/>
          <p:nvPr/>
        </p:nvPicPr>
        <p:blipFill>
          <a:blip r:embed="rId3">
            <a:alphaModFix/>
          </a:blip>
          <a:stretch>
            <a:fillRect/>
          </a:stretch>
        </p:blipFill>
        <p:spPr>
          <a:xfrm>
            <a:off x="2001025" y="3000325"/>
            <a:ext cx="2014125" cy="1750325"/>
          </a:xfrm>
          <a:prstGeom prst="rect">
            <a:avLst/>
          </a:prstGeom>
          <a:noFill/>
          <a:ln>
            <a:noFill/>
          </a:ln>
        </p:spPr>
      </p:pic>
      <p:pic>
        <p:nvPicPr>
          <p:cNvPr id="243" name="Google Shape;243;p28"/>
          <p:cNvPicPr preferRelativeResize="0"/>
          <p:nvPr/>
        </p:nvPicPr>
        <p:blipFill>
          <a:blip r:embed="rId4">
            <a:alphaModFix/>
          </a:blip>
          <a:stretch>
            <a:fillRect/>
          </a:stretch>
        </p:blipFill>
        <p:spPr>
          <a:xfrm>
            <a:off x="4986625" y="3000325"/>
            <a:ext cx="2014125" cy="1750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1253550" y="393750"/>
            <a:ext cx="7038900" cy="49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Trial #2</a:t>
            </a:r>
            <a:endParaRPr/>
          </a:p>
        </p:txBody>
      </p:sp>
      <p:sp>
        <p:nvSpPr>
          <p:cNvPr id="249" name="Google Shape;249;p29"/>
          <p:cNvSpPr txBox="1"/>
          <p:nvPr>
            <p:ph idx="1" type="body"/>
          </p:nvPr>
        </p:nvSpPr>
        <p:spPr>
          <a:xfrm>
            <a:off x="1053350" y="886650"/>
            <a:ext cx="7305000" cy="4095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Those who had paid off their balance,  had no loan, or past due by less than 30 days were given value 1.</a:t>
            </a:r>
            <a:endParaRPr/>
          </a:p>
          <a:p>
            <a:pPr indent="-311150" lvl="0" marL="457200" rtl="0" algn="l">
              <a:spcBef>
                <a:spcPts val="0"/>
              </a:spcBef>
              <a:spcAft>
                <a:spcPts val="0"/>
              </a:spcAft>
              <a:buSzPts val="1300"/>
              <a:buChar char="●"/>
            </a:pPr>
            <a:r>
              <a:rPr lang="en"/>
              <a:t>Those who were past due by more than 30 days or overdue were given a value of 0.</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Confusion Matrix:</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250" name="Google Shape;250;p29"/>
          <p:cNvGraphicFramePr/>
          <p:nvPr/>
        </p:nvGraphicFramePr>
        <p:xfrm>
          <a:off x="1626963" y="1737500"/>
          <a:ext cx="3000000" cy="3000000"/>
        </p:xfrm>
        <a:graphic>
          <a:graphicData uri="http://schemas.openxmlformats.org/drawingml/2006/table">
            <a:tbl>
              <a:tblPr>
                <a:noFill/>
                <a:tableStyleId>{B9F9D3D5-1217-4025-8EAA-882A7F93DAE1}</a:tableStyleId>
              </a:tblPr>
              <a:tblGrid>
                <a:gridCol w="2945025"/>
                <a:gridCol w="2945050"/>
              </a:tblGrid>
              <a:tr h="396200">
                <a:tc>
                  <a:txBody>
                    <a:bodyPr/>
                    <a:lstStyle/>
                    <a:p>
                      <a:pPr indent="0" lvl="0" marL="0" rtl="0" algn="l">
                        <a:spcBef>
                          <a:spcPts val="0"/>
                        </a:spcBef>
                        <a:spcAft>
                          <a:spcPts val="0"/>
                        </a:spcAft>
                        <a:buNone/>
                      </a:pPr>
                      <a:r>
                        <a:rPr lang="en">
                          <a:solidFill>
                            <a:schemeClr val="lt1"/>
                          </a:solidFill>
                        </a:rPr>
                        <a:t>Logistic Regression </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solidFill>
                            <a:schemeClr val="lt1"/>
                          </a:solidFill>
                        </a:rPr>
                        <a:t>Random Forest Classifier</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r>
              <a:tr h="365725">
                <a:tc>
                  <a:txBody>
                    <a:bodyPr/>
                    <a:lstStyle/>
                    <a:p>
                      <a:pPr indent="0" lvl="0" marL="0" rtl="0" algn="l">
                        <a:spcBef>
                          <a:spcPts val="0"/>
                        </a:spcBef>
                        <a:spcAft>
                          <a:spcPts val="0"/>
                        </a:spcAft>
                        <a:buNone/>
                      </a:pPr>
                      <a:r>
                        <a:rPr lang="en" sz="1200">
                          <a:solidFill>
                            <a:schemeClr val="lt1"/>
                          </a:solidFill>
                        </a:rPr>
                        <a:t>Training Data Score: 0.985</a:t>
                      </a:r>
                      <a:endParaRPr sz="12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200">
                          <a:solidFill>
                            <a:schemeClr val="lt1"/>
                          </a:solidFill>
                        </a:rPr>
                        <a:t>Training Data Score: 1.0</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r>
              <a:tr h="365725">
                <a:tc>
                  <a:txBody>
                    <a:bodyPr/>
                    <a:lstStyle/>
                    <a:p>
                      <a:pPr indent="0" lvl="0" marL="0" rtl="0" algn="l">
                        <a:spcBef>
                          <a:spcPts val="0"/>
                        </a:spcBef>
                        <a:spcAft>
                          <a:spcPts val="0"/>
                        </a:spcAft>
                        <a:buNone/>
                      </a:pPr>
                      <a:r>
                        <a:rPr lang="en" sz="1200">
                          <a:solidFill>
                            <a:schemeClr val="lt1"/>
                          </a:solidFill>
                        </a:rPr>
                        <a:t>Testing Data Score: 0.985</a:t>
                      </a:r>
                      <a:endParaRPr sz="12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200">
                          <a:solidFill>
                            <a:schemeClr val="lt1"/>
                          </a:solidFill>
                        </a:rPr>
                        <a:t>Testing Data Score: 0.98292</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r>
            </a:tbl>
          </a:graphicData>
        </a:graphic>
      </p:graphicFrame>
      <p:pic>
        <p:nvPicPr>
          <p:cNvPr id="251" name="Google Shape;251;p29"/>
          <p:cNvPicPr preferRelativeResize="0"/>
          <p:nvPr/>
        </p:nvPicPr>
        <p:blipFill>
          <a:blip r:embed="rId3">
            <a:alphaModFix/>
          </a:blip>
          <a:stretch>
            <a:fillRect/>
          </a:stretch>
        </p:blipFill>
        <p:spPr>
          <a:xfrm>
            <a:off x="2158500" y="3236025"/>
            <a:ext cx="1758475" cy="1607075"/>
          </a:xfrm>
          <a:prstGeom prst="rect">
            <a:avLst/>
          </a:prstGeom>
          <a:noFill/>
          <a:ln>
            <a:noFill/>
          </a:ln>
        </p:spPr>
      </p:pic>
      <p:pic>
        <p:nvPicPr>
          <p:cNvPr id="252" name="Google Shape;252;p29"/>
          <p:cNvPicPr preferRelativeResize="0"/>
          <p:nvPr/>
        </p:nvPicPr>
        <p:blipFill>
          <a:blip r:embed="rId4">
            <a:alphaModFix/>
          </a:blip>
          <a:stretch>
            <a:fillRect/>
          </a:stretch>
        </p:blipFill>
        <p:spPr>
          <a:xfrm>
            <a:off x="5220575" y="3236025"/>
            <a:ext cx="1758475" cy="1607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6" name="Shape 256"/>
        <p:cNvGrpSpPr/>
        <p:nvPr/>
      </p:nvGrpSpPr>
      <p:grpSpPr>
        <a:xfrm>
          <a:off x="0" y="0"/>
          <a:ext cx="0" cy="0"/>
          <a:chOff x="0" y="0"/>
          <a:chExt cx="0" cy="0"/>
        </a:xfrm>
      </p:grpSpPr>
      <p:sp>
        <p:nvSpPr>
          <p:cNvPr id="257" name="Google Shape;257;p30"/>
          <p:cNvSpPr txBox="1"/>
          <p:nvPr>
            <p:ph type="title"/>
          </p:nvPr>
        </p:nvSpPr>
        <p:spPr>
          <a:xfrm>
            <a:off x="1243725" y="157775"/>
            <a:ext cx="7038900" cy="49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Trial #3</a:t>
            </a:r>
            <a:endParaRPr/>
          </a:p>
        </p:txBody>
      </p:sp>
      <p:sp>
        <p:nvSpPr>
          <p:cNvPr id="258" name="Google Shape;258;p30"/>
          <p:cNvSpPr txBox="1"/>
          <p:nvPr>
            <p:ph idx="1" type="body"/>
          </p:nvPr>
        </p:nvSpPr>
        <p:spPr>
          <a:xfrm>
            <a:off x="1053350" y="650675"/>
            <a:ext cx="7305000" cy="4331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Those who had paid off their balance, had no loan, or past due were given a value of 1.</a:t>
            </a:r>
            <a:endParaRPr/>
          </a:p>
          <a:p>
            <a:pPr indent="-311150" lvl="0" marL="457200" rtl="0" algn="l">
              <a:spcBef>
                <a:spcPts val="0"/>
              </a:spcBef>
              <a:spcAft>
                <a:spcPts val="0"/>
              </a:spcAft>
              <a:buSzPts val="1300"/>
              <a:buChar char="●"/>
            </a:pPr>
            <a:r>
              <a:rPr lang="en"/>
              <a:t>Those who were overdue,  were given a value of 0.</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Confusion Matrix:</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259" name="Google Shape;259;p30"/>
          <p:cNvGraphicFramePr/>
          <p:nvPr/>
        </p:nvGraphicFramePr>
        <p:xfrm>
          <a:off x="1554738" y="1261200"/>
          <a:ext cx="3000000" cy="3000000"/>
        </p:xfrm>
        <a:graphic>
          <a:graphicData uri="http://schemas.openxmlformats.org/drawingml/2006/table">
            <a:tbl>
              <a:tblPr>
                <a:noFill/>
                <a:tableStyleId>{B9F9D3D5-1217-4025-8EAA-882A7F93DAE1}</a:tableStyleId>
              </a:tblPr>
              <a:tblGrid>
                <a:gridCol w="2996850"/>
                <a:gridCol w="3037675"/>
              </a:tblGrid>
              <a:tr h="396200">
                <a:tc>
                  <a:txBody>
                    <a:bodyPr/>
                    <a:lstStyle/>
                    <a:p>
                      <a:pPr indent="0" lvl="0" marL="0" rtl="0" algn="l">
                        <a:spcBef>
                          <a:spcPts val="0"/>
                        </a:spcBef>
                        <a:spcAft>
                          <a:spcPts val="0"/>
                        </a:spcAft>
                        <a:buNone/>
                      </a:pPr>
                      <a:r>
                        <a:rPr lang="en">
                          <a:solidFill>
                            <a:schemeClr val="lt1"/>
                          </a:solidFill>
                        </a:rPr>
                        <a:t>Logistic Regression </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solidFill>
                            <a:schemeClr val="lt1"/>
                          </a:solidFill>
                        </a:rPr>
                        <a:t>Random Forest Classifier</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r>
              <a:tr h="365725">
                <a:tc>
                  <a:txBody>
                    <a:bodyPr/>
                    <a:lstStyle/>
                    <a:p>
                      <a:pPr indent="0" lvl="0" marL="0" rtl="0" algn="l">
                        <a:spcBef>
                          <a:spcPts val="0"/>
                        </a:spcBef>
                        <a:spcAft>
                          <a:spcPts val="0"/>
                        </a:spcAft>
                        <a:buNone/>
                      </a:pPr>
                      <a:r>
                        <a:rPr lang="en" sz="1200">
                          <a:solidFill>
                            <a:schemeClr val="lt1"/>
                          </a:solidFill>
                        </a:rPr>
                        <a:t>Training Data Score: 0.996361</a:t>
                      </a:r>
                      <a:endParaRPr sz="12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200">
                          <a:solidFill>
                            <a:schemeClr val="lt1"/>
                          </a:solidFill>
                        </a:rPr>
                        <a:t>Training Data Score: 1.0</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r>
              <a:tr h="365725">
                <a:tc>
                  <a:txBody>
                    <a:bodyPr/>
                    <a:lstStyle/>
                    <a:p>
                      <a:pPr indent="0" lvl="0" marL="0" rtl="0" algn="l">
                        <a:spcBef>
                          <a:spcPts val="0"/>
                        </a:spcBef>
                        <a:spcAft>
                          <a:spcPts val="0"/>
                        </a:spcAft>
                        <a:buNone/>
                      </a:pPr>
                      <a:r>
                        <a:rPr lang="en" sz="1200">
                          <a:solidFill>
                            <a:schemeClr val="lt1"/>
                          </a:solidFill>
                        </a:rPr>
                        <a:t>Testing Data Score: 0.996368</a:t>
                      </a:r>
                      <a:endParaRPr sz="12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200">
                          <a:solidFill>
                            <a:schemeClr val="lt1"/>
                          </a:solidFill>
                        </a:rPr>
                        <a:t>Testing Data Score: 0.99668</a:t>
                      </a:r>
                      <a:endParaRPr sz="1200">
                        <a:solidFill>
                          <a:schemeClr val="lt1"/>
                        </a:solidFill>
                      </a:endParaRPr>
                    </a:p>
                    <a:p>
                      <a:pPr indent="0" lvl="0" marL="0" rtl="0" algn="l">
                        <a:spcBef>
                          <a:spcPts val="0"/>
                        </a:spcBef>
                        <a:spcAft>
                          <a:spcPts val="0"/>
                        </a:spcAft>
                        <a:buNone/>
                      </a:pPr>
                      <a:r>
                        <a:t/>
                      </a:r>
                      <a:endParaRPr sz="1200">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r>
            </a:tbl>
          </a:graphicData>
        </a:graphic>
      </p:graphicFrame>
      <p:pic>
        <p:nvPicPr>
          <p:cNvPr id="260" name="Google Shape;260;p30"/>
          <p:cNvPicPr preferRelativeResize="0"/>
          <p:nvPr/>
        </p:nvPicPr>
        <p:blipFill>
          <a:blip r:embed="rId3">
            <a:alphaModFix/>
          </a:blip>
          <a:stretch>
            <a:fillRect/>
          </a:stretch>
        </p:blipFill>
        <p:spPr>
          <a:xfrm>
            <a:off x="2129000" y="3063625"/>
            <a:ext cx="1997100" cy="1725800"/>
          </a:xfrm>
          <a:prstGeom prst="rect">
            <a:avLst/>
          </a:prstGeom>
          <a:noFill/>
          <a:ln>
            <a:noFill/>
          </a:ln>
        </p:spPr>
      </p:pic>
      <p:pic>
        <p:nvPicPr>
          <p:cNvPr id="261" name="Google Shape;261;p30"/>
          <p:cNvPicPr preferRelativeResize="0"/>
          <p:nvPr/>
        </p:nvPicPr>
        <p:blipFill>
          <a:blip r:embed="rId4">
            <a:alphaModFix/>
          </a:blip>
          <a:stretch>
            <a:fillRect/>
          </a:stretch>
        </p:blipFill>
        <p:spPr>
          <a:xfrm>
            <a:off x="5228425" y="3063625"/>
            <a:ext cx="1997100" cy="1725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1"/>
          <p:cNvSpPr txBox="1"/>
          <p:nvPr>
            <p:ph type="title"/>
          </p:nvPr>
        </p:nvSpPr>
        <p:spPr>
          <a:xfrm>
            <a:off x="1219225" y="199075"/>
            <a:ext cx="7038900" cy="68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ROC Curve</a:t>
            </a:r>
            <a:endParaRPr/>
          </a:p>
        </p:txBody>
      </p:sp>
      <p:sp>
        <p:nvSpPr>
          <p:cNvPr id="267" name="Google Shape;267;p31"/>
          <p:cNvSpPr txBox="1"/>
          <p:nvPr>
            <p:ph idx="1" type="body"/>
          </p:nvPr>
        </p:nvSpPr>
        <p:spPr>
          <a:xfrm>
            <a:off x="1140925" y="1132025"/>
            <a:ext cx="7195500" cy="37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 Regression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Random Forest Classifier</a:t>
            </a:r>
            <a:endParaRPr/>
          </a:p>
        </p:txBody>
      </p:sp>
      <p:graphicFrame>
        <p:nvGraphicFramePr>
          <p:cNvPr id="268" name="Google Shape;268;p31"/>
          <p:cNvGraphicFramePr/>
          <p:nvPr/>
        </p:nvGraphicFramePr>
        <p:xfrm>
          <a:off x="1119175" y="678200"/>
          <a:ext cx="3000000" cy="3000000"/>
        </p:xfrm>
        <a:graphic>
          <a:graphicData uri="http://schemas.openxmlformats.org/drawingml/2006/table">
            <a:tbl>
              <a:tblPr>
                <a:noFill/>
                <a:tableStyleId>{B9F9D3D5-1217-4025-8EAA-882A7F93DAE1}</a:tableStyleId>
              </a:tblPr>
              <a:tblGrid>
                <a:gridCol w="2413000"/>
                <a:gridCol w="2413000"/>
                <a:gridCol w="2413000"/>
              </a:tblGrid>
              <a:tr h="453825">
                <a:tc>
                  <a:txBody>
                    <a:bodyPr/>
                    <a:lstStyle/>
                    <a:p>
                      <a:pPr indent="0" lvl="0" marL="0" rtl="0" algn="ctr">
                        <a:spcBef>
                          <a:spcPts val="0"/>
                        </a:spcBef>
                        <a:spcAft>
                          <a:spcPts val="0"/>
                        </a:spcAft>
                        <a:buNone/>
                      </a:pPr>
                      <a:r>
                        <a:rPr lang="en">
                          <a:solidFill>
                            <a:schemeClr val="lt1"/>
                          </a:solidFill>
                        </a:rPr>
                        <a:t>Trial #1 </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lt1"/>
                          </a:solidFill>
                        </a:rPr>
                        <a:t>Trial #2 </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solidFill>
                            <a:schemeClr val="lt1"/>
                          </a:solidFill>
                        </a:rPr>
                        <a:t>Trial #3 </a:t>
                      </a:r>
                      <a:endParaRPr>
                        <a:solidFill>
                          <a:schemeClr val="lt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accent1"/>
                    </a:solidFill>
                  </a:tcPr>
                </a:tc>
              </a:tr>
            </a:tbl>
          </a:graphicData>
        </a:graphic>
      </p:graphicFrame>
      <p:pic>
        <p:nvPicPr>
          <p:cNvPr id="269" name="Google Shape;269;p31"/>
          <p:cNvPicPr preferRelativeResize="0"/>
          <p:nvPr/>
        </p:nvPicPr>
        <p:blipFill>
          <a:blip r:embed="rId3">
            <a:alphaModFix/>
          </a:blip>
          <a:stretch>
            <a:fillRect/>
          </a:stretch>
        </p:blipFill>
        <p:spPr>
          <a:xfrm>
            <a:off x="1357250" y="1580600"/>
            <a:ext cx="1985149" cy="1308275"/>
          </a:xfrm>
          <a:prstGeom prst="rect">
            <a:avLst/>
          </a:prstGeom>
          <a:noFill/>
          <a:ln>
            <a:noFill/>
          </a:ln>
        </p:spPr>
      </p:pic>
      <p:pic>
        <p:nvPicPr>
          <p:cNvPr id="270" name="Google Shape;270;p31"/>
          <p:cNvPicPr preferRelativeResize="0"/>
          <p:nvPr/>
        </p:nvPicPr>
        <p:blipFill>
          <a:blip r:embed="rId4">
            <a:alphaModFix/>
          </a:blip>
          <a:stretch>
            <a:fillRect/>
          </a:stretch>
        </p:blipFill>
        <p:spPr>
          <a:xfrm>
            <a:off x="3753650" y="1580600"/>
            <a:ext cx="2028326" cy="1308275"/>
          </a:xfrm>
          <a:prstGeom prst="rect">
            <a:avLst/>
          </a:prstGeom>
          <a:noFill/>
          <a:ln>
            <a:noFill/>
          </a:ln>
        </p:spPr>
      </p:pic>
      <p:pic>
        <p:nvPicPr>
          <p:cNvPr id="271" name="Google Shape;271;p31"/>
          <p:cNvPicPr preferRelativeResize="0"/>
          <p:nvPr/>
        </p:nvPicPr>
        <p:blipFill>
          <a:blip r:embed="rId5">
            <a:alphaModFix/>
          </a:blip>
          <a:stretch>
            <a:fillRect/>
          </a:stretch>
        </p:blipFill>
        <p:spPr>
          <a:xfrm>
            <a:off x="6122250" y="1580612"/>
            <a:ext cx="1985151" cy="1292100"/>
          </a:xfrm>
          <a:prstGeom prst="rect">
            <a:avLst/>
          </a:prstGeom>
          <a:noFill/>
          <a:ln>
            <a:noFill/>
          </a:ln>
        </p:spPr>
      </p:pic>
      <p:pic>
        <p:nvPicPr>
          <p:cNvPr id="272" name="Google Shape;272;p31"/>
          <p:cNvPicPr preferRelativeResize="0"/>
          <p:nvPr/>
        </p:nvPicPr>
        <p:blipFill>
          <a:blip r:embed="rId6">
            <a:alphaModFix/>
          </a:blip>
          <a:stretch>
            <a:fillRect/>
          </a:stretch>
        </p:blipFill>
        <p:spPr>
          <a:xfrm>
            <a:off x="1357250" y="3482992"/>
            <a:ext cx="1985150" cy="1277983"/>
          </a:xfrm>
          <a:prstGeom prst="rect">
            <a:avLst/>
          </a:prstGeom>
          <a:noFill/>
          <a:ln>
            <a:noFill/>
          </a:ln>
        </p:spPr>
      </p:pic>
      <p:pic>
        <p:nvPicPr>
          <p:cNvPr id="273" name="Google Shape;273;p31"/>
          <p:cNvPicPr preferRelativeResize="0"/>
          <p:nvPr/>
        </p:nvPicPr>
        <p:blipFill>
          <a:blip r:embed="rId7">
            <a:alphaModFix/>
          </a:blip>
          <a:stretch>
            <a:fillRect/>
          </a:stretch>
        </p:blipFill>
        <p:spPr>
          <a:xfrm>
            <a:off x="3731425" y="3483000"/>
            <a:ext cx="1985150" cy="1276520"/>
          </a:xfrm>
          <a:prstGeom prst="rect">
            <a:avLst/>
          </a:prstGeom>
          <a:noFill/>
          <a:ln>
            <a:noFill/>
          </a:ln>
        </p:spPr>
      </p:pic>
      <p:pic>
        <p:nvPicPr>
          <p:cNvPr id="274" name="Google Shape;274;p31"/>
          <p:cNvPicPr preferRelativeResize="0"/>
          <p:nvPr/>
        </p:nvPicPr>
        <p:blipFill>
          <a:blip r:embed="rId8">
            <a:alphaModFix/>
          </a:blip>
          <a:stretch>
            <a:fillRect/>
          </a:stretch>
        </p:blipFill>
        <p:spPr>
          <a:xfrm>
            <a:off x="6128628" y="3483724"/>
            <a:ext cx="1972373" cy="1276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 </a:t>
            </a:r>
            <a:endParaRPr/>
          </a:p>
        </p:txBody>
      </p:sp>
      <p:sp>
        <p:nvSpPr>
          <p:cNvPr id="141" name="Google Shape;141;p14"/>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Crystallum Credit Card Company (CCCC) is </a:t>
            </a:r>
            <a:r>
              <a:rPr lang="en" sz="1400"/>
              <a:t>a relatively new banking institution (we’ve been in business for 5 years) and we’re  still working to fine tune our business decision making. We focus on offering credit worthy customers with the right amount of credit for their purchasing needs. </a:t>
            </a:r>
            <a:endParaRPr sz="1400"/>
          </a:p>
          <a:p>
            <a:pPr indent="0" lvl="0" marL="0" rtl="0" algn="l">
              <a:spcBef>
                <a:spcPts val="1200"/>
              </a:spcBef>
              <a:spcAft>
                <a:spcPts val="0"/>
              </a:spcAft>
              <a:buNone/>
            </a:pPr>
            <a:r>
              <a:rPr lang="en" sz="1400"/>
              <a:t>Recently, the Executive Team and Board of Directors  asked our data analyst team to pull data together on existing customers and review their credit limit, utilization ratio, income, and several other factors to try to come up with two separate  models.</a:t>
            </a:r>
            <a:endParaRPr sz="1400"/>
          </a:p>
          <a:p>
            <a:pPr indent="-317500" lvl="0" marL="457200" rtl="0" algn="l">
              <a:spcBef>
                <a:spcPts val="1200"/>
              </a:spcBef>
              <a:spcAft>
                <a:spcPts val="0"/>
              </a:spcAft>
              <a:buSzPts val="1400"/>
              <a:buChar char="●"/>
            </a:pPr>
            <a:r>
              <a:rPr lang="en" sz="1400"/>
              <a:t>The first  model wants to  predict what credit score should a potential customer have in order to receive credit and what would their credit limit be.</a:t>
            </a:r>
            <a:endParaRPr sz="1400"/>
          </a:p>
          <a:p>
            <a:pPr indent="-317500" lvl="0" marL="457200" rtl="0" algn="l">
              <a:spcBef>
                <a:spcPts val="0"/>
              </a:spcBef>
              <a:spcAft>
                <a:spcPts val="0"/>
              </a:spcAft>
              <a:buSzPts val="1400"/>
              <a:buChar char="●"/>
            </a:pPr>
            <a:r>
              <a:rPr lang="en" sz="1400"/>
              <a:t>The second </a:t>
            </a:r>
            <a:r>
              <a:rPr lang="en" sz="1400"/>
              <a:t>model wants to predict who will pay CCCC back.</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Executive Team. Here are the takeaways</a:t>
            </a:r>
            <a:endParaRPr/>
          </a:p>
        </p:txBody>
      </p:sp>
      <p:sp>
        <p:nvSpPr>
          <p:cNvPr id="280" name="Google Shape;280;p32"/>
          <p:cNvSpPr txBox="1"/>
          <p:nvPr>
            <p:ph idx="1" type="body"/>
          </p:nvPr>
        </p:nvSpPr>
        <p:spPr>
          <a:xfrm>
            <a:off x="1297500" y="14904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500"/>
              <a:t>With the method we have developed here that has machine learning at its core.</a:t>
            </a:r>
            <a:endParaRPr sz="1500"/>
          </a:p>
          <a:p>
            <a:pPr indent="-323850" lvl="0" marL="457200" rtl="0" algn="l">
              <a:spcBef>
                <a:spcPts val="1200"/>
              </a:spcBef>
              <a:spcAft>
                <a:spcPts val="0"/>
              </a:spcAft>
              <a:buSzPts val="1500"/>
              <a:buChar char="●"/>
            </a:pPr>
            <a:r>
              <a:rPr lang="en" sz="1500"/>
              <a:t>Precision</a:t>
            </a:r>
            <a:endParaRPr sz="1500"/>
          </a:p>
          <a:p>
            <a:pPr indent="-323850" lvl="0" marL="457200" rtl="0" algn="l">
              <a:spcBef>
                <a:spcPts val="0"/>
              </a:spcBef>
              <a:spcAft>
                <a:spcPts val="0"/>
              </a:spcAft>
              <a:buSzPts val="1500"/>
              <a:buChar char="●"/>
            </a:pPr>
            <a:r>
              <a:rPr lang="en" sz="1500"/>
              <a:t>Cost effective </a:t>
            </a:r>
            <a:endParaRPr sz="1500"/>
          </a:p>
          <a:p>
            <a:pPr indent="-323850" lvl="0" marL="457200" rtl="0" algn="l">
              <a:spcBef>
                <a:spcPts val="0"/>
              </a:spcBef>
              <a:spcAft>
                <a:spcPts val="0"/>
              </a:spcAft>
              <a:buSzPts val="1500"/>
              <a:buChar char="●"/>
            </a:pPr>
            <a:r>
              <a:rPr lang="en" sz="1500"/>
              <a:t>Scales</a:t>
            </a:r>
            <a:endParaRPr sz="1500"/>
          </a:p>
          <a:p>
            <a:pPr indent="-323850" lvl="0" marL="457200" rtl="0" algn="l">
              <a:spcBef>
                <a:spcPts val="0"/>
              </a:spcBef>
              <a:spcAft>
                <a:spcPts val="0"/>
              </a:spcAft>
              <a:buSzPts val="1500"/>
              <a:buChar char="●"/>
            </a:pPr>
            <a:r>
              <a:rPr lang="en" sz="1500"/>
              <a:t>Only improves as we use it</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rPr i="1" lang="en"/>
              <a:t>Lets make some money!</a:t>
            </a:r>
            <a:endParaRPr i="1"/>
          </a:p>
        </p:txBody>
      </p:sp>
      <p:pic>
        <p:nvPicPr>
          <p:cNvPr id="281" name="Google Shape;281;p32"/>
          <p:cNvPicPr preferRelativeResize="0"/>
          <p:nvPr/>
        </p:nvPicPr>
        <p:blipFill>
          <a:blip r:embed="rId3">
            <a:alphaModFix/>
          </a:blip>
          <a:stretch>
            <a:fillRect/>
          </a:stretch>
        </p:blipFill>
        <p:spPr>
          <a:xfrm>
            <a:off x="4800950" y="2252350"/>
            <a:ext cx="3909924" cy="24655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did all the </a:t>
            </a:r>
            <a:r>
              <a:rPr lang="en"/>
              <a:t>technology</a:t>
            </a:r>
            <a:r>
              <a:rPr lang="en"/>
              <a:t> work </a:t>
            </a:r>
            <a:r>
              <a:rPr lang="en"/>
              <a:t>together</a:t>
            </a:r>
            <a:r>
              <a:rPr lang="en"/>
              <a:t>. </a:t>
            </a:r>
            <a:endParaRPr/>
          </a:p>
        </p:txBody>
      </p:sp>
      <p:sp>
        <p:nvSpPr>
          <p:cNvPr id="287" name="Google Shape;287;p33"/>
          <p:cNvSpPr txBox="1"/>
          <p:nvPr>
            <p:ph idx="1" type="body"/>
          </p:nvPr>
        </p:nvSpPr>
        <p:spPr>
          <a:xfrm>
            <a:off x="1297500" y="1567550"/>
            <a:ext cx="3438600" cy="27066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SzPts val="1400"/>
              <a:buChar char="●"/>
            </a:pPr>
            <a:r>
              <a:rPr lang="en" sz="1400"/>
              <a:t>Amazing coordination between team members.</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We utilized Slack to do the bulk of our communication, we </a:t>
            </a:r>
            <a:r>
              <a:rPr lang="en" sz="1400"/>
              <a:t>implemented</a:t>
            </a:r>
            <a:r>
              <a:rPr lang="en" sz="1400"/>
              <a:t> </a:t>
            </a:r>
            <a:r>
              <a:rPr lang="en" sz="1400"/>
              <a:t>ML, SqLite, </a:t>
            </a:r>
            <a:r>
              <a:rPr lang="en" sz="1400"/>
              <a:t>Jupyter</a:t>
            </a:r>
            <a:r>
              <a:rPr lang="en" sz="1400"/>
              <a:t> </a:t>
            </a:r>
            <a:r>
              <a:rPr lang="en" sz="1400"/>
              <a:t>notebook, Github</a:t>
            </a:r>
            <a:r>
              <a:rPr lang="en" sz="1400"/>
              <a:t>, and T</a:t>
            </a:r>
            <a:r>
              <a:rPr lang="en" sz="1400"/>
              <a:t>ableau. With all the other amazing skills from this team. </a:t>
            </a:r>
            <a:endParaRPr sz="1400"/>
          </a:p>
        </p:txBody>
      </p:sp>
      <p:pic>
        <p:nvPicPr>
          <p:cNvPr id="288" name="Google Shape;288;p33"/>
          <p:cNvPicPr preferRelativeResize="0"/>
          <p:nvPr/>
        </p:nvPicPr>
        <p:blipFill>
          <a:blip r:embed="rId3">
            <a:alphaModFix/>
          </a:blip>
          <a:stretch>
            <a:fillRect/>
          </a:stretch>
        </p:blipFill>
        <p:spPr>
          <a:xfrm>
            <a:off x="4912264" y="1046350"/>
            <a:ext cx="4551522" cy="51434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4"/>
          <p:cNvSpPr txBox="1"/>
          <p:nvPr>
            <p:ph type="title"/>
          </p:nvPr>
        </p:nvSpPr>
        <p:spPr>
          <a:xfrm>
            <a:off x="949050" y="546150"/>
            <a:ext cx="7245900" cy="391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300"/>
              <a:t>Thank you </a:t>
            </a:r>
            <a:br>
              <a:rPr lang="en" sz="5300"/>
            </a:br>
            <a:br>
              <a:rPr lang="en" sz="5300"/>
            </a:br>
            <a:r>
              <a:rPr lang="en" sz="5300"/>
              <a:t>for listening!</a:t>
            </a:r>
            <a:endParaRPr sz="5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sources and preliminary information</a:t>
            </a:r>
            <a:endParaRPr/>
          </a:p>
        </p:txBody>
      </p:sp>
      <p:sp>
        <p:nvSpPr>
          <p:cNvPr id="147" name="Google Shape;147;p15"/>
          <p:cNvSpPr txBox="1"/>
          <p:nvPr>
            <p:ph idx="1" type="body"/>
          </p:nvPr>
        </p:nvSpPr>
        <p:spPr>
          <a:xfrm>
            <a:off x="1297500" y="1254250"/>
            <a:ext cx="6996600" cy="187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852"/>
              <a:buNone/>
            </a:pPr>
            <a:r>
              <a:rPr lang="en" sz="1207"/>
              <a:t>We used 3 CSVs from 2 data sources</a:t>
            </a:r>
            <a:endParaRPr sz="1207"/>
          </a:p>
          <a:p>
            <a:pPr indent="-305276" lvl="0" marL="457200" rtl="0" algn="l">
              <a:lnSpc>
                <a:spcPct val="100000"/>
              </a:lnSpc>
              <a:spcBef>
                <a:spcPts val="0"/>
              </a:spcBef>
              <a:spcAft>
                <a:spcPts val="0"/>
              </a:spcAft>
              <a:buSzPts val="1208"/>
              <a:buChar char="●"/>
            </a:pPr>
            <a:r>
              <a:rPr lang="en" sz="1207"/>
              <a:t> The first dataset consists of 10,127 customers mentioning their age, salary, marital_status, credit card limit, credit card category, etc. </a:t>
            </a:r>
            <a:endParaRPr sz="1207"/>
          </a:p>
          <a:p>
            <a:pPr indent="-295433" lvl="1" marL="914400" rtl="0" algn="l">
              <a:lnSpc>
                <a:spcPct val="100000"/>
              </a:lnSpc>
              <a:spcBef>
                <a:spcPts val="0"/>
              </a:spcBef>
              <a:spcAft>
                <a:spcPts val="0"/>
              </a:spcAft>
              <a:buSzPts val="1053"/>
              <a:buChar char="○"/>
            </a:pPr>
            <a:r>
              <a:rPr lang="en" sz="1052"/>
              <a:t> https://www.kaggle.com/datasets/sakshigoyal7/credit-card-custome</a:t>
            </a:r>
            <a:r>
              <a:rPr lang="en" sz="1052"/>
              <a:t>rs</a:t>
            </a:r>
            <a:endParaRPr sz="1052"/>
          </a:p>
          <a:p>
            <a:pPr indent="0" lvl="0" marL="914400" rtl="0" algn="l">
              <a:lnSpc>
                <a:spcPct val="100000"/>
              </a:lnSpc>
              <a:spcBef>
                <a:spcPts val="0"/>
              </a:spcBef>
              <a:spcAft>
                <a:spcPts val="0"/>
              </a:spcAft>
              <a:buNone/>
            </a:pPr>
            <a:r>
              <a:t/>
            </a:r>
            <a:endParaRPr sz="1052"/>
          </a:p>
          <a:p>
            <a:pPr indent="-305276" lvl="0" marL="457200" rtl="0" algn="l">
              <a:lnSpc>
                <a:spcPct val="100000"/>
              </a:lnSpc>
              <a:spcBef>
                <a:spcPts val="0"/>
              </a:spcBef>
              <a:spcAft>
                <a:spcPts val="0"/>
              </a:spcAft>
              <a:buSzPts val="1208"/>
              <a:buChar char="●"/>
            </a:pPr>
            <a:r>
              <a:rPr lang="en" sz="1207"/>
              <a:t> This second dataset consists of 777,715 customers mentioning various characteristics such as : gender, property ownership, number of children, annual income, Income category, education level, marital status,  etc. </a:t>
            </a:r>
            <a:endParaRPr sz="1207"/>
          </a:p>
          <a:p>
            <a:pPr indent="-295433" lvl="1" marL="914400" rtl="0" algn="l">
              <a:lnSpc>
                <a:spcPct val="100000"/>
              </a:lnSpc>
              <a:spcBef>
                <a:spcPts val="0"/>
              </a:spcBef>
              <a:spcAft>
                <a:spcPts val="0"/>
              </a:spcAft>
              <a:buSzPts val="1053"/>
              <a:buChar char="○"/>
            </a:pPr>
            <a:r>
              <a:rPr lang="en" sz="1052"/>
              <a:t> https://www.kaggle.com/datasets/rikdifos/credit-card-approval-prediction</a:t>
            </a:r>
            <a:endParaRPr sz="1052"/>
          </a:p>
        </p:txBody>
      </p:sp>
      <p:sp>
        <p:nvSpPr>
          <p:cNvPr id="148" name="Google Shape;148;p15"/>
          <p:cNvSpPr txBox="1"/>
          <p:nvPr>
            <p:ph idx="1" type="body"/>
          </p:nvPr>
        </p:nvSpPr>
        <p:spPr>
          <a:xfrm>
            <a:off x="1297500" y="3124450"/>
            <a:ext cx="7038900" cy="1513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From these data sources, we created 2 models:</a:t>
            </a:r>
            <a:endParaRPr/>
          </a:p>
          <a:p>
            <a:pPr indent="-311150" lvl="0" marL="457200" rtl="0" algn="l">
              <a:spcBef>
                <a:spcPts val="1200"/>
              </a:spcBef>
              <a:spcAft>
                <a:spcPts val="0"/>
              </a:spcAft>
              <a:buSzPts val="1300"/>
              <a:buChar char="●"/>
            </a:pPr>
            <a:r>
              <a:rPr lang="en"/>
              <a:t>The first model used one CSV comprised of 10,127 unique customer data; this was the data used to predict the credit score /credit limit from CCCC.</a:t>
            </a:r>
            <a:endParaRPr/>
          </a:p>
          <a:p>
            <a:pPr indent="-311150" lvl="0" marL="457200" rtl="0" algn="l">
              <a:spcBef>
                <a:spcPts val="0"/>
              </a:spcBef>
              <a:spcAft>
                <a:spcPts val="0"/>
              </a:spcAft>
              <a:buSzPts val="1300"/>
              <a:buChar char="●"/>
            </a:pPr>
            <a:r>
              <a:rPr lang="en"/>
              <a:t>The second model used two  CSVs merged together and comprised of </a:t>
            </a:r>
            <a:r>
              <a:rPr lang="en" sz="1207"/>
              <a:t>777,715</a:t>
            </a:r>
            <a:r>
              <a:rPr lang="en"/>
              <a:t> unique customer data points to compute of those who received credit, who would pay back CCCC and not become delinquent.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12682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our current customer data tell us?</a:t>
            </a:r>
            <a:endParaRPr/>
          </a:p>
        </p:txBody>
      </p:sp>
      <p:sp>
        <p:nvSpPr>
          <p:cNvPr id="154" name="Google Shape;154;p16"/>
          <p:cNvSpPr txBox="1"/>
          <p:nvPr>
            <p:ph idx="1" type="body"/>
          </p:nvPr>
        </p:nvSpPr>
        <p:spPr>
          <a:xfrm>
            <a:off x="1297500" y="545025"/>
            <a:ext cx="7038900" cy="49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reviewed the data for all of our 10,127 unique customers to understand our starting point.</a:t>
            </a:r>
            <a:endParaRPr/>
          </a:p>
        </p:txBody>
      </p:sp>
      <p:pic>
        <p:nvPicPr>
          <p:cNvPr id="155" name="Google Shape;155;p16"/>
          <p:cNvPicPr preferRelativeResize="0"/>
          <p:nvPr/>
        </p:nvPicPr>
        <p:blipFill>
          <a:blip r:embed="rId3">
            <a:alphaModFix/>
          </a:blip>
          <a:stretch>
            <a:fillRect/>
          </a:stretch>
        </p:blipFill>
        <p:spPr>
          <a:xfrm>
            <a:off x="1149850" y="886925"/>
            <a:ext cx="7810499" cy="3931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12682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our current customer data tell us?</a:t>
            </a:r>
            <a:endParaRPr/>
          </a:p>
        </p:txBody>
      </p:sp>
      <p:sp>
        <p:nvSpPr>
          <p:cNvPr id="161" name="Google Shape;161;p17"/>
          <p:cNvSpPr txBox="1"/>
          <p:nvPr>
            <p:ph idx="1" type="body"/>
          </p:nvPr>
        </p:nvSpPr>
        <p:spPr>
          <a:xfrm>
            <a:off x="1297500" y="545025"/>
            <a:ext cx="7038900" cy="49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reviewed the data for all of our 10,127 unique customers to understand our starting point.</a:t>
            </a:r>
            <a:endParaRPr/>
          </a:p>
        </p:txBody>
      </p:sp>
      <p:pic>
        <p:nvPicPr>
          <p:cNvPr id="162" name="Google Shape;162;p17"/>
          <p:cNvPicPr preferRelativeResize="0"/>
          <p:nvPr/>
        </p:nvPicPr>
        <p:blipFill>
          <a:blip r:embed="rId3">
            <a:alphaModFix/>
          </a:blip>
          <a:stretch>
            <a:fillRect/>
          </a:stretch>
        </p:blipFill>
        <p:spPr>
          <a:xfrm>
            <a:off x="1213400" y="901700"/>
            <a:ext cx="7602248" cy="39049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12682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our current customer data tell us?</a:t>
            </a:r>
            <a:endParaRPr/>
          </a:p>
        </p:txBody>
      </p:sp>
      <p:sp>
        <p:nvSpPr>
          <p:cNvPr id="168" name="Google Shape;168;p18"/>
          <p:cNvSpPr txBox="1"/>
          <p:nvPr>
            <p:ph idx="1" type="body"/>
          </p:nvPr>
        </p:nvSpPr>
        <p:spPr>
          <a:xfrm>
            <a:off x="1297500" y="545025"/>
            <a:ext cx="7038900" cy="49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reviewed the data for all of our 10,127 unique customers to understand our starting point.</a:t>
            </a:r>
            <a:endParaRPr/>
          </a:p>
        </p:txBody>
      </p:sp>
      <p:pic>
        <p:nvPicPr>
          <p:cNvPr id="169" name="Google Shape;169;p18"/>
          <p:cNvPicPr preferRelativeResize="0"/>
          <p:nvPr/>
        </p:nvPicPr>
        <p:blipFill>
          <a:blip r:embed="rId3">
            <a:alphaModFix/>
          </a:blip>
          <a:stretch>
            <a:fillRect/>
          </a:stretch>
        </p:blipFill>
        <p:spPr>
          <a:xfrm>
            <a:off x="1210675" y="910400"/>
            <a:ext cx="7773348" cy="3899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12682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our current customer data tell us?</a:t>
            </a:r>
            <a:endParaRPr/>
          </a:p>
        </p:txBody>
      </p:sp>
      <p:sp>
        <p:nvSpPr>
          <p:cNvPr id="175" name="Google Shape;175;p19"/>
          <p:cNvSpPr txBox="1"/>
          <p:nvPr>
            <p:ph idx="1" type="body"/>
          </p:nvPr>
        </p:nvSpPr>
        <p:spPr>
          <a:xfrm>
            <a:off x="1297500" y="545025"/>
            <a:ext cx="7038900" cy="49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reviewed the data for all of our 10,127 unique customers to understand our starting point.</a:t>
            </a:r>
            <a:endParaRPr/>
          </a:p>
        </p:txBody>
      </p:sp>
      <p:pic>
        <p:nvPicPr>
          <p:cNvPr id="176" name="Google Shape;176;p19"/>
          <p:cNvPicPr preferRelativeResize="0"/>
          <p:nvPr/>
        </p:nvPicPr>
        <p:blipFill>
          <a:blip r:embed="rId3">
            <a:alphaModFix/>
          </a:blip>
          <a:stretch>
            <a:fillRect/>
          </a:stretch>
        </p:blipFill>
        <p:spPr>
          <a:xfrm>
            <a:off x="1356100" y="1040925"/>
            <a:ext cx="7667773" cy="3916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12682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our current customer data tell us?</a:t>
            </a:r>
            <a:endParaRPr/>
          </a:p>
        </p:txBody>
      </p:sp>
      <p:sp>
        <p:nvSpPr>
          <p:cNvPr id="182" name="Google Shape;182;p20"/>
          <p:cNvSpPr txBox="1"/>
          <p:nvPr>
            <p:ph idx="1" type="body"/>
          </p:nvPr>
        </p:nvSpPr>
        <p:spPr>
          <a:xfrm>
            <a:off x="1297500" y="545025"/>
            <a:ext cx="7038900" cy="49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reviewed the data for all of our </a:t>
            </a:r>
            <a:r>
              <a:rPr lang="en" sz="1207"/>
              <a:t>777,715</a:t>
            </a:r>
            <a:r>
              <a:rPr lang="en"/>
              <a:t> unique customers to understand our starting point.</a:t>
            </a:r>
            <a:endParaRPr/>
          </a:p>
        </p:txBody>
      </p:sp>
      <p:pic>
        <p:nvPicPr>
          <p:cNvPr id="183" name="Google Shape;183;p20"/>
          <p:cNvPicPr preferRelativeResize="0"/>
          <p:nvPr/>
        </p:nvPicPr>
        <p:blipFill>
          <a:blip r:embed="rId3">
            <a:alphaModFix/>
          </a:blip>
          <a:stretch>
            <a:fillRect/>
          </a:stretch>
        </p:blipFill>
        <p:spPr>
          <a:xfrm>
            <a:off x="1232701" y="1002125"/>
            <a:ext cx="7562875" cy="4006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12682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our current customer data tell us?</a:t>
            </a:r>
            <a:endParaRPr/>
          </a:p>
        </p:txBody>
      </p:sp>
      <p:sp>
        <p:nvSpPr>
          <p:cNvPr id="189" name="Google Shape;189;p21"/>
          <p:cNvSpPr txBox="1"/>
          <p:nvPr>
            <p:ph idx="1" type="body"/>
          </p:nvPr>
        </p:nvSpPr>
        <p:spPr>
          <a:xfrm>
            <a:off x="1297500" y="545025"/>
            <a:ext cx="7038900" cy="49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reviewed the data for all of our </a:t>
            </a:r>
            <a:r>
              <a:rPr lang="en" sz="1207"/>
              <a:t>777,715</a:t>
            </a:r>
            <a:r>
              <a:rPr lang="en"/>
              <a:t> unique customers to understand our starting point.</a:t>
            </a:r>
            <a:endParaRPr/>
          </a:p>
        </p:txBody>
      </p:sp>
      <p:pic>
        <p:nvPicPr>
          <p:cNvPr id="190" name="Google Shape;190;p21"/>
          <p:cNvPicPr preferRelativeResize="0"/>
          <p:nvPr/>
        </p:nvPicPr>
        <p:blipFill>
          <a:blip r:embed="rId3">
            <a:alphaModFix/>
          </a:blip>
          <a:stretch>
            <a:fillRect/>
          </a:stretch>
        </p:blipFill>
        <p:spPr>
          <a:xfrm>
            <a:off x="1236001" y="973425"/>
            <a:ext cx="7607373" cy="40340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