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0416" userDrawn="1">
          <p15:clr>
            <a:srgbClr val="A4A3A4"/>
          </p15:clr>
        </p15:guide>
        <p15:guide id="2" orient="horz" pos="2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yurrnpingsheng@gmail.com" initials="y" lastIdx="21" clrIdx="0">
    <p:extLst>
      <p:ext uri="{19B8F6BF-5375-455C-9EA6-DF929625EA0E}">
        <p15:presenceInfo xmlns:p15="http://schemas.microsoft.com/office/powerpoint/2012/main" userId="02f1c48b0a41ffe8" providerId="Windows Live"/>
      </p:ext>
    </p:extLst>
  </p:cmAuthor>
  <p:cmAuthor id="2" name="Windows User" initials="WU" lastIdx="26" clrIdx="1">
    <p:extLst>
      <p:ext uri="{19B8F6BF-5375-455C-9EA6-DF929625EA0E}">
        <p15:presenceInfo xmlns:p15="http://schemas.microsoft.com/office/powerpoint/2012/main" userId="2e0f4740bea6a9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AAA"/>
    <a:srgbClr val="EDF6F9"/>
    <a:srgbClr val="A6DCEF"/>
    <a:srgbClr val="F8F9FC"/>
    <a:srgbClr val="E6E6E6"/>
    <a:srgbClr val="969696"/>
    <a:srgbClr val="CBE3EE"/>
    <a:srgbClr val="FAF3DD"/>
    <a:srgbClr val="CAF0F8"/>
    <a:srgbClr val="E363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5" autoAdjust="0"/>
    <p:restoredTop sz="94671"/>
  </p:normalViewPr>
  <p:slideViewPr>
    <p:cSldViewPr snapToGrid="0" snapToObjects="1">
      <p:cViewPr>
        <p:scale>
          <a:sx n="33" d="100"/>
          <a:sy n="33" d="100"/>
        </p:scale>
        <p:origin x="-10" y="24"/>
      </p:cViewPr>
      <p:guideLst>
        <p:guide pos="10416"/>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zh-CN" altLang="en-US"/>
              <a:t>单击此处编辑母版标题样式</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19606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77700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96467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75726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zh-CN" altLang="en-US"/>
              <a:t>单击此处编辑母版标题样式</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FCB623-2514-A14A-8F05-68D8B4D38F9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59492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FCB623-2514-A14A-8F05-68D8B4D38F9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09799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4" name="Content Placeholder 3"/>
          <p:cNvSpPr>
            <a:spLocks noGrp="1"/>
          </p:cNvSpPr>
          <p:nvPr>
            <p:ph sz="half" idx="2"/>
          </p:nvPr>
        </p:nvSpPr>
        <p:spPr>
          <a:xfrm>
            <a:off x="2267431" y="16032480"/>
            <a:ext cx="13926024"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6" name="Content Placeholder 5"/>
          <p:cNvSpPr>
            <a:spLocks noGrp="1"/>
          </p:cNvSpPr>
          <p:nvPr>
            <p:ph sz="quarter" idx="4"/>
          </p:nvPr>
        </p:nvSpPr>
        <p:spPr>
          <a:xfrm>
            <a:off x="16664942" y="16032480"/>
            <a:ext cx="13994608"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AFCB623-2514-A14A-8F05-68D8B4D38F91}"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1037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FCB623-2514-A14A-8F05-68D8B4D38F91}"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34817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CB623-2514-A14A-8F05-68D8B4D38F91}"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390650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FCB623-2514-A14A-8F05-68D8B4D38F9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75589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zh-CN" altLang="en-US"/>
              <a:t>单击图标添加图片</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FCB623-2514-A14A-8F05-68D8B4D38F9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34903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AFCB623-2514-A14A-8F05-68D8B4D38F91}" type="datetimeFigureOut">
              <a:rPr lang="en-US" smtClean="0"/>
              <a:t>8/21/2021</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01CD179E-6EE3-1641-84FC-9D439E2B40E5}" type="slidenum">
              <a:rPr lang="en-US" smtClean="0"/>
              <a:t>‹#›</a:t>
            </a:fld>
            <a:endParaRPr lang="en-US"/>
          </a:p>
        </p:txBody>
      </p:sp>
    </p:spTree>
    <p:extLst>
      <p:ext uri="{BB962C8B-B14F-4D97-AF65-F5344CB8AC3E}">
        <p14:creationId xmlns:p14="http://schemas.microsoft.com/office/powerpoint/2010/main" val="363633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2.png"/><Relationship Id="rId2" Type="http://schemas.openxmlformats.org/officeDocument/2006/relationships/slideLayout" Target="../slideLayouts/slideLayout7.xml"/><Relationship Id="rId16" Type="http://schemas.openxmlformats.org/officeDocument/2006/relationships/image" Target="../media/image14.png"/><Relationship Id="rId20" Type="http://schemas.openxmlformats.org/officeDocument/2006/relationships/image" Target="../media/image18.jpg"/><Relationship Id="rId1" Type="http://schemas.openxmlformats.org/officeDocument/2006/relationships/themeOverride" Target="../theme/themeOverride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microsoft.com/office/2007/relationships/hdphoto" Target="../media/hdphoto1.wdp"/><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BE3EE"/>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959B60-8949-4024-9447-5F28841489A0}"/>
              </a:ext>
            </a:extLst>
          </p:cNvPr>
          <p:cNvSpPr/>
          <p:nvPr/>
        </p:nvSpPr>
        <p:spPr>
          <a:xfrm>
            <a:off x="-41589" y="-26692"/>
            <a:ext cx="32959990" cy="3631152"/>
          </a:xfrm>
          <a:prstGeom prst="rect">
            <a:avLst/>
          </a:prstGeom>
          <a:solidFill>
            <a:srgbClr val="E3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65149B8-87FE-4D48-8286-F456B875948A}"/>
              </a:ext>
            </a:extLst>
          </p:cNvPr>
          <p:cNvPicPr>
            <a:picLocks noChangeAspect="1"/>
          </p:cNvPicPr>
          <p:nvPr/>
        </p:nvPicPr>
        <p:blipFill>
          <a:blip r:embed="rId3"/>
          <a:stretch>
            <a:fillRect/>
          </a:stretch>
        </p:blipFill>
        <p:spPr>
          <a:xfrm>
            <a:off x="330222" y="965722"/>
            <a:ext cx="2416061" cy="1911609"/>
          </a:xfrm>
          <a:prstGeom prst="rect">
            <a:avLst/>
          </a:prstGeom>
        </p:spPr>
      </p:pic>
      <p:sp>
        <p:nvSpPr>
          <p:cNvPr id="6" name="文本框 5">
            <a:extLst>
              <a:ext uri="{FF2B5EF4-FFF2-40B4-BE49-F238E27FC236}">
                <a16:creationId xmlns:a16="http://schemas.microsoft.com/office/drawing/2014/main" id="{A7D040F0-D195-43C1-A91A-A869E8EDA28C}"/>
              </a:ext>
            </a:extLst>
          </p:cNvPr>
          <p:cNvSpPr txBox="1"/>
          <p:nvPr/>
        </p:nvSpPr>
        <p:spPr>
          <a:xfrm>
            <a:off x="4256009" y="837694"/>
            <a:ext cx="24284464" cy="1446550"/>
          </a:xfrm>
          <a:prstGeom prst="rect">
            <a:avLst/>
          </a:prstGeom>
          <a:noFill/>
        </p:spPr>
        <p:txBody>
          <a:bodyPr wrap="square" rtlCol="0">
            <a:spAutoFit/>
          </a:bodyPr>
          <a:lstStyle/>
          <a:p>
            <a:pPr algn="ctr"/>
            <a:r>
              <a:rPr lang="en-US" altLang="zh-CN" sz="8800" dirty="0">
                <a:latin typeface="Times New Roman" panose="02020603050405020304" pitchFamily="18" charset="0"/>
                <a:cs typeface="Times New Roman" panose="02020603050405020304" pitchFamily="18" charset="0"/>
              </a:rPr>
              <a:t>Reinforcement Learning for Autonomous Systems</a:t>
            </a:r>
            <a:endParaRPr lang="zh-CN" altLang="en-US" sz="88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C0AF38E-0DAC-4EE4-B5F2-7FCC9319BEF0}"/>
              </a:ext>
            </a:extLst>
          </p:cNvPr>
          <p:cNvSpPr txBox="1"/>
          <p:nvPr/>
        </p:nvSpPr>
        <p:spPr>
          <a:xfrm>
            <a:off x="6133600" y="2321926"/>
            <a:ext cx="2098196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   Presenter : Xu Haoran    SID : 1155124383                       Supervisors: Dr. Han Dongkun , Mr. Huang Hejun</a:t>
            </a:r>
            <a:endParaRPr lang="zh-CN" altLang="en-US" sz="36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2F86F8C6-3496-410D-B62C-2DA0111D4502}"/>
              </a:ext>
            </a:extLst>
          </p:cNvPr>
          <p:cNvSpPr/>
          <p:nvPr/>
        </p:nvSpPr>
        <p:spPr>
          <a:xfrm>
            <a:off x="330222" y="3901197"/>
            <a:ext cx="32180437" cy="3994512"/>
          </a:xfrm>
          <a:prstGeom prst="roundRect">
            <a:avLst>
              <a:gd name="adj" fmla="val 6987"/>
            </a:avLst>
          </a:prstGeom>
          <a:solidFill>
            <a:srgbClr val="EDF6F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938E5B33-74F2-40C4-8BEB-A0B269AFC6A3}"/>
              </a:ext>
            </a:extLst>
          </p:cNvPr>
          <p:cNvSpPr/>
          <p:nvPr/>
        </p:nvSpPr>
        <p:spPr>
          <a:xfrm>
            <a:off x="16126384" y="8624108"/>
            <a:ext cx="16384275" cy="2909226"/>
          </a:xfrm>
          <a:prstGeom prst="roundRect">
            <a:avLst>
              <a:gd name="adj" fmla="val 4880"/>
            </a:avLst>
          </a:prstGeom>
          <a:solidFill>
            <a:srgbClr val="EDF6F9"/>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矩形: 圆角 15">
            <a:extLst>
              <a:ext uri="{FF2B5EF4-FFF2-40B4-BE49-F238E27FC236}">
                <a16:creationId xmlns:a16="http://schemas.microsoft.com/office/drawing/2014/main" id="{E9998D69-C6BF-4992-96EB-27894336EC81}"/>
              </a:ext>
            </a:extLst>
          </p:cNvPr>
          <p:cNvSpPr/>
          <p:nvPr/>
        </p:nvSpPr>
        <p:spPr>
          <a:xfrm>
            <a:off x="274320" y="22392261"/>
            <a:ext cx="15275607" cy="17597500"/>
          </a:xfrm>
          <a:prstGeom prst="roundRect">
            <a:avLst>
              <a:gd name="adj" fmla="val 1122"/>
            </a:avLst>
          </a:prstGeom>
          <a:solidFill>
            <a:srgbClr val="EDF6F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B83ADFAA-27B2-4E23-8C95-83724651D173}"/>
              </a:ext>
            </a:extLst>
          </p:cNvPr>
          <p:cNvSpPr/>
          <p:nvPr/>
        </p:nvSpPr>
        <p:spPr>
          <a:xfrm>
            <a:off x="0" y="40610694"/>
            <a:ext cx="32918400" cy="3387048"/>
          </a:xfrm>
          <a:prstGeom prst="rect">
            <a:avLst/>
          </a:prstGeom>
          <a:solidFill>
            <a:srgbClr val="E3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84CD141E-2C89-4397-BDB5-320EAAE354AF}"/>
              </a:ext>
            </a:extLst>
          </p:cNvPr>
          <p:cNvSpPr txBox="1"/>
          <p:nvPr/>
        </p:nvSpPr>
        <p:spPr>
          <a:xfrm>
            <a:off x="274320" y="41115641"/>
            <a:ext cx="3076025" cy="585030"/>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References: </a:t>
            </a:r>
            <a:endParaRPr lang="zh-CN" altLang="en-US" sz="4000" dirty="0">
              <a:latin typeface="Times New Roman" panose="02020603050405020304" pitchFamily="18" charset="0"/>
              <a:cs typeface="Times New Roman" panose="02020603050405020304" pitchFamily="18" charset="0"/>
            </a:endParaRPr>
          </a:p>
        </p:txBody>
      </p:sp>
      <p:sp>
        <p:nvSpPr>
          <p:cNvPr id="21" name="矩形: 圆角 20">
            <a:extLst>
              <a:ext uri="{FF2B5EF4-FFF2-40B4-BE49-F238E27FC236}">
                <a16:creationId xmlns:a16="http://schemas.microsoft.com/office/drawing/2014/main" id="{9725BE83-1967-4983-A710-07FEAE52DF4B}"/>
              </a:ext>
            </a:extLst>
          </p:cNvPr>
          <p:cNvSpPr/>
          <p:nvPr/>
        </p:nvSpPr>
        <p:spPr>
          <a:xfrm>
            <a:off x="16141766" y="36602712"/>
            <a:ext cx="16368893" cy="3387049"/>
          </a:xfrm>
          <a:prstGeom prst="roundRect">
            <a:avLst>
              <a:gd name="adj" fmla="val 12313"/>
            </a:avLst>
          </a:prstGeom>
          <a:solidFill>
            <a:srgbClr val="FAF3D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8" name="图片 57">
            <a:extLst>
              <a:ext uri="{FF2B5EF4-FFF2-40B4-BE49-F238E27FC236}">
                <a16:creationId xmlns:a16="http://schemas.microsoft.com/office/drawing/2014/main" id="{6B644445-673D-4E97-826D-12BCF73725E5}"/>
              </a:ext>
            </a:extLst>
          </p:cNvPr>
          <p:cNvPicPr>
            <a:picLocks noChangeAspect="1"/>
          </p:cNvPicPr>
          <p:nvPr/>
        </p:nvPicPr>
        <p:blipFill rotWithShape="1">
          <a:blip r:embed="rId4"/>
          <a:srcRect l="9052" t="5642" r="7933" b="4156"/>
          <a:stretch/>
        </p:blipFill>
        <p:spPr>
          <a:xfrm>
            <a:off x="5330806" y="23096362"/>
            <a:ext cx="8628126" cy="3941339"/>
          </a:xfrm>
          <a:prstGeom prst="rect">
            <a:avLst/>
          </a:prstGeom>
        </p:spPr>
      </p:pic>
      <p:pic>
        <p:nvPicPr>
          <p:cNvPr id="60" name="图片 59">
            <a:extLst>
              <a:ext uri="{FF2B5EF4-FFF2-40B4-BE49-F238E27FC236}">
                <a16:creationId xmlns:a16="http://schemas.microsoft.com/office/drawing/2014/main" id="{B5321ADF-AB78-40EC-918F-1EC4B72D29E5}"/>
              </a:ext>
            </a:extLst>
          </p:cNvPr>
          <p:cNvPicPr>
            <a:picLocks noChangeAspect="1"/>
          </p:cNvPicPr>
          <p:nvPr/>
        </p:nvPicPr>
        <p:blipFill rotWithShape="1">
          <a:blip r:embed="rId5"/>
          <a:srcRect l="6546" r="2464"/>
          <a:stretch/>
        </p:blipFill>
        <p:spPr>
          <a:xfrm>
            <a:off x="5717991" y="29078761"/>
            <a:ext cx="9072777" cy="4221647"/>
          </a:xfrm>
          <a:prstGeom prst="rect">
            <a:avLst/>
          </a:prstGeom>
        </p:spPr>
      </p:pic>
      <p:pic>
        <p:nvPicPr>
          <p:cNvPr id="62" name="图片 61">
            <a:extLst>
              <a:ext uri="{FF2B5EF4-FFF2-40B4-BE49-F238E27FC236}">
                <a16:creationId xmlns:a16="http://schemas.microsoft.com/office/drawing/2014/main" id="{F79C3009-BCA0-4DFE-A39B-E460F260BABC}"/>
              </a:ext>
            </a:extLst>
          </p:cNvPr>
          <p:cNvPicPr>
            <a:picLocks noChangeAspect="1"/>
          </p:cNvPicPr>
          <p:nvPr/>
        </p:nvPicPr>
        <p:blipFill rotWithShape="1">
          <a:blip r:embed="rId6"/>
          <a:srcRect l="28499" r="27948"/>
          <a:stretch/>
        </p:blipFill>
        <p:spPr>
          <a:xfrm>
            <a:off x="910819" y="29078761"/>
            <a:ext cx="4429385" cy="4315917"/>
          </a:xfrm>
          <a:prstGeom prst="rect">
            <a:avLst/>
          </a:prstGeom>
        </p:spPr>
      </p:pic>
      <p:pic>
        <p:nvPicPr>
          <p:cNvPr id="64" name="图片 63">
            <a:extLst>
              <a:ext uri="{FF2B5EF4-FFF2-40B4-BE49-F238E27FC236}">
                <a16:creationId xmlns:a16="http://schemas.microsoft.com/office/drawing/2014/main" id="{B3ED09B6-46ED-474C-B1D7-065205C44EDB}"/>
              </a:ext>
            </a:extLst>
          </p:cNvPr>
          <p:cNvPicPr>
            <a:picLocks noChangeAspect="1"/>
          </p:cNvPicPr>
          <p:nvPr/>
        </p:nvPicPr>
        <p:blipFill rotWithShape="1">
          <a:blip r:embed="rId7"/>
          <a:srcRect l="16975" r="10954"/>
          <a:stretch/>
        </p:blipFill>
        <p:spPr>
          <a:xfrm>
            <a:off x="1467341" y="33949536"/>
            <a:ext cx="10757871" cy="4999724"/>
          </a:xfrm>
          <a:prstGeom prst="rect">
            <a:avLst/>
          </a:prstGeom>
        </p:spPr>
      </p:pic>
      <p:pic>
        <p:nvPicPr>
          <p:cNvPr id="66" name="图片 65">
            <a:extLst>
              <a:ext uri="{FF2B5EF4-FFF2-40B4-BE49-F238E27FC236}">
                <a16:creationId xmlns:a16="http://schemas.microsoft.com/office/drawing/2014/main" id="{23059FAA-9A3B-432A-A086-5DF612C6964D}"/>
              </a:ext>
            </a:extLst>
          </p:cNvPr>
          <p:cNvPicPr>
            <a:picLocks noChangeAspect="1"/>
          </p:cNvPicPr>
          <p:nvPr/>
        </p:nvPicPr>
        <p:blipFill>
          <a:blip r:embed="rId8"/>
          <a:stretch>
            <a:fillRect/>
          </a:stretch>
        </p:blipFill>
        <p:spPr>
          <a:xfrm>
            <a:off x="707566" y="23555606"/>
            <a:ext cx="4041801" cy="3325437"/>
          </a:xfrm>
          <a:prstGeom prst="rect">
            <a:avLst/>
          </a:prstGeom>
        </p:spPr>
      </p:pic>
      <p:sp>
        <p:nvSpPr>
          <p:cNvPr id="77" name="矩形: 圆角 76">
            <a:extLst>
              <a:ext uri="{FF2B5EF4-FFF2-40B4-BE49-F238E27FC236}">
                <a16:creationId xmlns:a16="http://schemas.microsoft.com/office/drawing/2014/main" id="{1C434CBD-803C-4C0B-A88B-092F2064DB93}"/>
              </a:ext>
            </a:extLst>
          </p:cNvPr>
          <p:cNvSpPr/>
          <p:nvPr/>
        </p:nvSpPr>
        <p:spPr>
          <a:xfrm>
            <a:off x="269245" y="8612580"/>
            <a:ext cx="15259950" cy="13397461"/>
          </a:xfrm>
          <a:prstGeom prst="roundRect">
            <a:avLst>
              <a:gd name="adj" fmla="val 1696"/>
            </a:avLst>
          </a:prstGeom>
          <a:solidFill>
            <a:srgbClr val="EDF6F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FCE7B1D0-AA8B-4B1D-BBDE-8C9ECB8EEADA}"/>
              </a:ext>
            </a:extLst>
          </p:cNvPr>
          <p:cNvGrpSpPr/>
          <p:nvPr/>
        </p:nvGrpSpPr>
        <p:grpSpPr>
          <a:xfrm>
            <a:off x="269245" y="3892597"/>
            <a:ext cx="3912382" cy="19332660"/>
            <a:chOff x="229387" y="3882437"/>
            <a:chExt cx="3912382" cy="19332660"/>
          </a:xfrm>
          <a:solidFill>
            <a:srgbClr val="F2AAAA"/>
          </a:solidFill>
        </p:grpSpPr>
        <p:grpSp>
          <p:nvGrpSpPr>
            <p:cNvPr id="51" name="Group 50">
              <a:extLst>
                <a:ext uri="{FF2B5EF4-FFF2-40B4-BE49-F238E27FC236}">
                  <a16:creationId xmlns:a16="http://schemas.microsoft.com/office/drawing/2014/main" id="{CEEE7CED-E05B-4596-A240-96D4D621ADBD}"/>
                </a:ext>
              </a:extLst>
            </p:cNvPr>
            <p:cNvGrpSpPr/>
            <p:nvPr/>
          </p:nvGrpSpPr>
          <p:grpSpPr>
            <a:xfrm>
              <a:off x="249707" y="3882437"/>
              <a:ext cx="3892062" cy="914400"/>
              <a:chOff x="448536" y="4002123"/>
              <a:chExt cx="3892062" cy="914400"/>
            </a:xfrm>
            <a:grpFill/>
          </p:grpSpPr>
          <p:sp>
            <p:nvSpPr>
              <p:cNvPr id="10" name="矩形 9">
                <a:extLst>
                  <a:ext uri="{FF2B5EF4-FFF2-40B4-BE49-F238E27FC236}">
                    <a16:creationId xmlns:a16="http://schemas.microsoft.com/office/drawing/2014/main" id="{75755415-597B-467D-848E-4599900762B3}"/>
                  </a:ext>
                </a:extLst>
              </p:cNvPr>
              <p:cNvSpPr/>
              <p:nvPr/>
            </p:nvSpPr>
            <p:spPr>
              <a:xfrm>
                <a:off x="448536" y="4002123"/>
                <a:ext cx="389206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915413B-66F1-4F62-8688-E09519CBD130}"/>
                  </a:ext>
                </a:extLst>
              </p:cNvPr>
              <p:cNvSpPr txBox="1"/>
              <p:nvPr/>
            </p:nvSpPr>
            <p:spPr>
              <a:xfrm>
                <a:off x="707566" y="4043825"/>
                <a:ext cx="3549602" cy="830997"/>
              </a:xfrm>
              <a:prstGeom prst="rect">
                <a:avLst/>
              </a:prstGeom>
              <a:grp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79EA88D5-D94E-4E7C-8416-EA1B813488BF}"/>
                </a:ext>
              </a:extLst>
            </p:cNvPr>
            <p:cNvGrpSpPr/>
            <p:nvPr/>
          </p:nvGrpSpPr>
          <p:grpSpPr>
            <a:xfrm>
              <a:off x="229387" y="22384100"/>
              <a:ext cx="3851243" cy="830997"/>
              <a:chOff x="428216" y="22638623"/>
              <a:chExt cx="3851243" cy="830997"/>
            </a:xfrm>
            <a:grpFill/>
          </p:grpSpPr>
          <p:sp>
            <p:nvSpPr>
              <p:cNvPr id="17" name="矩形 16">
                <a:extLst>
                  <a:ext uri="{FF2B5EF4-FFF2-40B4-BE49-F238E27FC236}">
                    <a16:creationId xmlns:a16="http://schemas.microsoft.com/office/drawing/2014/main" id="{B2A7A80D-24CB-45F0-80BA-1B1F68B39A1C}"/>
                  </a:ext>
                </a:extLst>
              </p:cNvPr>
              <p:cNvSpPr/>
              <p:nvPr/>
            </p:nvSpPr>
            <p:spPr>
              <a:xfrm>
                <a:off x="428216" y="22638623"/>
                <a:ext cx="3851243" cy="8309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24F679F8-5E54-4F65-BD0F-4061198BB942}"/>
                  </a:ext>
                </a:extLst>
              </p:cNvPr>
              <p:cNvSpPr txBox="1"/>
              <p:nvPr/>
            </p:nvSpPr>
            <p:spPr>
              <a:xfrm>
                <a:off x="807443" y="22638623"/>
                <a:ext cx="3092788" cy="830997"/>
              </a:xfrm>
              <a:prstGeom prst="rect">
                <a:avLst/>
              </a:prstGeom>
              <a:grpFill/>
              <a:ln>
                <a:noFill/>
              </a:ln>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Case Study</a:t>
                </a:r>
                <a:endParaRPr lang="zh-CN" altLang="en-US" sz="4800" dirty="0">
                  <a:latin typeface="Times New Roman" panose="02020603050405020304" pitchFamily="18"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8A164196-3E36-4247-A111-E622EF8D8E80}"/>
                </a:ext>
              </a:extLst>
            </p:cNvPr>
            <p:cNvGrpSpPr/>
            <p:nvPr/>
          </p:nvGrpSpPr>
          <p:grpSpPr>
            <a:xfrm>
              <a:off x="249707" y="8602420"/>
              <a:ext cx="3892062" cy="912230"/>
              <a:chOff x="448536" y="8665051"/>
              <a:chExt cx="3892062" cy="912230"/>
            </a:xfrm>
            <a:grpFill/>
          </p:grpSpPr>
          <p:sp>
            <p:nvSpPr>
              <p:cNvPr id="78" name="矩形 77">
                <a:extLst>
                  <a:ext uri="{FF2B5EF4-FFF2-40B4-BE49-F238E27FC236}">
                    <a16:creationId xmlns:a16="http://schemas.microsoft.com/office/drawing/2014/main" id="{F37BB258-6BD4-4BC4-B1EB-9D459EB44EA3}"/>
                  </a:ext>
                </a:extLst>
              </p:cNvPr>
              <p:cNvSpPr/>
              <p:nvPr/>
            </p:nvSpPr>
            <p:spPr>
              <a:xfrm>
                <a:off x="448536" y="8665051"/>
                <a:ext cx="3892062" cy="91223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E4AA51C4-C0ED-4C8C-AFAE-E151DAC3ACB3}"/>
                  </a:ext>
                </a:extLst>
              </p:cNvPr>
              <p:cNvSpPr txBox="1"/>
              <p:nvPr/>
            </p:nvSpPr>
            <p:spPr>
              <a:xfrm>
                <a:off x="721336" y="8705668"/>
                <a:ext cx="3346462" cy="830997"/>
              </a:xfrm>
              <a:prstGeom prst="rect">
                <a:avLst/>
              </a:prstGeom>
              <a:grpFill/>
              <a:ln>
                <a:noFill/>
              </a:ln>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Background </a:t>
                </a:r>
                <a:endParaRPr lang="zh-CN" altLang="en-US" sz="4800" dirty="0">
                  <a:latin typeface="Times New Roman" panose="02020603050405020304" pitchFamily="18" charset="0"/>
                  <a:cs typeface="Times New Roman" panose="02020603050405020304" pitchFamily="18" charset="0"/>
                </a:endParaRPr>
              </a:p>
            </p:txBody>
          </p:sp>
        </p:grpSp>
      </p:grpSp>
      <p:sp>
        <p:nvSpPr>
          <p:cNvPr id="81" name="文本框 80">
            <a:extLst>
              <a:ext uri="{FF2B5EF4-FFF2-40B4-BE49-F238E27FC236}">
                <a16:creationId xmlns:a16="http://schemas.microsoft.com/office/drawing/2014/main" id="{59A78F65-8473-41BA-8BFD-917DA0D65BD7}"/>
              </a:ext>
            </a:extLst>
          </p:cNvPr>
          <p:cNvSpPr txBox="1"/>
          <p:nvPr/>
        </p:nvSpPr>
        <p:spPr>
          <a:xfrm>
            <a:off x="1783846" y="5077891"/>
            <a:ext cx="30012961" cy="2308324"/>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Even with the rapid development of the learning-based control approaches, e.g., deep learning and reinforcement learning guided control, the majority industry players still prefer those classical controllers such as proportional integral derivative controller (PID) and model predictive control (MPC) controller which are completely controllable and explainable all the time. Reinforcement learning (RL) controller has good performance in simulations but the exploration and exploitation processes contain some potential dangerous actions which are definitely rejected in all the safety critical scenarios.</a:t>
            </a:r>
          </a:p>
          <a:p>
            <a:endParaRPr lang="en-US" altLang="zh-CN" sz="2400" dirty="0">
              <a:latin typeface="Times New Roman" panose="02020603050405020304" pitchFamily="18" charset="0"/>
              <a:cs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Recently, combining the RL with safety guarantee over learning process, also known as the safe reinforcement learning is relaxing the application in safety-critical systems control, proposed a framework to complete the safety guarantee and further combined the control barrier function as part of the controller to improve the RL control policy.</a:t>
            </a:r>
            <a:endParaRPr lang="zh-CN" altLang="en-US" sz="2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967FB228-19E9-444B-B372-65AD08DE1337}"/>
              </a:ext>
            </a:extLst>
          </p:cNvPr>
          <p:cNvSpPr txBox="1"/>
          <p:nvPr/>
        </p:nvSpPr>
        <p:spPr>
          <a:xfrm>
            <a:off x="16459201" y="9698821"/>
            <a:ext cx="15291120" cy="1569660"/>
          </a:xfrm>
          <a:prstGeom prst="rect">
            <a:avLst/>
          </a:prstGeom>
          <a:noFill/>
        </p:spPr>
        <p:txBody>
          <a:bodyPr wrap="square" rtlCol="0">
            <a:spAutoFit/>
          </a:bodyPr>
          <a:lstStyle/>
          <a:p>
            <a:pPr marL="514350" indent="-514350" algn="just">
              <a:buAutoNum type="arabicParenBoth"/>
            </a:pPr>
            <a:r>
              <a:rPr lang="en-US" altLang="zh-CN" sz="2400" dirty="0">
                <a:latin typeface="Times New Roman" panose="02020603050405020304" pitchFamily="18" charset="0"/>
                <a:cs typeface="Times New Roman" panose="02020603050405020304" pitchFamily="18" charset="0"/>
              </a:rPr>
              <a:t>compare the performance of DDPG controller and MPC controller via a cart-pole model;</a:t>
            </a:r>
          </a:p>
          <a:p>
            <a:pPr marL="514350" indent="-514350" algn="just">
              <a:buAutoNum type="arabicParenBoth"/>
            </a:pPr>
            <a:r>
              <a:rPr lang="en-US" altLang="zh-CN" sz="2400" dirty="0">
                <a:latin typeface="Times New Roman" panose="02020603050405020304" pitchFamily="18" charset="0"/>
                <a:cs typeface="Times New Roman" panose="02020603050405020304" pitchFamily="18" charset="0"/>
              </a:rPr>
              <a:t>verify the influence factors during DDPG learning process;</a:t>
            </a:r>
          </a:p>
          <a:p>
            <a:pPr marL="514350" indent="-514350" algn="just">
              <a:buAutoNum type="arabicParenBoth"/>
            </a:pPr>
            <a:r>
              <a:rPr lang="en-US" altLang="zh-CN" sz="2400" dirty="0">
                <a:latin typeface="Times New Roman" panose="02020603050405020304" pitchFamily="18" charset="0"/>
                <a:cs typeface="Times New Roman" panose="02020603050405020304" pitchFamily="18" charset="0"/>
              </a:rPr>
              <a:t>validate the superiority of combing CBF into RL algorithm both in learning efficiency and safety guarantee via a pendulum model.</a:t>
            </a:r>
            <a:endParaRPr lang="zh-CN" altLang="en-US" sz="24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25DA20E4-1CE3-4A69-ABE9-B307367B1BD4}"/>
              </a:ext>
            </a:extLst>
          </p:cNvPr>
          <p:cNvSpPr txBox="1"/>
          <p:nvPr/>
        </p:nvSpPr>
        <p:spPr>
          <a:xfrm>
            <a:off x="870670" y="27056252"/>
            <a:ext cx="39561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Figure 5 : Cart-Pole System</a:t>
            </a:r>
            <a:endParaRPr lang="zh-CN" altLang="en-US" sz="2000"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95EC8FF9-5883-465B-B49F-B5388BEB45D6}"/>
              </a:ext>
            </a:extLst>
          </p:cNvPr>
          <p:cNvSpPr txBox="1"/>
          <p:nvPr/>
        </p:nvSpPr>
        <p:spPr>
          <a:xfrm>
            <a:off x="6928973" y="27056252"/>
            <a:ext cx="648078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Figure 6 : Cart-Pole Model Used in the Control Systems </a:t>
            </a:r>
            <a:endParaRPr lang="zh-CN" altLang="en-US" sz="20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E6022655-333F-4484-B3AE-21D313524D78}"/>
              </a:ext>
            </a:extLst>
          </p:cNvPr>
          <p:cNvSpPr txBox="1"/>
          <p:nvPr/>
        </p:nvSpPr>
        <p:spPr>
          <a:xfrm>
            <a:off x="935313" y="33433574"/>
            <a:ext cx="610285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Figure 7: Structure Overview of DDPG Control System</a:t>
            </a:r>
            <a:endParaRPr lang="zh-CN" altLang="en-US" sz="2000" dirty="0">
              <a:latin typeface="Times New Roman" panose="02020603050405020304" pitchFamily="18" charset="0"/>
              <a:cs typeface="Times New Roman" panose="02020603050405020304" pitchFamily="18" charset="0"/>
            </a:endParaRPr>
          </a:p>
        </p:txBody>
      </p:sp>
      <p:sp>
        <p:nvSpPr>
          <p:cNvPr id="92" name="文本框 91">
            <a:extLst>
              <a:ext uri="{FF2B5EF4-FFF2-40B4-BE49-F238E27FC236}">
                <a16:creationId xmlns:a16="http://schemas.microsoft.com/office/drawing/2014/main" id="{018488A0-0D55-4883-A63A-F972B6D02502}"/>
              </a:ext>
            </a:extLst>
          </p:cNvPr>
          <p:cNvSpPr txBox="1"/>
          <p:nvPr/>
        </p:nvSpPr>
        <p:spPr>
          <a:xfrm>
            <a:off x="7753314" y="33442181"/>
            <a:ext cx="610285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Figure 8: Detailed Structure of DDPG Control System</a:t>
            </a:r>
            <a:endParaRPr lang="zh-CN" altLang="en-US" sz="2000"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636FB82C-DF04-4F9C-AF71-76A62B914FFF}"/>
              </a:ext>
            </a:extLst>
          </p:cNvPr>
          <p:cNvSpPr txBox="1"/>
          <p:nvPr/>
        </p:nvSpPr>
        <p:spPr>
          <a:xfrm>
            <a:off x="4256009" y="38919682"/>
            <a:ext cx="576180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Figure 9: Detailed Structure of MPC Control System</a:t>
            </a:r>
            <a:endParaRPr lang="zh-CN" altLang="en-US" sz="2000" dirty="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8B8C2046-8D44-40BD-969D-D37B0452E966}"/>
              </a:ext>
            </a:extLst>
          </p:cNvPr>
          <p:cNvSpPr txBox="1"/>
          <p:nvPr/>
        </p:nvSpPr>
        <p:spPr>
          <a:xfrm>
            <a:off x="16459201" y="37756689"/>
            <a:ext cx="15288768" cy="193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(1)We have compared the performance between the DDPG controller and MPC controller in a Cart-Pole system. </a:t>
            </a:r>
          </a:p>
          <a:p>
            <a:r>
              <a:rPr lang="en-US" altLang="zh-CN" sz="2400" dirty="0">
                <a:latin typeface="Times New Roman" panose="02020603050405020304" pitchFamily="18" charset="0"/>
                <a:cs typeface="Times New Roman" panose="02020603050405020304" pitchFamily="18" charset="0"/>
              </a:rPr>
              <a:t>(2)We also tested different system input to prove the advantages of the DDPG controller. </a:t>
            </a:r>
          </a:p>
          <a:p>
            <a:r>
              <a:rPr lang="en-US" altLang="zh-CN" sz="2400" dirty="0">
                <a:latin typeface="Times New Roman" panose="02020603050405020304" pitchFamily="18" charset="0"/>
                <a:cs typeface="Times New Roman" panose="02020603050405020304" pitchFamily="18" charset="0"/>
              </a:rPr>
              <a:t>(3)We combined CBF into DDPG controller to satisfy the safety guarantee over processes.</a:t>
            </a:r>
          </a:p>
          <a:p>
            <a:r>
              <a:rPr lang="en-US" altLang="zh-CN" sz="2400" dirty="0">
                <a:latin typeface="Times New Roman" panose="02020603050405020304" pitchFamily="18" charset="0"/>
                <a:cs typeface="Times New Roman" panose="02020603050405020304" pitchFamily="18" charset="0"/>
              </a:rPr>
              <a:t> In the future, we are planning to further explore more combination of safety guarantee and RL algorithms based on the real-world equipment for advanced performance.</a:t>
            </a:r>
            <a:endParaRPr lang="zh-CN" altLang="en-US" sz="2400" dirty="0">
              <a:latin typeface="Times New Roman" panose="02020603050405020304" pitchFamily="18" charset="0"/>
              <a:cs typeface="Times New Roman" panose="02020603050405020304" pitchFamily="18" charset="0"/>
            </a:endParaRPr>
          </a:p>
        </p:txBody>
      </p:sp>
      <p:sp>
        <p:nvSpPr>
          <p:cNvPr id="25" name="矩形: 圆角 24">
            <a:extLst>
              <a:ext uri="{FF2B5EF4-FFF2-40B4-BE49-F238E27FC236}">
                <a16:creationId xmlns:a16="http://schemas.microsoft.com/office/drawing/2014/main" id="{7728CA32-7ABA-4378-A501-6E04766F08B5}"/>
              </a:ext>
            </a:extLst>
          </p:cNvPr>
          <p:cNvSpPr/>
          <p:nvPr/>
        </p:nvSpPr>
        <p:spPr>
          <a:xfrm>
            <a:off x="16141766" y="11951230"/>
            <a:ext cx="16368893" cy="24100160"/>
          </a:xfrm>
          <a:prstGeom prst="roundRect">
            <a:avLst>
              <a:gd name="adj" fmla="val 1311"/>
            </a:avLst>
          </a:prstGeom>
          <a:solidFill>
            <a:srgbClr val="EDF6F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29" name="图片 28">
            <a:extLst>
              <a:ext uri="{FF2B5EF4-FFF2-40B4-BE49-F238E27FC236}">
                <a16:creationId xmlns:a16="http://schemas.microsoft.com/office/drawing/2014/main" id="{97A7694C-79BC-434C-B5C1-FAACAFAC84B6}"/>
              </a:ext>
            </a:extLst>
          </p:cNvPr>
          <p:cNvPicPr>
            <a:picLocks noChangeAspect="1"/>
          </p:cNvPicPr>
          <p:nvPr/>
        </p:nvPicPr>
        <p:blipFill rotWithShape="1">
          <a:blip r:embed="rId9"/>
          <a:srcRect l="5074" r="4717"/>
          <a:stretch/>
        </p:blipFill>
        <p:spPr>
          <a:xfrm>
            <a:off x="25095950" y="29979365"/>
            <a:ext cx="6963508" cy="3767162"/>
          </a:xfrm>
          <a:prstGeom prst="rect">
            <a:avLst/>
          </a:prstGeom>
        </p:spPr>
      </p:pic>
      <p:pic>
        <p:nvPicPr>
          <p:cNvPr id="31" name="图片 30">
            <a:extLst>
              <a:ext uri="{FF2B5EF4-FFF2-40B4-BE49-F238E27FC236}">
                <a16:creationId xmlns:a16="http://schemas.microsoft.com/office/drawing/2014/main" id="{4582E6FE-4951-4080-B10A-EEAA1DBF065E}"/>
              </a:ext>
            </a:extLst>
          </p:cNvPr>
          <p:cNvPicPr>
            <a:picLocks noChangeAspect="1"/>
          </p:cNvPicPr>
          <p:nvPr/>
        </p:nvPicPr>
        <p:blipFill rotWithShape="1">
          <a:blip r:embed="rId10"/>
          <a:srcRect l="6136" r="3959"/>
          <a:stretch/>
        </p:blipFill>
        <p:spPr>
          <a:xfrm>
            <a:off x="17399800" y="30006560"/>
            <a:ext cx="6939986" cy="3767162"/>
          </a:xfrm>
          <a:prstGeom prst="rect">
            <a:avLst/>
          </a:prstGeom>
        </p:spPr>
      </p:pic>
      <p:pic>
        <p:nvPicPr>
          <p:cNvPr id="54" name="图片 53">
            <a:extLst>
              <a:ext uri="{FF2B5EF4-FFF2-40B4-BE49-F238E27FC236}">
                <a16:creationId xmlns:a16="http://schemas.microsoft.com/office/drawing/2014/main" id="{818E785C-7703-4F03-B608-C420C8D788AC}"/>
              </a:ext>
            </a:extLst>
          </p:cNvPr>
          <p:cNvPicPr>
            <a:picLocks noChangeAspect="1"/>
          </p:cNvPicPr>
          <p:nvPr/>
        </p:nvPicPr>
        <p:blipFill rotWithShape="1">
          <a:blip r:embed="rId11"/>
          <a:srcRect l="9473" t="3868" r="8266" b="3417"/>
          <a:stretch/>
        </p:blipFill>
        <p:spPr>
          <a:xfrm>
            <a:off x="17399800" y="22731264"/>
            <a:ext cx="7359876" cy="4048089"/>
          </a:xfrm>
          <a:prstGeom prst="rect">
            <a:avLst/>
          </a:prstGeom>
        </p:spPr>
      </p:pic>
      <p:pic>
        <p:nvPicPr>
          <p:cNvPr id="56" name="图片 55">
            <a:extLst>
              <a:ext uri="{FF2B5EF4-FFF2-40B4-BE49-F238E27FC236}">
                <a16:creationId xmlns:a16="http://schemas.microsoft.com/office/drawing/2014/main" id="{DF9917F7-35A7-47E2-A333-398214754E1A}"/>
              </a:ext>
            </a:extLst>
          </p:cNvPr>
          <p:cNvPicPr>
            <a:picLocks noChangeAspect="1"/>
          </p:cNvPicPr>
          <p:nvPr/>
        </p:nvPicPr>
        <p:blipFill rotWithShape="1">
          <a:blip r:embed="rId12"/>
          <a:srcRect l="9469" t="3996" r="8096" b="5066"/>
          <a:stretch/>
        </p:blipFill>
        <p:spPr>
          <a:xfrm>
            <a:off x="24699582" y="22731264"/>
            <a:ext cx="7359876" cy="3962245"/>
          </a:xfrm>
          <a:prstGeom prst="rect">
            <a:avLst/>
          </a:prstGeom>
        </p:spPr>
      </p:pic>
      <p:pic>
        <p:nvPicPr>
          <p:cNvPr id="69" name="图片 68">
            <a:extLst>
              <a:ext uri="{FF2B5EF4-FFF2-40B4-BE49-F238E27FC236}">
                <a16:creationId xmlns:a16="http://schemas.microsoft.com/office/drawing/2014/main" id="{7268BCBA-9FB2-4C7B-8224-5EBBD6D1E1C3}"/>
              </a:ext>
            </a:extLst>
          </p:cNvPr>
          <p:cNvPicPr>
            <a:picLocks noChangeAspect="1"/>
          </p:cNvPicPr>
          <p:nvPr/>
        </p:nvPicPr>
        <p:blipFill>
          <a:blip r:embed="rId13"/>
          <a:stretch>
            <a:fillRect/>
          </a:stretch>
        </p:blipFill>
        <p:spPr>
          <a:xfrm>
            <a:off x="25110748" y="13140305"/>
            <a:ext cx="6948710" cy="3298562"/>
          </a:xfrm>
          <a:prstGeom prst="rect">
            <a:avLst/>
          </a:prstGeom>
        </p:spPr>
      </p:pic>
      <p:pic>
        <p:nvPicPr>
          <p:cNvPr id="71" name="图片 70">
            <a:extLst>
              <a:ext uri="{FF2B5EF4-FFF2-40B4-BE49-F238E27FC236}">
                <a16:creationId xmlns:a16="http://schemas.microsoft.com/office/drawing/2014/main" id="{D09B4553-8D1F-4120-A418-41DE0B806A7F}"/>
              </a:ext>
            </a:extLst>
          </p:cNvPr>
          <p:cNvPicPr>
            <a:picLocks noChangeAspect="1"/>
          </p:cNvPicPr>
          <p:nvPr/>
        </p:nvPicPr>
        <p:blipFill>
          <a:blip r:embed="rId14"/>
          <a:stretch>
            <a:fillRect/>
          </a:stretch>
        </p:blipFill>
        <p:spPr>
          <a:xfrm>
            <a:off x="25110748" y="17132242"/>
            <a:ext cx="6948710" cy="3298562"/>
          </a:xfrm>
          <a:prstGeom prst="rect">
            <a:avLst/>
          </a:prstGeom>
        </p:spPr>
      </p:pic>
      <p:pic>
        <p:nvPicPr>
          <p:cNvPr id="73" name="图片 72">
            <a:extLst>
              <a:ext uri="{FF2B5EF4-FFF2-40B4-BE49-F238E27FC236}">
                <a16:creationId xmlns:a16="http://schemas.microsoft.com/office/drawing/2014/main" id="{179D1C7D-B246-4993-8FD1-60F16D33C65B}"/>
              </a:ext>
            </a:extLst>
          </p:cNvPr>
          <p:cNvPicPr>
            <a:picLocks noChangeAspect="1"/>
          </p:cNvPicPr>
          <p:nvPr/>
        </p:nvPicPr>
        <p:blipFill>
          <a:blip r:embed="rId15"/>
          <a:stretch>
            <a:fillRect/>
          </a:stretch>
        </p:blipFill>
        <p:spPr>
          <a:xfrm>
            <a:off x="17399800" y="13140305"/>
            <a:ext cx="7175775" cy="3296371"/>
          </a:xfrm>
          <a:prstGeom prst="rect">
            <a:avLst/>
          </a:prstGeom>
        </p:spPr>
      </p:pic>
      <p:pic>
        <p:nvPicPr>
          <p:cNvPr id="75" name="图片 74">
            <a:extLst>
              <a:ext uri="{FF2B5EF4-FFF2-40B4-BE49-F238E27FC236}">
                <a16:creationId xmlns:a16="http://schemas.microsoft.com/office/drawing/2014/main" id="{D6268C25-2288-4E2D-A5E8-753D4BD7354F}"/>
              </a:ext>
            </a:extLst>
          </p:cNvPr>
          <p:cNvPicPr>
            <a:picLocks noChangeAspect="1"/>
          </p:cNvPicPr>
          <p:nvPr/>
        </p:nvPicPr>
        <p:blipFill>
          <a:blip r:embed="rId16"/>
          <a:stretch>
            <a:fillRect/>
          </a:stretch>
        </p:blipFill>
        <p:spPr>
          <a:xfrm>
            <a:off x="17399800" y="17132242"/>
            <a:ext cx="6764023" cy="3300984"/>
          </a:xfrm>
          <a:prstGeom prst="rect">
            <a:avLst/>
          </a:prstGeom>
        </p:spPr>
      </p:pic>
      <p:sp>
        <p:nvSpPr>
          <p:cNvPr id="98" name="文本框 97">
            <a:extLst>
              <a:ext uri="{FF2B5EF4-FFF2-40B4-BE49-F238E27FC236}">
                <a16:creationId xmlns:a16="http://schemas.microsoft.com/office/drawing/2014/main" id="{2437AC83-8D01-4418-8D34-D6320E88D6E6}"/>
              </a:ext>
            </a:extLst>
          </p:cNvPr>
          <p:cNvSpPr txBox="1"/>
          <p:nvPr/>
        </p:nvSpPr>
        <p:spPr>
          <a:xfrm>
            <a:off x="17605094" y="16581153"/>
            <a:ext cx="14145227"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Figure 10: Output of x in MPC control System and DDPG Control System </a:t>
            </a:r>
            <a:endParaRPr lang="zh-CN" altLang="en-US" sz="2000" dirty="0">
              <a:latin typeface="Times New Roman" panose="02020603050405020304" pitchFamily="18" charset="0"/>
              <a:cs typeface="Times New Roman" panose="02020603050405020304" pitchFamily="18" charset="0"/>
            </a:endParaRPr>
          </a:p>
        </p:txBody>
      </p:sp>
      <p:sp>
        <p:nvSpPr>
          <p:cNvPr id="99" name="文本框 98">
            <a:extLst>
              <a:ext uri="{FF2B5EF4-FFF2-40B4-BE49-F238E27FC236}">
                <a16:creationId xmlns:a16="http://schemas.microsoft.com/office/drawing/2014/main" id="{2C6355BD-EE5A-475D-9A33-30C337D87BB7}"/>
              </a:ext>
            </a:extLst>
          </p:cNvPr>
          <p:cNvSpPr txBox="1"/>
          <p:nvPr/>
        </p:nvSpPr>
        <p:spPr>
          <a:xfrm>
            <a:off x="19434737" y="20462186"/>
            <a:ext cx="10914083"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Figure 11: Output of θ in MPC Control System and DDPG Control System </a:t>
            </a:r>
            <a:endParaRPr lang="zh-CN" altLang="en-US" sz="20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CF8B50B5-8962-40BA-B4CD-426917375D36}"/>
              </a:ext>
            </a:extLst>
          </p:cNvPr>
          <p:cNvSpPr txBox="1"/>
          <p:nvPr/>
        </p:nvSpPr>
        <p:spPr>
          <a:xfrm>
            <a:off x="17605094" y="21065878"/>
            <a:ext cx="13890584" cy="1200329"/>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The goal of the two control systems is to make x remains unchanged and theta remains 0 using minimal control effort. </a:t>
            </a:r>
            <a:r>
              <a:rPr lang="en-US" altLang="zh-CN" sz="2400" b="1" dirty="0">
                <a:solidFill>
                  <a:srgbClr val="D60093"/>
                </a:solidFill>
                <a:latin typeface="Times New Roman" panose="02020603050405020304" pitchFamily="18" charset="0"/>
                <a:cs typeface="Times New Roman" panose="02020603050405020304" pitchFamily="18" charset="0"/>
              </a:rPr>
              <a:t>Therefore, we can conclude that DDPG agent has a better performance compared to MPC controller in our cart-pole system control tasks.</a:t>
            </a:r>
            <a:endParaRPr lang="zh-CN" altLang="en-US" sz="2400" b="1" dirty="0">
              <a:solidFill>
                <a:srgbClr val="D60093"/>
              </a:solidFill>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1F06901B-B77A-42EB-B739-C5DC3F15A0E8}"/>
              </a:ext>
            </a:extLst>
          </p:cNvPr>
          <p:cNvSpPr txBox="1"/>
          <p:nvPr/>
        </p:nvSpPr>
        <p:spPr>
          <a:xfrm>
            <a:off x="18237778" y="26867492"/>
            <a:ext cx="13888318"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Figure 12 : Observation Information with Force Limit 15 and Force Limit 200.</a:t>
            </a:r>
            <a:endParaRPr lang="zh-CN" altLang="en-US" sz="20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565F1D63-9882-4B8E-9489-DD3166902F68}"/>
              </a:ext>
            </a:extLst>
          </p:cNvPr>
          <p:cNvSpPr txBox="1"/>
          <p:nvPr/>
        </p:nvSpPr>
        <p:spPr>
          <a:xfrm>
            <a:off x="17605094" y="27455951"/>
            <a:ext cx="14255073" cy="1569660"/>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By increasing the force limit from the default value 15 to the new value 200, the time cost to re-balance the cart-pole system can be reduced as much as a half. </a:t>
            </a:r>
            <a:r>
              <a:rPr lang="en-US" altLang="zh-CN" sz="2400" dirty="0">
                <a:solidFill>
                  <a:srgbClr val="D60093"/>
                </a:solidFill>
                <a:latin typeface="Times New Roman" panose="02020603050405020304" pitchFamily="18" charset="0"/>
                <a:cs typeface="Times New Roman" panose="02020603050405020304" pitchFamily="18" charset="0"/>
              </a:rPr>
              <a:t>Therefore, we can change the force limit accordingly in different environments to make our DDPG agent preforms better. The flexibility of DDPG agent is also an advantage over MPC controller since we can choose to use different force limit settings in different situations. </a:t>
            </a:r>
            <a:endParaRPr lang="zh-CN" altLang="en-US" sz="2400" dirty="0">
              <a:solidFill>
                <a:srgbClr val="D60093"/>
              </a:solidFill>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BAA2DDDA-EB30-4A9B-95D6-CB64C3E030E7}"/>
              </a:ext>
            </a:extLst>
          </p:cNvPr>
          <p:cNvSpPr txBox="1"/>
          <p:nvPr/>
        </p:nvSpPr>
        <p:spPr>
          <a:xfrm>
            <a:off x="17984122" y="33917804"/>
            <a:ext cx="13634977"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Figure 13 : Comparison between DDPG and DDPG-CBF Algorithm on Episode Reward and Safety Violation</a:t>
            </a:r>
            <a:endParaRPr lang="zh-CN" altLang="en-US" sz="20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3CD72928-E2BC-4490-A429-FC9A823FF75F}"/>
              </a:ext>
            </a:extLst>
          </p:cNvPr>
          <p:cNvSpPr txBox="1"/>
          <p:nvPr/>
        </p:nvSpPr>
        <p:spPr>
          <a:xfrm>
            <a:off x="17685951" y="34648983"/>
            <a:ext cx="13454026" cy="830997"/>
          </a:xfrm>
          <a:prstGeom prst="rect">
            <a:avLst/>
          </a:prstGeom>
          <a:noFill/>
        </p:spPr>
        <p:txBody>
          <a:bodyPr wrap="square" rtlCol="0">
            <a:spAutoFit/>
          </a:bodyPr>
          <a:lstStyle/>
          <a:p>
            <a:pPr algn="just"/>
            <a:r>
              <a:rPr lang="en-US" altLang="zh-CN" sz="2400" dirty="0">
                <a:solidFill>
                  <a:srgbClr val="D60093"/>
                </a:solidFill>
                <a:latin typeface="Times New Roman" panose="02020603050405020304" pitchFamily="18" charset="0"/>
                <a:cs typeface="Times New Roman" panose="02020603050405020304" pitchFamily="18" charset="0"/>
              </a:rPr>
              <a:t>The combination of DDPG and CBF has a much better performance than the original DDPG in safety violation control and also performs better in learning efficiency.</a:t>
            </a:r>
            <a:endParaRPr lang="zh-CN" altLang="en-US" sz="24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32C7DBD6-60B3-4E46-8246-9F06B703925C}"/>
              </a:ext>
            </a:extLst>
          </p:cNvPr>
          <p:cNvSpPr txBox="1"/>
          <p:nvPr/>
        </p:nvSpPr>
        <p:spPr>
          <a:xfrm>
            <a:off x="274320" y="41982502"/>
            <a:ext cx="32236339" cy="1577037"/>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R. S. Sutton and A. G. </a:t>
            </a:r>
            <a:r>
              <a:rPr lang="en-US" altLang="zh-CN" sz="2000" dirty="0" err="1">
                <a:latin typeface="Times New Roman" panose="02020603050405020304" pitchFamily="18" charset="0"/>
                <a:cs typeface="Times New Roman" panose="02020603050405020304" pitchFamily="18" charset="0"/>
              </a:rPr>
              <a:t>Barto</a:t>
            </a:r>
            <a:r>
              <a:rPr lang="en-US" altLang="zh-CN" sz="2000" dirty="0">
                <a:latin typeface="Times New Roman" panose="02020603050405020304" pitchFamily="18" charset="0"/>
                <a:cs typeface="Times New Roman" panose="02020603050405020304" pitchFamily="18" charset="0"/>
              </a:rPr>
              <a:t>, Reinforcement learning: An introduction. MIT press, 2018.</a:t>
            </a:r>
          </a:p>
          <a:p>
            <a:r>
              <a:rPr lang="en-US" altLang="zh-CN" sz="2000" dirty="0">
                <a:latin typeface="Times New Roman" panose="02020603050405020304" pitchFamily="18" charset="0"/>
                <a:cs typeface="Times New Roman" panose="02020603050405020304" pitchFamily="18" charset="0"/>
              </a:rPr>
              <a:t>[2] R. Cheng, G. </a:t>
            </a:r>
            <a:r>
              <a:rPr lang="en-US" altLang="zh-CN" sz="2000" dirty="0" err="1">
                <a:latin typeface="Times New Roman" panose="02020603050405020304" pitchFamily="18" charset="0"/>
                <a:cs typeface="Times New Roman" panose="02020603050405020304" pitchFamily="18" charset="0"/>
              </a:rPr>
              <a:t>Orosz</a:t>
            </a:r>
            <a:r>
              <a:rPr lang="en-US" altLang="zh-CN" sz="2000" dirty="0">
                <a:latin typeface="Times New Roman" panose="02020603050405020304" pitchFamily="18" charset="0"/>
                <a:cs typeface="Times New Roman" panose="02020603050405020304" pitchFamily="18" charset="0"/>
              </a:rPr>
              <a:t>, R. M. Murray, and J. W. Burdick, “End-to-end safe reinforcement learning through barrier functions for safety-critical continuous control tasks,” in Proceedings of the AAAI Conference on Artificial Intelligence, pp. 3387–3395, 2019.</a:t>
            </a:r>
          </a:p>
          <a:p>
            <a:r>
              <a:rPr lang="en-US" altLang="zh-CN" sz="2000" dirty="0">
                <a:latin typeface="Times New Roman" panose="02020603050405020304" pitchFamily="18" charset="0"/>
                <a:cs typeface="Times New Roman" panose="02020603050405020304" pitchFamily="18" charset="0"/>
              </a:rPr>
              <a:t>[3] L. P. </a:t>
            </a:r>
            <a:r>
              <a:rPr lang="en-US" altLang="zh-CN" sz="2000" dirty="0" err="1">
                <a:latin typeface="Times New Roman" panose="02020603050405020304" pitchFamily="18" charset="0"/>
                <a:cs typeface="Times New Roman" panose="02020603050405020304" pitchFamily="18" charset="0"/>
              </a:rPr>
              <a:t>Kaelbling</a:t>
            </a:r>
            <a:r>
              <a:rPr lang="en-US" altLang="zh-CN" sz="2000" dirty="0">
                <a:latin typeface="Times New Roman" panose="02020603050405020304" pitchFamily="18" charset="0"/>
                <a:cs typeface="Times New Roman" panose="02020603050405020304" pitchFamily="18" charset="0"/>
              </a:rPr>
              <a:t>, M. L. Littman, and A. W. Moore, “Reinforcement learning: A survey,” Journal of artificial intelligence research, vol. 4, pp. 237–285, 1996.</a:t>
            </a:r>
          </a:p>
          <a:p>
            <a:r>
              <a:rPr lang="en-US" altLang="zh-CN" sz="2000" dirty="0">
                <a:latin typeface="Times New Roman" panose="02020603050405020304" pitchFamily="18" charset="0"/>
                <a:cs typeface="Times New Roman" panose="02020603050405020304" pitchFamily="18" charset="0"/>
              </a:rPr>
              <a:t>[4] M. I. Salem, </a:t>
            </a:r>
            <a:r>
              <a:rPr lang="en-US" altLang="zh-CN" sz="2000" dirty="0" err="1">
                <a:latin typeface="Times New Roman" panose="02020603050405020304" pitchFamily="18" charset="0"/>
                <a:cs typeface="Times New Roman" panose="02020603050405020304" pitchFamily="18" charset="0"/>
              </a:rPr>
              <a:t>Fawzan</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Mosaad</a:t>
            </a:r>
            <a:r>
              <a:rPr lang="en-US" altLang="zh-CN" sz="2000" dirty="0">
                <a:latin typeface="Times New Roman" panose="02020603050405020304" pitchFamily="18" charset="0"/>
                <a:cs typeface="Times New Roman" panose="02020603050405020304" pitchFamily="18" charset="0"/>
              </a:rPr>
              <a:t>, “A comparison between </a:t>
            </a:r>
            <a:r>
              <a:rPr lang="en-US" altLang="zh-CN" sz="2000" dirty="0" err="1">
                <a:latin typeface="Times New Roman" panose="02020603050405020304" pitchFamily="18" charset="0"/>
                <a:cs typeface="Times New Roman" panose="02020603050405020304" pitchFamily="18" charset="0"/>
              </a:rPr>
              <a:t>mpc</a:t>
            </a:r>
            <a:r>
              <a:rPr lang="en-US" altLang="zh-CN" sz="2000" dirty="0">
                <a:latin typeface="Times New Roman" panose="02020603050405020304" pitchFamily="18" charset="0"/>
                <a:cs typeface="Times New Roman" panose="02020603050405020304" pitchFamily="18" charset="0"/>
              </a:rPr>
              <a:t> and optimal </a:t>
            </a:r>
            <a:r>
              <a:rPr lang="en-US" altLang="zh-CN" sz="2000" dirty="0" err="1">
                <a:latin typeface="Times New Roman" panose="02020603050405020304" pitchFamily="18" charset="0"/>
                <a:cs typeface="Times New Roman" panose="02020603050405020304" pitchFamily="18" charset="0"/>
              </a:rPr>
              <a:t>pid</a:t>
            </a:r>
            <a:r>
              <a:rPr lang="en-US" altLang="zh-CN" sz="2000" dirty="0">
                <a:latin typeface="Times New Roman" panose="02020603050405020304" pitchFamily="18" charset="0"/>
                <a:cs typeface="Times New Roman" panose="02020603050405020304" pitchFamily="18" charset="0"/>
              </a:rPr>
              <a:t> controllers: Case studies,” in Michael Faraday IET International Summit 2015, IET, 2015.</a:t>
            </a:r>
          </a:p>
          <a:p>
            <a:r>
              <a:rPr lang="en-US" altLang="zh-CN" sz="2000" dirty="0">
                <a:latin typeface="Times New Roman" panose="02020603050405020304" pitchFamily="18" charset="0"/>
                <a:cs typeface="Times New Roman" panose="02020603050405020304" pitchFamily="18" charset="0"/>
              </a:rPr>
              <a:t>[5] A. D. Ames, S. Coogan, M. </a:t>
            </a:r>
            <a:r>
              <a:rPr lang="en-US" altLang="zh-CN" sz="2000" dirty="0" err="1">
                <a:latin typeface="Times New Roman" panose="02020603050405020304" pitchFamily="18" charset="0"/>
                <a:cs typeface="Times New Roman" panose="02020603050405020304" pitchFamily="18" charset="0"/>
              </a:rPr>
              <a:t>Egerstedt</a:t>
            </a:r>
            <a:r>
              <a:rPr lang="en-US" altLang="zh-CN" sz="2000" dirty="0">
                <a:latin typeface="Times New Roman" panose="02020603050405020304" pitchFamily="18" charset="0"/>
                <a:cs typeface="Times New Roman" panose="02020603050405020304" pitchFamily="18" charset="0"/>
              </a:rPr>
              <a:t>, G. </a:t>
            </a:r>
            <a:r>
              <a:rPr lang="en-US" altLang="zh-CN" sz="2000" dirty="0" err="1">
                <a:latin typeface="Times New Roman" panose="02020603050405020304" pitchFamily="18" charset="0"/>
                <a:cs typeface="Times New Roman" panose="02020603050405020304" pitchFamily="18" charset="0"/>
              </a:rPr>
              <a:t>Notomista</a:t>
            </a:r>
            <a:r>
              <a:rPr lang="en-US" altLang="zh-CN" sz="2000" dirty="0">
                <a:latin typeface="Times New Roman" panose="02020603050405020304" pitchFamily="18" charset="0"/>
                <a:cs typeface="Times New Roman" panose="02020603050405020304" pitchFamily="18" charset="0"/>
              </a:rPr>
              <a:t>, K. </a:t>
            </a:r>
            <a:r>
              <a:rPr lang="en-US" altLang="zh-CN" sz="2000" dirty="0" err="1">
                <a:latin typeface="Times New Roman" panose="02020603050405020304" pitchFamily="18" charset="0"/>
                <a:cs typeface="Times New Roman" panose="02020603050405020304" pitchFamily="18" charset="0"/>
              </a:rPr>
              <a:t>Sreenath</a:t>
            </a:r>
            <a:r>
              <a:rPr lang="en-US" altLang="zh-CN" sz="2000" dirty="0">
                <a:latin typeface="Times New Roman" panose="02020603050405020304" pitchFamily="18" charset="0"/>
                <a:cs typeface="Times New Roman" panose="02020603050405020304" pitchFamily="18" charset="0"/>
              </a:rPr>
              <a:t>, and P. </a:t>
            </a:r>
            <a:r>
              <a:rPr lang="en-US" altLang="zh-CN" sz="2000" dirty="0" err="1">
                <a:latin typeface="Times New Roman" panose="02020603050405020304" pitchFamily="18" charset="0"/>
                <a:cs typeface="Times New Roman" panose="02020603050405020304" pitchFamily="18" charset="0"/>
              </a:rPr>
              <a:t>Tabuada</a:t>
            </a:r>
            <a:r>
              <a:rPr lang="en-US" altLang="zh-CN" sz="2000" dirty="0">
                <a:latin typeface="Times New Roman" panose="02020603050405020304" pitchFamily="18" charset="0"/>
                <a:cs typeface="Times New Roman" panose="02020603050405020304" pitchFamily="18" charset="0"/>
              </a:rPr>
              <a:t>, “Control barrier functions: Theory and applications,” in 2019 18th European Control Conference (ECC), pp. 3420–3431, IEEE, 2019.</a:t>
            </a:r>
          </a:p>
          <a:p>
            <a:endParaRPr lang="zh-CN" altLang="en-US" dirty="0">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3E83F42A-50DD-4909-9C95-D15FDED902FF}"/>
              </a:ext>
            </a:extLst>
          </p:cNvPr>
          <p:cNvGrpSpPr/>
          <p:nvPr/>
        </p:nvGrpSpPr>
        <p:grpSpPr>
          <a:xfrm>
            <a:off x="16138007" y="8556700"/>
            <a:ext cx="5797230" cy="28903538"/>
            <a:chOff x="16656167" y="8617660"/>
            <a:chExt cx="5797230" cy="28903538"/>
          </a:xfrm>
        </p:grpSpPr>
        <p:grpSp>
          <p:nvGrpSpPr>
            <p:cNvPr id="47" name="Group 46">
              <a:extLst>
                <a:ext uri="{FF2B5EF4-FFF2-40B4-BE49-F238E27FC236}">
                  <a16:creationId xmlns:a16="http://schemas.microsoft.com/office/drawing/2014/main" id="{B1FE9A2B-8574-4C64-84FF-2FFB7D83F802}"/>
                </a:ext>
              </a:extLst>
            </p:cNvPr>
            <p:cNvGrpSpPr/>
            <p:nvPr/>
          </p:nvGrpSpPr>
          <p:grpSpPr>
            <a:xfrm>
              <a:off x="16656167" y="36650323"/>
              <a:ext cx="3648202" cy="870875"/>
              <a:chOff x="16656167" y="36650323"/>
              <a:chExt cx="3648202" cy="870875"/>
            </a:xfrm>
          </p:grpSpPr>
          <p:sp>
            <p:nvSpPr>
              <p:cNvPr id="22" name="矩形 21">
                <a:extLst>
                  <a:ext uri="{FF2B5EF4-FFF2-40B4-BE49-F238E27FC236}">
                    <a16:creationId xmlns:a16="http://schemas.microsoft.com/office/drawing/2014/main" id="{91C077AB-E37F-4622-933D-D6FDF3DD81B4}"/>
                  </a:ext>
                </a:extLst>
              </p:cNvPr>
              <p:cNvSpPr/>
              <p:nvPr/>
            </p:nvSpPr>
            <p:spPr>
              <a:xfrm>
                <a:off x="16656167" y="36650323"/>
                <a:ext cx="3648202" cy="870875"/>
              </a:xfrm>
              <a:prstGeom prst="roundRect">
                <a:avLst/>
              </a:prstGeom>
              <a:solidFill>
                <a:srgbClr val="F2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155F4A62-DD9C-4FB3-91DE-83B6A8060555}"/>
                  </a:ext>
                </a:extLst>
              </p:cNvPr>
              <p:cNvSpPr txBox="1"/>
              <p:nvPr/>
            </p:nvSpPr>
            <p:spPr>
              <a:xfrm>
                <a:off x="16906617" y="36670262"/>
                <a:ext cx="3147303" cy="830997"/>
              </a:xfrm>
              <a:prstGeom prst="rect">
                <a:avLst/>
              </a:prstGeom>
              <a:noFill/>
              <a:ln>
                <a:noFill/>
              </a:ln>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grpSp>
        <p:grpSp>
          <p:nvGrpSpPr>
            <p:cNvPr id="46" name="Group 45">
              <a:extLst>
                <a:ext uri="{FF2B5EF4-FFF2-40B4-BE49-F238E27FC236}">
                  <a16:creationId xmlns:a16="http://schemas.microsoft.com/office/drawing/2014/main" id="{9BF81DFA-4B52-43E5-B219-1D7D2DC5519B}"/>
                </a:ext>
              </a:extLst>
            </p:cNvPr>
            <p:cNvGrpSpPr/>
            <p:nvPr/>
          </p:nvGrpSpPr>
          <p:grpSpPr>
            <a:xfrm>
              <a:off x="16656167" y="12015098"/>
              <a:ext cx="2700923" cy="830997"/>
              <a:chOff x="16656167" y="11832218"/>
              <a:chExt cx="2700923" cy="830997"/>
            </a:xfrm>
          </p:grpSpPr>
          <p:sp>
            <p:nvSpPr>
              <p:cNvPr id="26" name="矩形 25">
                <a:extLst>
                  <a:ext uri="{FF2B5EF4-FFF2-40B4-BE49-F238E27FC236}">
                    <a16:creationId xmlns:a16="http://schemas.microsoft.com/office/drawing/2014/main" id="{6417690B-2A5C-4B50-94C3-8CF51A4A5F26}"/>
                  </a:ext>
                </a:extLst>
              </p:cNvPr>
              <p:cNvSpPr/>
              <p:nvPr/>
            </p:nvSpPr>
            <p:spPr>
              <a:xfrm>
                <a:off x="16656167" y="11832976"/>
                <a:ext cx="2700923" cy="829480"/>
              </a:xfrm>
              <a:prstGeom prst="roundRect">
                <a:avLst/>
              </a:prstGeom>
              <a:solidFill>
                <a:srgbClr val="F2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897D4CF6-F5ED-4879-81EE-E3B80AC8B85D}"/>
                  </a:ext>
                </a:extLst>
              </p:cNvPr>
              <p:cNvSpPr txBox="1"/>
              <p:nvPr/>
            </p:nvSpPr>
            <p:spPr>
              <a:xfrm>
                <a:off x="16952053" y="11832218"/>
                <a:ext cx="1990825" cy="83099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grpSp>
        <p:grpSp>
          <p:nvGrpSpPr>
            <p:cNvPr id="45" name="Group 44">
              <a:extLst>
                <a:ext uri="{FF2B5EF4-FFF2-40B4-BE49-F238E27FC236}">
                  <a16:creationId xmlns:a16="http://schemas.microsoft.com/office/drawing/2014/main" id="{08C82094-D99B-4D7F-952E-0008196D850B}"/>
                </a:ext>
              </a:extLst>
            </p:cNvPr>
            <p:cNvGrpSpPr/>
            <p:nvPr/>
          </p:nvGrpSpPr>
          <p:grpSpPr>
            <a:xfrm>
              <a:off x="16656167" y="8617660"/>
              <a:ext cx="5797230" cy="860493"/>
              <a:chOff x="16656167" y="8617660"/>
              <a:chExt cx="5797230" cy="860493"/>
            </a:xfrm>
          </p:grpSpPr>
          <p:sp>
            <p:nvSpPr>
              <p:cNvPr id="65" name="矩形 64">
                <a:extLst>
                  <a:ext uri="{FF2B5EF4-FFF2-40B4-BE49-F238E27FC236}">
                    <a16:creationId xmlns:a16="http://schemas.microsoft.com/office/drawing/2014/main" id="{D2DD900A-5B9F-4A90-B2A2-4C75E3F6101E}"/>
                  </a:ext>
                </a:extLst>
              </p:cNvPr>
              <p:cNvSpPr/>
              <p:nvPr/>
            </p:nvSpPr>
            <p:spPr>
              <a:xfrm>
                <a:off x="16656167" y="8647157"/>
                <a:ext cx="5797230" cy="830996"/>
              </a:xfrm>
              <a:prstGeom prst="roundRect">
                <a:avLst/>
              </a:prstGeom>
              <a:solidFill>
                <a:srgbClr val="F2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5C2154A-3037-40A4-A477-F26F712C0CED}"/>
                  </a:ext>
                </a:extLst>
              </p:cNvPr>
              <p:cNvSpPr txBox="1"/>
              <p:nvPr/>
            </p:nvSpPr>
            <p:spPr>
              <a:xfrm>
                <a:off x="16923421" y="8617660"/>
                <a:ext cx="5529976" cy="83099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Research Objectives</a:t>
                </a:r>
                <a:endParaRPr lang="zh-CN" altLang="en-US" sz="4800" dirty="0">
                  <a:latin typeface="Times New Roman" panose="02020603050405020304" pitchFamily="18" charset="0"/>
                  <a:cs typeface="Times New Roman" panose="02020603050405020304" pitchFamily="18" charset="0"/>
                </a:endParaRPr>
              </a:p>
            </p:txBody>
          </p:sp>
        </p:grpSp>
      </p:grpSp>
      <p:sp>
        <p:nvSpPr>
          <p:cNvPr id="4" name="文本框 3">
            <a:extLst>
              <a:ext uri="{FF2B5EF4-FFF2-40B4-BE49-F238E27FC236}">
                <a16:creationId xmlns:a16="http://schemas.microsoft.com/office/drawing/2014/main" id="{27088353-A0B6-4129-9DB5-3224A821DBFD}"/>
              </a:ext>
            </a:extLst>
          </p:cNvPr>
          <p:cNvSpPr txBox="1"/>
          <p:nvPr/>
        </p:nvSpPr>
        <p:spPr>
          <a:xfrm>
            <a:off x="634286" y="27560477"/>
            <a:ext cx="14915642" cy="461665"/>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To make comparison between DDPG agent and MPC controller, we choose to use classic cart-pole model in MATLAB :  </a:t>
            </a:r>
            <a:endParaRPr lang="zh-CN" altLang="en-US"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2797A33-AE27-41FE-8115-EE8FAF38E1B6}"/>
              </a:ext>
            </a:extLst>
          </p:cNvPr>
          <p:cNvSpPr txBox="1"/>
          <p:nvPr/>
        </p:nvSpPr>
        <p:spPr>
          <a:xfrm>
            <a:off x="481934" y="39472965"/>
            <a:ext cx="1368741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We design two control systems: DDPG control system and MPC control system based on the cart-pole model.</a:t>
            </a:r>
            <a:endParaRPr lang="zh-CN" altLang="en-US" sz="2400" dirty="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578ACC3F-5F5E-4775-B2B8-8C86F2EEDD4F}"/>
              </a:ext>
            </a:extLst>
          </p:cNvPr>
          <p:cNvSpPr txBox="1"/>
          <p:nvPr/>
        </p:nvSpPr>
        <p:spPr>
          <a:xfrm>
            <a:off x="1128971" y="9985837"/>
            <a:ext cx="6722749" cy="2246769"/>
          </a:xfrm>
          <a:prstGeom prst="rect">
            <a:avLst/>
          </a:prstGeom>
          <a:noFill/>
        </p:spPr>
        <p:txBody>
          <a:bodyPr wrap="square" rtlCol="0">
            <a:spAutoFit/>
          </a:bodyPr>
          <a:lstStyle/>
          <a:p>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(1) </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Reinforcement Learning</a:t>
            </a:r>
            <a:endParaRPr lang="en-HK" altLang="zh-CN" sz="2600" i="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endParaRPr lang="en-HK"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just"/>
            <a:r>
              <a:rPr lang="en-HK"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The agent continuously takes actions according to the environment and gets feedback from environment. The purpose is for the agent to </a:t>
            </a:r>
            <a:r>
              <a:rPr lang="en-HK" altLang="zh-CN" sz="24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learn an optimal policy </a:t>
            </a:r>
            <a:r>
              <a:rPr lang="en-HK"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that maximizes the long-term reward.</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pic>
        <p:nvPicPr>
          <p:cNvPr id="68" name="图片 67">
            <a:extLst>
              <a:ext uri="{FF2B5EF4-FFF2-40B4-BE49-F238E27FC236}">
                <a16:creationId xmlns:a16="http://schemas.microsoft.com/office/drawing/2014/main" id="{28DB1AF6-723C-4920-89FA-0261E2EB786D}"/>
              </a:ext>
            </a:extLst>
          </p:cNvPr>
          <p:cNvPicPr>
            <a:picLocks noChangeAspect="1"/>
          </p:cNvPicPr>
          <p:nvPr/>
        </p:nvPicPr>
        <p:blipFill>
          <a:blip r:embed="rId17"/>
          <a:stretch>
            <a:fillRect/>
          </a:stretch>
        </p:blipFill>
        <p:spPr>
          <a:xfrm>
            <a:off x="9778834" y="9985837"/>
            <a:ext cx="4045942" cy="1908216"/>
          </a:xfrm>
          <a:prstGeom prst="rect">
            <a:avLst/>
          </a:prstGeom>
        </p:spPr>
      </p:pic>
      <p:sp>
        <p:nvSpPr>
          <p:cNvPr id="80" name="文本框 79">
            <a:extLst>
              <a:ext uri="{FF2B5EF4-FFF2-40B4-BE49-F238E27FC236}">
                <a16:creationId xmlns:a16="http://schemas.microsoft.com/office/drawing/2014/main" id="{55EA4FC4-2209-4C07-87E0-B5D75D3DFB4F}"/>
              </a:ext>
            </a:extLst>
          </p:cNvPr>
          <p:cNvSpPr txBox="1"/>
          <p:nvPr/>
        </p:nvSpPr>
        <p:spPr>
          <a:xfrm>
            <a:off x="8046613" y="12924389"/>
            <a:ext cx="7085982" cy="2769989"/>
          </a:xfrm>
          <a:prstGeom prst="rect">
            <a:avLst/>
          </a:prstGeom>
          <a:noFill/>
        </p:spPr>
        <p:txBody>
          <a:bodyPr wrap="square" rtlCol="0">
            <a:spAutoFit/>
          </a:bodyPr>
          <a:lstStyle/>
          <a:p>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(2)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Deep Deterministic Policy Gradient </a:t>
            </a:r>
            <a:endPar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endPar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Deep Deterministic Policy Gradient (DDPG) algorithm is an off-line actor-critic method that computes the policy gradient based on sampled trajectories and an estimation of the action-value function. Fig. 2 shows the basic structure of DDPG algorithm.</a:t>
            </a:r>
          </a:p>
        </p:txBody>
      </p:sp>
      <p:sp>
        <p:nvSpPr>
          <p:cNvPr id="84" name="文本框 83">
            <a:extLst>
              <a:ext uri="{FF2B5EF4-FFF2-40B4-BE49-F238E27FC236}">
                <a16:creationId xmlns:a16="http://schemas.microsoft.com/office/drawing/2014/main" id="{01B2940B-44E8-4AF7-9E90-47819295CCDD}"/>
              </a:ext>
            </a:extLst>
          </p:cNvPr>
          <p:cNvSpPr txBox="1"/>
          <p:nvPr/>
        </p:nvSpPr>
        <p:spPr>
          <a:xfrm>
            <a:off x="1938236" y="15150727"/>
            <a:ext cx="4172307" cy="416524"/>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Figure 2. Basic structure of DDPG</a:t>
            </a:r>
          </a:p>
        </p:txBody>
      </p:sp>
      <p:sp>
        <p:nvSpPr>
          <p:cNvPr id="85" name="文本框 84">
            <a:extLst>
              <a:ext uri="{FF2B5EF4-FFF2-40B4-BE49-F238E27FC236}">
                <a16:creationId xmlns:a16="http://schemas.microsoft.com/office/drawing/2014/main" id="{E38FE352-0C61-49B0-87E2-EF453F1F47E0}"/>
              </a:ext>
            </a:extLst>
          </p:cNvPr>
          <p:cNvSpPr txBox="1"/>
          <p:nvPr/>
        </p:nvSpPr>
        <p:spPr>
          <a:xfrm>
            <a:off x="8046613" y="11954908"/>
            <a:ext cx="8034245" cy="416524"/>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Figure 1. Agent interacts with environment and tries to maximize rewards.</a:t>
            </a:r>
          </a:p>
        </p:txBody>
      </p:sp>
      <p:sp>
        <p:nvSpPr>
          <p:cNvPr id="93" name="文本框 92">
            <a:extLst>
              <a:ext uri="{FF2B5EF4-FFF2-40B4-BE49-F238E27FC236}">
                <a16:creationId xmlns:a16="http://schemas.microsoft.com/office/drawing/2014/main" id="{3B9B17EF-C845-4B9C-8CCD-335FE1189AD7}"/>
              </a:ext>
            </a:extLst>
          </p:cNvPr>
          <p:cNvSpPr txBox="1"/>
          <p:nvPr/>
        </p:nvSpPr>
        <p:spPr>
          <a:xfrm>
            <a:off x="1128971" y="16425038"/>
            <a:ext cx="6810478" cy="1877437"/>
          </a:xfrm>
          <a:prstGeom prst="rect">
            <a:avLst/>
          </a:prstGeom>
          <a:noFill/>
        </p:spPr>
        <p:txBody>
          <a:bodyPr wrap="square" rtlCol="0">
            <a:spAutoFit/>
          </a:bodyPr>
          <a:lstStyle/>
          <a:p>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3</a:t>
            </a:r>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HK" altLang="zh-CN" sz="2600" i="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Control Barrier Functions</a:t>
            </a:r>
          </a:p>
          <a:p>
            <a:endParaRPr lang="en-HK"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just"/>
            <a:r>
              <a:rPr lang="en-HK"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Based on the invariant set principle, it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certifies that state trajectories starting from the safe region will never enter unsafe region.</a:t>
            </a:r>
          </a:p>
        </p:txBody>
      </p:sp>
      <p:sp>
        <p:nvSpPr>
          <p:cNvPr id="96" name="文本框 95">
            <a:extLst>
              <a:ext uri="{FF2B5EF4-FFF2-40B4-BE49-F238E27FC236}">
                <a16:creationId xmlns:a16="http://schemas.microsoft.com/office/drawing/2014/main" id="{746F3AA9-DA4C-42A7-BE38-405E195F7708}"/>
              </a:ext>
            </a:extLst>
          </p:cNvPr>
          <p:cNvSpPr txBox="1"/>
          <p:nvPr/>
        </p:nvSpPr>
        <p:spPr>
          <a:xfrm>
            <a:off x="8046613" y="18219926"/>
            <a:ext cx="7537829" cy="416524"/>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solidFill>
                <a:latin typeface="Times New Roman" panose="02020603050405020304" pitchFamily="18" charset="0"/>
                <a:ea typeface="+mn-ea"/>
                <a:cs typeface="Times New Roman" panose="02020603050405020304" pitchFamily="18" charset="0"/>
                <a:sym typeface="Times New Roman" panose="02020603050405020304" pitchFamily="18" charset="0"/>
              </a:rPr>
              <a:t>Figure 3. The state trajectories in the safe region will never enter unsafe region.</a:t>
            </a:r>
          </a:p>
        </p:txBody>
      </p:sp>
      <p:pic>
        <p:nvPicPr>
          <p:cNvPr id="100" name="图片 99">
            <a:extLst>
              <a:ext uri="{FF2B5EF4-FFF2-40B4-BE49-F238E27FC236}">
                <a16:creationId xmlns:a16="http://schemas.microsoft.com/office/drawing/2014/main" id="{3EA97711-3D47-4073-905D-872B0495E46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588687" y="16055141"/>
            <a:ext cx="4426236" cy="2084019"/>
          </a:xfrm>
          <a:prstGeom prst="rect">
            <a:avLst/>
          </a:prstGeom>
        </p:spPr>
      </p:pic>
      <p:sp>
        <p:nvSpPr>
          <p:cNvPr id="101" name="文本框 100">
            <a:extLst>
              <a:ext uri="{FF2B5EF4-FFF2-40B4-BE49-F238E27FC236}">
                <a16:creationId xmlns:a16="http://schemas.microsoft.com/office/drawing/2014/main" id="{669E67B8-2AA6-429A-8CC0-530A72356F87}"/>
              </a:ext>
            </a:extLst>
          </p:cNvPr>
          <p:cNvSpPr txBox="1"/>
          <p:nvPr/>
        </p:nvSpPr>
        <p:spPr>
          <a:xfrm>
            <a:off x="8046613" y="19489857"/>
            <a:ext cx="7146495" cy="1877437"/>
          </a:xfrm>
          <a:prstGeom prst="rect">
            <a:avLst/>
          </a:prstGeom>
          <a:noFill/>
        </p:spPr>
        <p:txBody>
          <a:bodyPr wrap="square" rtlCol="0">
            <a:spAutoFit/>
          </a:bodyPr>
          <a:lstStyle/>
          <a:p>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4</a:t>
            </a:r>
            <a:r>
              <a:rPr lang="en-HK" altLang="zh-CN" sz="2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Model Predictive Control</a:t>
            </a:r>
          </a:p>
          <a:p>
            <a:endParaRPr lang="en-HK"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Model predictive control (MPC) is an advanced method of process control that has the ability to anticipate future events and take control actions accordingly.</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sp>
        <p:nvSpPr>
          <p:cNvPr id="109" name="文本框 108">
            <a:extLst>
              <a:ext uri="{FF2B5EF4-FFF2-40B4-BE49-F238E27FC236}">
                <a16:creationId xmlns:a16="http://schemas.microsoft.com/office/drawing/2014/main" id="{2B9C19E9-6131-48B1-ADFF-7E8F132A7952}"/>
              </a:ext>
            </a:extLst>
          </p:cNvPr>
          <p:cNvSpPr txBox="1"/>
          <p:nvPr/>
        </p:nvSpPr>
        <p:spPr>
          <a:xfrm>
            <a:off x="1938236" y="21244547"/>
            <a:ext cx="6894082" cy="416524"/>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solidFill>
                <a:latin typeface="Times New Roman" panose="02020603050405020304" pitchFamily="18" charset="0"/>
                <a:ea typeface="+mn-ea"/>
                <a:cs typeface="Times New Roman" panose="02020603050405020304" pitchFamily="18" charset="0"/>
                <a:sym typeface="Times New Roman" panose="02020603050405020304" pitchFamily="18" charset="0"/>
              </a:rPr>
              <a:t>Figure 4. Basic structure of MPC controller</a:t>
            </a:r>
          </a:p>
        </p:txBody>
      </p:sp>
      <p:pic>
        <p:nvPicPr>
          <p:cNvPr id="32" name="图片 31" descr="图示&#10;&#10;描述已自动生成">
            <a:extLst>
              <a:ext uri="{FF2B5EF4-FFF2-40B4-BE49-F238E27FC236}">
                <a16:creationId xmlns:a16="http://schemas.microsoft.com/office/drawing/2014/main" id="{7148B435-3E63-4508-8212-E564E3D180C5}"/>
              </a:ext>
            </a:extLst>
          </p:cNvPr>
          <p:cNvPicPr>
            <a:picLocks noChangeAspect="1"/>
          </p:cNvPicPr>
          <p:nvPr/>
        </p:nvPicPr>
        <p:blipFill>
          <a:blip r:embed="rId19"/>
          <a:stretch>
            <a:fillRect/>
          </a:stretch>
        </p:blipFill>
        <p:spPr>
          <a:xfrm>
            <a:off x="1467341" y="13227601"/>
            <a:ext cx="4643202" cy="1917369"/>
          </a:xfrm>
          <a:prstGeom prst="rect">
            <a:avLst/>
          </a:prstGeom>
        </p:spPr>
      </p:pic>
      <p:pic>
        <p:nvPicPr>
          <p:cNvPr id="34" name="图片 33">
            <a:extLst>
              <a:ext uri="{FF2B5EF4-FFF2-40B4-BE49-F238E27FC236}">
                <a16:creationId xmlns:a16="http://schemas.microsoft.com/office/drawing/2014/main" id="{31B17F81-564E-4FBD-A606-C916A928C979}"/>
              </a:ext>
            </a:extLst>
          </p:cNvPr>
          <p:cNvPicPr>
            <a:picLocks noChangeAspect="1"/>
          </p:cNvPicPr>
          <p:nvPr/>
        </p:nvPicPr>
        <p:blipFill>
          <a:blip r:embed="rId20"/>
          <a:stretch>
            <a:fillRect/>
          </a:stretch>
        </p:blipFill>
        <p:spPr>
          <a:xfrm>
            <a:off x="2481471" y="19143848"/>
            <a:ext cx="2614942" cy="2006433"/>
          </a:xfrm>
          <a:prstGeom prst="rect">
            <a:avLst/>
          </a:prstGeom>
        </p:spPr>
      </p:pic>
      <p:pic>
        <p:nvPicPr>
          <p:cNvPr id="35" name="图片 34">
            <a:extLst>
              <a:ext uri="{FF2B5EF4-FFF2-40B4-BE49-F238E27FC236}">
                <a16:creationId xmlns:a16="http://schemas.microsoft.com/office/drawing/2014/main" id="{8876D801-59A2-4B38-B70E-0B2A1CE786D5}"/>
              </a:ext>
            </a:extLst>
          </p:cNvPr>
          <p:cNvPicPr>
            <a:picLocks noChangeAspect="1"/>
          </p:cNvPicPr>
          <p:nvPr/>
        </p:nvPicPr>
        <p:blipFill>
          <a:blip r:embed="rId21">
            <a:extLst>
              <a:ext uri="{BEBA8EAE-BF5A-486C-A8C5-ECC9F3942E4B}">
                <a14:imgProps xmlns:a14="http://schemas.microsoft.com/office/drawing/2010/main">
                  <a14:imgLayer r:embed="rId22">
                    <a14:imgEffect>
                      <a14:backgroundRemoval t="10000" b="90000" l="10000" r="90000">
                        <a14:foregroundMark x1="38222" y1="13333" x2="39556" y2="10667"/>
                        <a14:foregroundMark x1="57778" y1="14667" x2="60000" y2="31111"/>
                      </a14:backgroundRemoval>
                    </a14:imgEffect>
                  </a14:imgLayer>
                </a14:imgProps>
              </a:ext>
            </a:extLst>
          </a:blip>
          <a:stretch>
            <a:fillRect/>
          </a:stretch>
        </p:blipFill>
        <p:spPr>
          <a:xfrm>
            <a:off x="2713947" y="921017"/>
            <a:ext cx="2143125" cy="2143125"/>
          </a:xfrm>
          <a:prstGeom prst="rect">
            <a:avLst/>
          </a:prstGeom>
        </p:spPr>
      </p:pic>
      <p:pic>
        <p:nvPicPr>
          <p:cNvPr id="39" name="图片 38">
            <a:extLst>
              <a:ext uri="{FF2B5EF4-FFF2-40B4-BE49-F238E27FC236}">
                <a16:creationId xmlns:a16="http://schemas.microsoft.com/office/drawing/2014/main" id="{78862540-3F08-441A-9A11-A68BF20D844A}"/>
              </a:ext>
            </a:extLst>
          </p:cNvPr>
          <p:cNvPicPr>
            <a:picLocks noChangeAspect="1"/>
          </p:cNvPicPr>
          <p:nvPr/>
        </p:nvPicPr>
        <p:blipFill>
          <a:blip r:embed="rId23"/>
          <a:stretch>
            <a:fillRect/>
          </a:stretch>
        </p:blipFill>
        <p:spPr>
          <a:xfrm>
            <a:off x="28035751" y="893196"/>
            <a:ext cx="2143126" cy="2143126"/>
          </a:xfrm>
          <a:prstGeom prst="rect">
            <a:avLst/>
          </a:prstGeom>
        </p:spPr>
      </p:pic>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F8B1826F-0003-43FC-A18F-4036192D6E24}"/>
                  </a:ext>
                </a:extLst>
              </p:cNvPr>
              <p:cNvSpPr txBox="1"/>
              <p:nvPr/>
            </p:nvSpPr>
            <p:spPr>
              <a:xfrm>
                <a:off x="957638" y="28100789"/>
                <a:ext cx="6080532" cy="7031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rgbClr val="836967"/>
                              </a:solidFill>
                              <a:latin typeface="Cambria Math" panose="02040503050406030204" pitchFamily="18" charset="0"/>
                            </a:rPr>
                          </m:ctrlPr>
                        </m:accPr>
                        <m:e>
                          <m:r>
                            <a:rPr lang="zh-CN" altLang="en-US" i="1">
                              <a:latin typeface="Cambria Math" panose="02040503050406030204" pitchFamily="18" charset="0"/>
                            </a:rPr>
                            <m:t>𝜃</m:t>
                          </m:r>
                        </m:e>
                      </m:acc>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𝑚𝑙</m:t>
                          </m:r>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1">
                                      <a:latin typeface="Cambria Math" panose="02040503050406030204" pitchFamily="18" charset="0"/>
                                    </a:rPr>
                                    <m:t>𝜃</m:t>
                                  </m:r>
                                </m:e>
                              </m:func>
                              <m:r>
                                <a:rPr lang="zh-CN" altLang="en-US" i="0">
                                  <a:latin typeface="Cambria Math" panose="02040503050406030204" pitchFamily="18" charset="0"/>
                                </a:rPr>
                                <m:t>+</m:t>
                              </m:r>
                              <m:r>
                                <a:rPr lang="zh-CN" altLang="en-US" i="1">
                                  <a:latin typeface="Cambria Math" panose="02040503050406030204" pitchFamily="18" charset="0"/>
                                </a:rPr>
                                <m:t>𝑚𝑙</m:t>
                              </m:r>
                              <m:sSup>
                                <m:sSupPr>
                                  <m:ctrlPr>
                                    <a:rPr lang="zh-CN" altLang="en-US" i="1">
                                      <a:solidFill>
                                        <a:srgbClr val="836967"/>
                                      </a:solidFill>
                                      <a:latin typeface="Cambria Math" panose="02040503050406030204" pitchFamily="18" charset="0"/>
                                    </a:rPr>
                                  </m:ctrlPr>
                                </m:sSup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p>
                                  <m:r>
                                    <a:rPr lang="zh-CN" altLang="en-US" i="0">
                                      <a:latin typeface="Cambria Math" panose="02040503050406030204" pitchFamily="18" charset="0"/>
                                    </a:rPr>
                                    <m:t>2</m:t>
                                  </m:r>
                                </m:sup>
                              </m:sSup>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1">
                                      <a:latin typeface="Cambria Math" panose="02040503050406030204" pitchFamily="18" charset="0"/>
                                    </a:rPr>
                                    <m:t>𝜃</m:t>
                                  </m:r>
                                </m:e>
                              </m:func>
                              <m:r>
                                <a:rPr lang="zh-CN" altLang="en-US" i="0">
                                  <a:latin typeface="Cambria Math" panose="02040503050406030204" pitchFamily="18" charset="0"/>
                                </a:rPr>
                                <m:t>⋅</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1">
                                      <a:latin typeface="Cambria Math" panose="02040503050406030204" pitchFamily="18" charset="0"/>
                                    </a:rPr>
                                    <m:t>𝜃</m:t>
                                  </m:r>
                                </m:e>
                              </m:func>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𝑚</m:t>
                                  </m:r>
                                </m:e>
                              </m:d>
                              <m:r>
                                <a:rPr lang="zh-CN" altLang="en-US" i="1">
                                  <a:latin typeface="Cambria Math" panose="02040503050406030204" pitchFamily="18" charset="0"/>
                                </a:rPr>
                                <m:t>𝑔</m:t>
                              </m:r>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1">
                                      <a:latin typeface="Cambria Math" panose="02040503050406030204" pitchFamily="18" charset="0"/>
                                    </a:rPr>
                                    <m:t>𝜃</m:t>
                                  </m:r>
                                </m:e>
                              </m:func>
                            </m:e>
                          </m:d>
                        </m:num>
                        <m:den>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𝑚</m:t>
                              </m:r>
                            </m:e>
                          </m:d>
                          <m:r>
                            <a:rPr lang="zh-CN" altLang="en-US" i="0">
                              <a:latin typeface="Cambria Math" panose="02040503050406030204" pitchFamily="18" charset="0"/>
                            </a:rPr>
                            <m:t>+</m:t>
                          </m:r>
                          <m:r>
                            <a:rPr lang="zh-CN" altLang="en-US" i="1">
                              <a:latin typeface="Cambria Math" panose="02040503050406030204" pitchFamily="18" charset="0"/>
                            </a:rPr>
                            <m:t>𝑚</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0">
                                  <a:latin typeface="Cambria Math" panose="02040503050406030204" pitchFamily="18" charset="0"/>
                                </a:rPr>
                                <m:t>2</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𝑚</m:t>
                              </m:r>
                              <m:func>
                                <m:funcPr>
                                  <m:ctrlPr>
                                    <a:rPr lang="zh-CN" altLang="en-US" i="1">
                                      <a:latin typeface="Cambria Math" panose="02040503050406030204" pitchFamily="18" charset="0"/>
                                    </a:rPr>
                                  </m:ctrlPr>
                                </m:funcPr>
                                <m:fName>
                                  <m:sSup>
                                    <m:sSupPr>
                                      <m:ctrlPr>
                                        <a:rPr lang="zh-CN" altLang="en-US" i="1">
                                          <a:solidFill>
                                            <a:srgbClr val="836967"/>
                                          </a:solidFill>
                                          <a:latin typeface="Cambria Math" panose="02040503050406030204" pitchFamily="18" charset="0"/>
                                        </a:rPr>
                                      </m:ctrlPr>
                                    </m:sSupPr>
                                    <m:e>
                                      <m:r>
                                        <m:rPr>
                                          <m:sty m:val="p"/>
                                        </m:rPr>
                                        <a:rPr lang="zh-CN" altLang="en-US" i="0">
                                          <a:latin typeface="Cambria Math" panose="02040503050406030204" pitchFamily="18" charset="0"/>
                                        </a:rPr>
                                        <m:t>sin</m:t>
                                      </m:r>
                                    </m:e>
                                    <m:sup>
                                      <m:r>
                                        <a:rPr lang="zh-CN" altLang="en-US" i="0">
                                          <a:latin typeface="Cambria Math" panose="02040503050406030204" pitchFamily="18" charset="0"/>
                                        </a:rPr>
                                        <m:t>2</m:t>
                                      </m:r>
                                    </m:sup>
                                  </m:sSup>
                                </m:fName>
                                <m:e>
                                  <m:r>
                                    <a:rPr lang="zh-CN" altLang="en-US" i="1">
                                      <a:latin typeface="Cambria Math" panose="02040503050406030204" pitchFamily="18" charset="0"/>
                                    </a:rPr>
                                    <m:t>𝜃</m:t>
                                  </m:r>
                                </m:e>
                              </m:func>
                            </m:e>
                          </m:d>
                        </m:den>
                      </m:f>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0" name="文本框 89">
                <a:extLst>
                  <a:ext uri="{FF2B5EF4-FFF2-40B4-BE49-F238E27FC236}">
                    <a16:creationId xmlns:a16="http://schemas.microsoft.com/office/drawing/2014/main" id="{F8B1826F-0003-43FC-A18F-4036192D6E24}"/>
                  </a:ext>
                </a:extLst>
              </p:cNvPr>
              <p:cNvSpPr txBox="1">
                <a:spLocks noRot="1" noChangeAspect="1" noMove="1" noResize="1" noEditPoints="1" noAdjustHandles="1" noChangeArrowheads="1" noChangeShapeType="1" noTextEdit="1"/>
              </p:cNvSpPr>
              <p:nvPr/>
            </p:nvSpPr>
            <p:spPr>
              <a:xfrm>
                <a:off x="957638" y="28100789"/>
                <a:ext cx="6080532" cy="703141"/>
              </a:xfrm>
              <a:prstGeom prst="rect">
                <a:avLst/>
              </a:prstGeom>
              <a:blipFill>
                <a:blip r:embed="rId24"/>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21C94ED6-96A6-48CF-9D87-6B7E9291C172}"/>
                  </a:ext>
                </a:extLst>
              </p:cNvPr>
              <p:cNvSpPr txBox="1"/>
              <p:nvPr/>
            </p:nvSpPr>
            <p:spPr>
              <a:xfrm>
                <a:off x="7478990" y="28117878"/>
                <a:ext cx="5247821" cy="7031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rgbClr val="836967"/>
                              </a:solidFill>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𝐼</m:t>
                              </m:r>
                              <m:r>
                                <a:rPr lang="zh-CN" altLang="en-US" i="0">
                                  <a:latin typeface="Cambria Math" panose="02040503050406030204" pitchFamily="18" charset="0"/>
                                </a:rPr>
                                <m:t>+</m:t>
                              </m:r>
                              <m:r>
                                <a:rPr lang="zh-CN" altLang="en-US" i="1">
                                  <a:latin typeface="Cambria Math" panose="02040503050406030204" pitchFamily="18" charset="0"/>
                                </a:rPr>
                                <m:t>𝑚</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0">
                                      <a:latin typeface="Cambria Math" panose="02040503050406030204" pitchFamily="18" charset="0"/>
                                    </a:rPr>
                                    <m:t>2</m:t>
                                  </m:r>
                                </m:sup>
                              </m:sSup>
                            </m:e>
                          </m:d>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𝑚𝑙</m:t>
                              </m:r>
                              <m:sSup>
                                <m:sSupPr>
                                  <m:ctrlPr>
                                    <a:rPr lang="zh-CN" altLang="en-US" i="1">
                                      <a:solidFill>
                                        <a:srgbClr val="836967"/>
                                      </a:solidFill>
                                      <a:latin typeface="Cambria Math" panose="02040503050406030204" pitchFamily="18" charset="0"/>
                                    </a:rPr>
                                  </m:ctrlPr>
                                </m:sSup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p>
                                  <m:r>
                                    <a:rPr lang="zh-CN" altLang="en-US" i="0">
                                      <a:latin typeface="Cambria Math" panose="02040503050406030204" pitchFamily="18" charset="0"/>
                                    </a:rPr>
                                    <m:t>2</m:t>
                                  </m:r>
                                </m:sup>
                              </m:sSup>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1">
                                      <a:latin typeface="Cambria Math" panose="02040503050406030204" pitchFamily="18" charset="0"/>
                                    </a:rPr>
                                    <m:t>𝜃</m:t>
                                  </m:r>
                                </m:e>
                              </m:func>
                            </m:e>
                          </m:d>
                          <m:r>
                            <a:rPr lang="zh-CN" altLang="en-US" i="0">
                              <a:latin typeface="Cambria Math" panose="02040503050406030204" pitchFamily="18" charset="0"/>
                            </a:rPr>
                            <m:t>−</m:t>
                          </m:r>
                          <m:r>
                            <a:rPr lang="zh-CN" altLang="en-US" i="1">
                              <a:latin typeface="Cambria Math" panose="02040503050406030204" pitchFamily="18" charset="0"/>
                            </a:rPr>
                            <m:t>𝑔</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𝑚</m:t>
                              </m:r>
                            </m:e>
                            <m:sup>
                              <m:r>
                                <a:rPr lang="zh-CN" altLang="en-US" i="0">
                                  <a:latin typeface="Cambria Math" panose="02040503050406030204" pitchFamily="18" charset="0"/>
                                </a:rPr>
                                <m:t>2</m:t>
                              </m:r>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0">
                                  <a:latin typeface="Cambria Math" panose="02040503050406030204" pitchFamily="18" charset="0"/>
                                </a:rPr>
                                <m:t>2</m:t>
                              </m:r>
                            </m:sup>
                          </m:sSup>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1">
                                  <a:latin typeface="Cambria Math" panose="02040503050406030204" pitchFamily="18" charset="0"/>
                                </a:rPr>
                                <m:t>𝜃</m:t>
                              </m:r>
                            </m:e>
                          </m:func>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1">
                                  <a:latin typeface="Cambria Math" panose="02040503050406030204" pitchFamily="18" charset="0"/>
                                </a:rPr>
                                <m:t>𝜃</m:t>
                              </m:r>
                            </m:e>
                          </m:func>
                        </m:num>
                        <m:den>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𝑚</m:t>
                              </m:r>
                            </m:e>
                          </m:d>
                          <m:r>
                            <a:rPr lang="zh-CN" altLang="en-US" i="0">
                              <a:latin typeface="Cambria Math" panose="02040503050406030204" pitchFamily="18" charset="0"/>
                            </a:rPr>
                            <m:t>+</m:t>
                          </m:r>
                          <m:r>
                            <a:rPr lang="zh-CN" altLang="en-US" i="1">
                              <a:latin typeface="Cambria Math" panose="02040503050406030204" pitchFamily="18" charset="0"/>
                            </a:rPr>
                            <m:t>𝑚</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0">
                                  <a:latin typeface="Cambria Math" panose="02040503050406030204" pitchFamily="18" charset="0"/>
                                </a:rPr>
                                <m:t>2</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𝑚</m:t>
                              </m:r>
                              <m:func>
                                <m:funcPr>
                                  <m:ctrlPr>
                                    <a:rPr lang="zh-CN" altLang="en-US" i="1">
                                      <a:latin typeface="Cambria Math" panose="02040503050406030204" pitchFamily="18" charset="0"/>
                                    </a:rPr>
                                  </m:ctrlPr>
                                </m:funcPr>
                                <m:fName>
                                  <m:sSup>
                                    <m:sSupPr>
                                      <m:ctrlPr>
                                        <a:rPr lang="zh-CN" altLang="en-US" i="1">
                                          <a:solidFill>
                                            <a:srgbClr val="836967"/>
                                          </a:solidFill>
                                          <a:latin typeface="Cambria Math" panose="02040503050406030204" pitchFamily="18" charset="0"/>
                                        </a:rPr>
                                      </m:ctrlPr>
                                    </m:sSupPr>
                                    <m:e>
                                      <m:r>
                                        <m:rPr>
                                          <m:sty m:val="p"/>
                                        </m:rPr>
                                        <a:rPr lang="zh-CN" altLang="en-US" i="0">
                                          <a:latin typeface="Cambria Math" panose="02040503050406030204" pitchFamily="18" charset="0"/>
                                        </a:rPr>
                                        <m:t>sin</m:t>
                                      </m:r>
                                    </m:e>
                                    <m:sup>
                                      <m:r>
                                        <a:rPr lang="zh-CN" altLang="en-US" i="0">
                                          <a:latin typeface="Cambria Math" panose="02040503050406030204" pitchFamily="18" charset="0"/>
                                        </a:rPr>
                                        <m:t>2</m:t>
                                      </m:r>
                                    </m:sup>
                                  </m:sSup>
                                </m:fName>
                                <m:e>
                                  <m:r>
                                    <a:rPr lang="zh-CN" altLang="en-US" i="1">
                                      <a:latin typeface="Cambria Math" panose="02040503050406030204" pitchFamily="18" charset="0"/>
                                    </a:rPr>
                                    <m:t>𝜃</m:t>
                                  </m:r>
                                </m:e>
                              </m:func>
                            </m:e>
                          </m:d>
                        </m:den>
                      </m:f>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8" name="文本框 107">
                <a:extLst>
                  <a:ext uri="{FF2B5EF4-FFF2-40B4-BE49-F238E27FC236}">
                    <a16:creationId xmlns:a16="http://schemas.microsoft.com/office/drawing/2014/main" id="{21C94ED6-96A6-48CF-9D87-6B7E9291C172}"/>
                  </a:ext>
                </a:extLst>
              </p:cNvPr>
              <p:cNvSpPr txBox="1">
                <a:spLocks noRot="1" noChangeAspect="1" noMove="1" noResize="1" noEditPoints="1" noAdjustHandles="1" noChangeArrowheads="1" noChangeShapeType="1" noTextEdit="1"/>
              </p:cNvSpPr>
              <p:nvPr/>
            </p:nvSpPr>
            <p:spPr>
              <a:xfrm>
                <a:off x="7478990" y="28117878"/>
                <a:ext cx="5247821" cy="703141"/>
              </a:xfrm>
              <a:prstGeom prst="rect">
                <a:avLst/>
              </a:prstGeom>
              <a:blipFill>
                <a:blip r:embed="rId25"/>
                <a:stretch>
                  <a:fillRect/>
                </a:stretch>
              </a:blipFill>
            </p:spPr>
            <p:txBody>
              <a:bodyPr/>
              <a:lstStyle/>
              <a:p>
                <a:r>
                  <a:rPr lang="en-HK">
                    <a:noFill/>
                  </a:rPr>
                  <a:t> </a:t>
                </a:r>
              </a:p>
            </p:txBody>
          </p:sp>
        </mc:Fallback>
      </mc:AlternateContent>
      <p:pic>
        <p:nvPicPr>
          <p:cNvPr id="33" name="图片 32">
            <a:extLst>
              <a:ext uri="{FF2B5EF4-FFF2-40B4-BE49-F238E27FC236}">
                <a16:creationId xmlns:a16="http://schemas.microsoft.com/office/drawing/2014/main" id="{A07677CE-22FD-4068-8634-6BCA38E50F25}"/>
              </a:ext>
            </a:extLst>
          </p:cNvPr>
          <p:cNvPicPr>
            <a:picLocks noChangeAspect="1"/>
          </p:cNvPicPr>
          <p:nvPr/>
        </p:nvPicPr>
        <p:blipFill>
          <a:blip r:embed="rId26"/>
          <a:stretch>
            <a:fillRect/>
          </a:stretch>
        </p:blipFill>
        <p:spPr>
          <a:xfrm>
            <a:off x="30539031" y="990203"/>
            <a:ext cx="1924421" cy="1924421"/>
          </a:xfrm>
          <a:prstGeom prst="rect">
            <a:avLst/>
          </a:prstGeom>
        </p:spPr>
      </p:pic>
      <p:pic>
        <p:nvPicPr>
          <p:cNvPr id="36" name="Picture 35" descr="Qr code&#10;&#10;Description automatically generated">
            <a:extLst>
              <a:ext uri="{FF2B5EF4-FFF2-40B4-BE49-F238E27FC236}">
                <a16:creationId xmlns:a16="http://schemas.microsoft.com/office/drawing/2014/main" id="{DB57A9CB-B85A-4EF7-93E1-E9A0F156660B}"/>
              </a:ext>
            </a:extLst>
          </p:cNvPr>
          <p:cNvPicPr>
            <a:picLocks noChangeAspect="1"/>
          </p:cNvPicPr>
          <p:nvPr/>
        </p:nvPicPr>
        <p:blipFill>
          <a:blip r:embed="rId27"/>
          <a:stretch>
            <a:fillRect/>
          </a:stretch>
        </p:blipFill>
        <p:spPr>
          <a:xfrm>
            <a:off x="30381696" y="41145245"/>
            <a:ext cx="2081756" cy="2081756"/>
          </a:xfrm>
          <a:prstGeom prst="rect">
            <a:avLst/>
          </a:prstGeom>
        </p:spPr>
      </p:pic>
      <p:sp>
        <p:nvSpPr>
          <p:cNvPr id="97" name="TextBox 96">
            <a:extLst>
              <a:ext uri="{FF2B5EF4-FFF2-40B4-BE49-F238E27FC236}">
                <a16:creationId xmlns:a16="http://schemas.microsoft.com/office/drawing/2014/main" id="{53BE1780-8874-4A31-82B4-E32D46EFBDB6}"/>
              </a:ext>
            </a:extLst>
          </p:cNvPr>
          <p:cNvSpPr txBox="1"/>
          <p:nvPr/>
        </p:nvSpPr>
        <p:spPr>
          <a:xfrm>
            <a:off x="30445988" y="2955230"/>
            <a:ext cx="234821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Find full report here.</a:t>
            </a:r>
            <a:endParaRPr lang="en-HK"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D813A7C1-5278-4922-B364-793D3643DEA2}"/>
              </a:ext>
            </a:extLst>
          </p:cNvPr>
          <p:cNvSpPr txBox="1"/>
          <p:nvPr/>
        </p:nvSpPr>
        <p:spPr>
          <a:xfrm>
            <a:off x="30293879" y="43290111"/>
            <a:ext cx="260808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Find full reference here.</a:t>
            </a:r>
            <a:endParaRPr lang="en-H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100199"/>
      </p:ext>
    </p:extLst>
  </p:cSld>
  <p:clrMapOvr>
    <a:masterClrMapping/>
  </p:clrMapOvr>
</p:sld>
</file>

<file path=ppt/theme/theme1.xml><?xml version="1.0" encoding="utf-8"?>
<a:theme xmlns:a="http://schemas.openxmlformats.org/drawingml/2006/main" name="Office Theme">
  <a:themeElements>
    <a:clrScheme name="Office 主题​​">
      <a:dk1>
        <a:srgbClr val="000000"/>
      </a:dk1>
      <a:lt1>
        <a:srgbClr val="FFFFFF"/>
      </a:lt1>
      <a:dk2>
        <a:srgbClr val="778495"/>
      </a:dk2>
      <a:lt2>
        <a:srgbClr val="F0F0F0"/>
      </a:lt2>
      <a:accent1>
        <a:srgbClr val="E36387"/>
      </a:accent1>
      <a:accent2>
        <a:srgbClr val="F2AAAA"/>
      </a:accent2>
      <a:accent3>
        <a:srgbClr val="A6DCEF"/>
      </a:accent3>
      <a:accent4>
        <a:srgbClr val="DDF3F5"/>
      </a:accent4>
      <a:accent5>
        <a:srgbClr val="CBE3EE"/>
      </a:accent5>
      <a:accent6>
        <a:srgbClr val="E0EEF7"/>
      </a:accent6>
      <a:hlink>
        <a:srgbClr val="E36387"/>
      </a:hlink>
      <a:folHlink>
        <a:srgbClr val="BFBFBF"/>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78495"/>
    </a:dk2>
    <a:lt2>
      <a:srgbClr val="F0F0F0"/>
    </a:lt2>
    <a:accent1>
      <a:srgbClr val="E36387"/>
    </a:accent1>
    <a:accent2>
      <a:srgbClr val="F2AAAA"/>
    </a:accent2>
    <a:accent3>
      <a:srgbClr val="A6DCEF"/>
    </a:accent3>
    <a:accent4>
      <a:srgbClr val="DDF3F5"/>
    </a:accent4>
    <a:accent5>
      <a:srgbClr val="CBE3EE"/>
    </a:accent5>
    <a:accent6>
      <a:srgbClr val="E0EEF7"/>
    </a:accent6>
    <a:hlink>
      <a:srgbClr val="E3638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3974</TotalTime>
  <Words>1034</Words>
  <Application>Microsoft Office PowerPoint</Application>
  <PresentationFormat>自定义</PresentationFormat>
  <Paragraphs>58</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Davis</dc:creator>
  <cp:lastModifiedBy>yanyurrnpingsheng@gmail.com</cp:lastModifiedBy>
  <cp:revision>109</cp:revision>
  <dcterms:created xsi:type="dcterms:W3CDTF">2019-03-25T17:38:57Z</dcterms:created>
  <dcterms:modified xsi:type="dcterms:W3CDTF">2021-08-21T13:50:25Z</dcterms:modified>
</cp:coreProperties>
</file>