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9" r:id="rId2"/>
    <p:sldId id="448" r:id="rId3"/>
    <p:sldId id="478" r:id="rId4"/>
    <p:sldId id="468" r:id="rId5"/>
    <p:sldId id="469" r:id="rId6"/>
    <p:sldId id="482" r:id="rId7"/>
    <p:sldId id="483" r:id="rId8"/>
    <p:sldId id="484" r:id="rId9"/>
    <p:sldId id="485" r:id="rId10"/>
    <p:sldId id="480" r:id="rId11"/>
    <p:sldId id="486" r:id="rId12"/>
    <p:sldId id="487" r:id="rId13"/>
    <p:sldId id="48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33"/>
    <a:srgbClr val="44546A"/>
    <a:srgbClr val="9DC3E6"/>
    <a:srgbClr val="EDF6F9"/>
    <a:srgbClr val="83888E"/>
    <a:srgbClr val="000000"/>
    <a:srgbClr val="C8CDD3"/>
    <a:srgbClr val="BCC2CA"/>
    <a:srgbClr val="424242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5" autoAdjust="0"/>
    <p:restoredTop sz="95317" autoAdjust="0"/>
  </p:normalViewPr>
  <p:slideViewPr>
    <p:cSldViewPr snapToGrid="0" showGuides="1">
      <p:cViewPr varScale="1">
        <p:scale>
          <a:sx n="78" d="100"/>
          <a:sy n="78" d="100"/>
        </p:scale>
        <p:origin x="96" y="274"/>
      </p:cViewPr>
      <p:guideLst>
        <p:guide pos="381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47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34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46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11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43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19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319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74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95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15098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549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678137" y="1846049"/>
            <a:ext cx="11315633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for Autonomous Systems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spc="2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691640" y="3335630"/>
            <a:ext cx="8720762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600" spc="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Undergraduate Summer Research Internship 2021 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4758584" y="4655128"/>
            <a:ext cx="3545909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4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Supervisors</a:t>
            </a:r>
            <a:r>
              <a:rPr lang="en-US" altLang="zh-CN" sz="2400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:</a:t>
            </a:r>
          </a:p>
          <a:p>
            <a:r>
              <a:rPr lang="en-US" altLang="zh-CN" sz="2400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Dr. Han </a:t>
            </a:r>
            <a:r>
              <a:rPr lang="en-US" altLang="zh-CN" sz="2400" spc="1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Dongkun</a:t>
            </a:r>
            <a:endParaRPr lang="en-US" altLang="zh-CN" sz="2400" spc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r>
              <a:rPr lang="en-US" altLang="zh-CN" sz="2400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Mr. Huang </a:t>
            </a:r>
            <a:r>
              <a:rPr lang="en-US" altLang="zh-CN" sz="2400" spc="1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Hejun</a:t>
            </a:r>
            <a:endParaRPr lang="zh-CN" altLang="en-US" sz="2400" spc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68E95644-8581-44CB-AE2C-A1733A4BBA0A}"/>
              </a:ext>
            </a:extLst>
          </p:cNvPr>
          <p:cNvSpPr txBox="1"/>
          <p:nvPr/>
        </p:nvSpPr>
        <p:spPr>
          <a:xfrm>
            <a:off x="691640" y="4655128"/>
            <a:ext cx="2465575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HK" altLang="zh-CN" sz="2400" b="1" i="1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Presenter</a:t>
            </a:r>
            <a:r>
              <a:rPr lang="en-HK" altLang="zh-CN" sz="2400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:</a:t>
            </a:r>
          </a:p>
          <a:p>
            <a:r>
              <a:rPr lang="en-US" altLang="zh-CN" sz="2400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Xu Haoran</a:t>
            </a:r>
          </a:p>
          <a:p>
            <a:r>
              <a:rPr lang="en-US" altLang="zh-CN" sz="2400" spc="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SID: 1155124383</a:t>
            </a:r>
            <a:endParaRPr lang="zh-CN" altLang="en-US" sz="2400" spc="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5FEBDB-13EB-4CD4-A570-70BBA7206A2A}"/>
              </a:ext>
            </a:extLst>
          </p:cNvPr>
          <p:cNvGrpSpPr/>
          <p:nvPr/>
        </p:nvGrpSpPr>
        <p:grpSpPr>
          <a:xfrm>
            <a:off x="161637" y="345573"/>
            <a:ext cx="11868726" cy="1162176"/>
            <a:chOff x="1" y="39930"/>
            <a:chExt cx="11868726" cy="116217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361D250-320A-44D9-BFB9-1D8E7D9BE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63667"/>
              <a:ext cx="1293368" cy="10233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85C2D7C-154F-4B6A-BC77-93E868D5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8222" y1="13333" x2="39556" y2="10667"/>
                          <a14:foregroundMark x1="57778" y1="14667" x2="60000" y2="3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28305" y="39930"/>
              <a:ext cx="1138440" cy="11384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B46F61E-5286-4503-B0EF-BC3A73C1C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0615" y="63666"/>
              <a:ext cx="1138440" cy="113844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9AFBF2A-03BD-4CF3-BE77-0CF5D83A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03211" y="116184"/>
              <a:ext cx="1065516" cy="1065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1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E7E8285-B440-4E7D-9D16-10578C22005B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1C70CFF-738E-4A2D-A845-B2F1F00342F2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EB22DA7-47BD-4E74-BEBC-E24F14E0BD53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10E9DDC8-F536-43FF-B6FA-FB21F3853A60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HK" altLang="zh-CN" sz="3200" b="1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  <a:sym typeface="Times New Roman" panose="02020603050405020304" pitchFamily="18" charset="0"/>
                  </a:rPr>
                  <a:t>4</a:t>
                </a:r>
                <a:endParaRPr kumimoji="0" lang="en-US" altLang="zh-CN" sz="3200" b="1" i="0" u="none" strike="noStrike" kern="1200" cap="none" spc="2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98BEE5-9B47-46BA-8F3D-449D5636494F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0" marR="0" lvl="0" indent="0" algn="l" defTabSz="6089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HK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4C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rPr>
                <a:t>Results: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4C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58D521CF-52E5-496D-A996-2C774D6D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64" y="1503655"/>
            <a:ext cx="5854607" cy="27791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F8A7904-6A35-48AD-9D39-9F3813C8F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29" y="1595232"/>
            <a:ext cx="5854607" cy="26894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B1DAD4-030A-45C3-89A8-F70F88B2D803}"/>
              </a:ext>
            </a:extLst>
          </p:cNvPr>
          <p:cNvSpPr txBox="1"/>
          <p:nvPr/>
        </p:nvSpPr>
        <p:spPr>
          <a:xfrm>
            <a:off x="2638425" y="46050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11: Output of x in MPC control System and DDPG Control System </a:t>
            </a:r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14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F4233648-873B-44D3-A5FD-DD80ABDF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08" y="1699694"/>
            <a:ext cx="6037390" cy="28659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F93744F-EB0A-4C0D-B322-4849B5F40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29" y="1699694"/>
            <a:ext cx="5876925" cy="2868062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919F1B-5F7F-4E00-99B4-5974A87F1E6A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E5A5EF5-A41B-466C-8040-C185E2D00338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589672B-C61C-4AC6-A0A6-6FB1DB2E64A3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7" name="TextBox 8">
                <a:extLst>
                  <a:ext uri="{FF2B5EF4-FFF2-40B4-BE49-F238E27FC236}">
                    <a16:creationId xmlns:a16="http://schemas.microsoft.com/office/drawing/2014/main" id="{C0E83256-D485-4000-BC27-816179F0AC4F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HK" altLang="zh-CN" sz="3200" b="1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  <a:sym typeface="Times New Roman" panose="02020603050405020304" pitchFamily="18" charset="0"/>
                  </a:rPr>
                  <a:t>4</a:t>
                </a:r>
                <a:endParaRPr kumimoji="0" lang="en-US" altLang="zh-CN" sz="3200" b="1" i="0" u="none" strike="noStrike" kern="1200" cap="none" spc="2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DE75878-2C55-4B3A-997B-9EFD96FE49C7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0" marR="0" lvl="0" indent="0" algn="l" defTabSz="6089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HK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4C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rPr>
                <a:t>Results: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4C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13C311F-9D13-4D1F-8249-A9123CC6DB2B}"/>
              </a:ext>
            </a:extLst>
          </p:cNvPr>
          <p:cNvSpPr txBox="1"/>
          <p:nvPr/>
        </p:nvSpPr>
        <p:spPr>
          <a:xfrm>
            <a:off x="2600325" y="483514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12: Output of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in MPC control System and DDPG Control System </a:t>
            </a:r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93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1662FE1-5D5A-4BE4-8F9B-EFA199C6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3" t="3868" r="8266" b="3417"/>
          <a:stretch/>
        </p:blipFill>
        <p:spPr>
          <a:xfrm>
            <a:off x="145329" y="1840549"/>
            <a:ext cx="5934075" cy="32638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248E4E-D74E-4A92-93FB-E8571227F7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69" t="3996" r="8096" b="5066"/>
          <a:stretch/>
        </p:blipFill>
        <p:spPr>
          <a:xfrm>
            <a:off x="6112598" y="1875156"/>
            <a:ext cx="5934075" cy="319465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EF88942-96CB-4F0D-B2E9-B4D118DB56E3}"/>
              </a:ext>
            </a:extLst>
          </p:cNvPr>
          <p:cNvSpPr txBox="1"/>
          <p:nvPr/>
        </p:nvSpPr>
        <p:spPr>
          <a:xfrm>
            <a:off x="2638425" y="51970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13: Observation Information with Force Limit 15 and Force Limit 200</a:t>
            </a:r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FCDB7D-F24A-4591-BE8E-D490437341F7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9DAC270-5280-4834-A837-A9FC48560191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CF769A3-2FD1-4E5F-BFEE-5C9685137EAD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" name="TextBox 8">
                <a:extLst>
                  <a:ext uri="{FF2B5EF4-FFF2-40B4-BE49-F238E27FC236}">
                    <a16:creationId xmlns:a16="http://schemas.microsoft.com/office/drawing/2014/main" id="{5617F889-3512-40C0-9E1F-7220D7F87C57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HK" altLang="zh-CN" sz="3200" b="1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  <a:sym typeface="Times New Roman" panose="02020603050405020304" pitchFamily="18" charset="0"/>
                  </a:rPr>
                  <a:t>4</a:t>
                </a:r>
                <a:endParaRPr kumimoji="0" lang="en-US" altLang="zh-CN" sz="3200" b="1" i="0" u="none" strike="noStrike" kern="1200" cap="none" spc="2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870599A-B942-408F-8A2A-51EA21AFF7AA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0" marR="0" lvl="0" indent="0" algn="l" defTabSz="6089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HK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4C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rPr>
                <a:t>Results: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4C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65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BE1D0CE-8819-4725-A43C-663469960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4" r="4717"/>
          <a:stretch/>
        </p:blipFill>
        <p:spPr>
          <a:xfrm>
            <a:off x="6096000" y="1869019"/>
            <a:ext cx="5999980" cy="32459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3CEA7F-3561-4ECE-B785-A1C8E2BB5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r="3959"/>
          <a:stretch/>
        </p:blipFill>
        <p:spPr>
          <a:xfrm>
            <a:off x="145329" y="1869019"/>
            <a:ext cx="5979712" cy="32459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F7CF286-6898-4D77-BB30-F76F907E3421}"/>
              </a:ext>
            </a:extLst>
          </p:cNvPr>
          <p:cNvSpPr txBox="1"/>
          <p:nvPr/>
        </p:nvSpPr>
        <p:spPr>
          <a:xfrm>
            <a:off x="864605" y="5282815"/>
            <a:ext cx="1083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14 : Comparison between DDPG and DDPG-CBF Algorithm on Episode Reward and Safety Violation</a:t>
            </a:r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6926A48-7C25-4B6E-8DB6-73FB93B4F09C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1D06C76-99A7-4DC4-B80B-0F7726A93021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6698F91-952E-4E26-B6F2-3F258206ED8E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D24E15DB-9D39-4EDC-A582-4B965B191040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HK" altLang="zh-CN" sz="3200" b="1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  <a:sym typeface="Times New Roman" panose="02020603050405020304" pitchFamily="18" charset="0"/>
                  </a:rPr>
                  <a:t>4</a:t>
                </a:r>
                <a:endParaRPr kumimoji="0" lang="en-US" altLang="zh-CN" sz="3200" b="1" i="0" u="none" strike="noStrike" kern="1200" cap="none" spc="2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BE1B1C3-DF2F-4BD8-94EB-0262FB7F5A1D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0" marR="0" lvl="0" indent="0" algn="l" defTabSz="608965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HK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4C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+mn-cs"/>
                  <a:sym typeface="Times New Roman" panose="02020603050405020304" pitchFamily="18" charset="0"/>
                </a:rPr>
                <a:t>Results: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4C3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66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3C76106-7F8F-4C3F-B66D-FD073334B00D}"/>
              </a:ext>
            </a:extLst>
          </p:cNvPr>
          <p:cNvSpPr/>
          <p:nvPr/>
        </p:nvSpPr>
        <p:spPr>
          <a:xfrm>
            <a:off x="70325" y="999306"/>
            <a:ext cx="5663438" cy="1241269"/>
          </a:xfrm>
          <a:prstGeom prst="roundRect">
            <a:avLst/>
          </a:prstGeom>
          <a:solidFill>
            <a:srgbClr val="ED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BCF3B6-9657-4103-882D-DADA3EDDFCCF}"/>
              </a:ext>
            </a:extLst>
          </p:cNvPr>
          <p:cNvGrpSpPr/>
          <p:nvPr/>
        </p:nvGrpSpPr>
        <p:grpSpPr>
          <a:xfrm>
            <a:off x="181454" y="118289"/>
            <a:ext cx="719276" cy="719276"/>
            <a:chOff x="2003283" y="1578685"/>
            <a:chExt cx="1581373" cy="158137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F81A0E5-FF7E-44D3-B672-EB1CDBD7F50A}"/>
                </a:ext>
              </a:extLst>
            </p:cNvPr>
            <p:cNvSpPr/>
            <p:nvPr/>
          </p:nvSpPr>
          <p:spPr>
            <a:xfrm>
              <a:off x="2003283" y="1578685"/>
              <a:ext cx="1581373" cy="15813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B664C9F3-1986-4F37-BA08-7D9663D10A32}"/>
                </a:ext>
              </a:extLst>
            </p:cNvPr>
            <p:cNvSpPr txBox="1"/>
            <p:nvPr/>
          </p:nvSpPr>
          <p:spPr>
            <a:xfrm>
              <a:off x="2543527" y="2025681"/>
              <a:ext cx="395319" cy="73131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3200" b="1" spc="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812D3E0-8908-4BA4-BA08-21AA1BFB24C5}"/>
              </a:ext>
            </a:extLst>
          </p:cNvPr>
          <p:cNvSpPr/>
          <p:nvPr/>
        </p:nvSpPr>
        <p:spPr>
          <a:xfrm>
            <a:off x="1146455" y="154363"/>
            <a:ext cx="6885975" cy="66864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HK" altLang="zh-CN" sz="3200" i="1" dirty="0">
                <a:solidFill>
                  <a:srgbClr val="FF4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Introduction:</a:t>
            </a:r>
            <a:endParaRPr lang="en-US" altLang="zh-CN" sz="3200" dirty="0">
              <a:solidFill>
                <a:srgbClr val="FF4C33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Picture 2" descr="Figure 1: Shielded reinforcement learning">
            <a:extLst>
              <a:ext uri="{FF2B5EF4-FFF2-40B4-BE49-F238E27FC236}">
                <a16:creationId xmlns:a16="http://schemas.microsoft.com/office/drawing/2014/main" id="{17A63B9B-45B2-4A4F-A6EF-40E5167C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96" y="1822579"/>
            <a:ext cx="9015684" cy="29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525859B-3F92-4F6C-B051-668D7CE5C222}"/>
              </a:ext>
            </a:extLst>
          </p:cNvPr>
          <p:cNvSpPr txBox="1"/>
          <p:nvPr/>
        </p:nvSpPr>
        <p:spPr>
          <a:xfrm>
            <a:off x="3193696" y="5329382"/>
            <a:ext cx="632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: Basic Structure of Safe Reinforcement Learning</a:t>
            </a:r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82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1749D0A-3A09-444C-86AC-4C416E271F7B}"/>
              </a:ext>
            </a:extLst>
          </p:cNvPr>
          <p:cNvSpPr/>
          <p:nvPr/>
        </p:nvSpPr>
        <p:spPr>
          <a:xfrm>
            <a:off x="1155333" y="4325857"/>
            <a:ext cx="5270092" cy="530228"/>
          </a:xfrm>
          <a:prstGeom prst="roundRect">
            <a:avLst/>
          </a:prstGeom>
          <a:solidFill>
            <a:srgbClr val="44546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69CC4B-561E-4351-9C21-2311B10EC9A3}"/>
              </a:ext>
            </a:extLst>
          </p:cNvPr>
          <p:cNvSpPr txBox="1"/>
          <p:nvPr/>
        </p:nvSpPr>
        <p:spPr>
          <a:xfrm>
            <a:off x="1147268" y="4325857"/>
            <a:ext cx="52302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(2)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Deep Deterministic Policy Gradient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HK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Add a </a:t>
            </a:r>
            <a:r>
              <a:rPr lang="en-HK" altLang="zh-CN" i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shield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, which </a:t>
            </a:r>
            <a:r>
              <a:rPr lang="en-HK" altLang="zh-CN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monitors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the actions selected by the learning agent and </a:t>
            </a:r>
            <a:r>
              <a:rPr lang="en-HK" altLang="zh-CN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corrects 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them if the chosen action is unsafe.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6A8BB8-B20A-40DB-B04E-2062D5D62EEF}"/>
              </a:ext>
            </a:extLst>
          </p:cNvPr>
          <p:cNvSpPr/>
          <p:nvPr/>
        </p:nvSpPr>
        <p:spPr>
          <a:xfrm>
            <a:off x="1155333" y="1704102"/>
            <a:ext cx="5251651" cy="536473"/>
          </a:xfrm>
          <a:prstGeom prst="roundRect">
            <a:avLst/>
          </a:prstGeom>
          <a:solidFill>
            <a:srgbClr val="44546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636346-891A-4798-A43D-5A7A718223B2}"/>
              </a:ext>
            </a:extLst>
          </p:cNvPr>
          <p:cNvSpPr txBox="1"/>
          <p:nvPr/>
        </p:nvSpPr>
        <p:spPr>
          <a:xfrm>
            <a:off x="1147268" y="1704102"/>
            <a:ext cx="51900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(1) R</a:t>
            </a:r>
            <a:r>
              <a:rPr lang="en-US" altLang="zh-CN" sz="26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einforcement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Learning</a:t>
            </a:r>
            <a:endParaRPr lang="en-HK" altLang="zh-CN" sz="2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en-HK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/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agent continuously takes actions according to the environment and gets feedback from environment. The purpose is for the agent to </a:t>
            </a:r>
            <a:r>
              <a:rPr lang="en-HK" altLang="zh-CN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learn an optimal policy 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that maximizes the long-term reward.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A6AB473-2515-430E-B001-48DD297C8BB5}"/>
              </a:ext>
            </a:extLst>
          </p:cNvPr>
          <p:cNvGrpSpPr/>
          <p:nvPr/>
        </p:nvGrpSpPr>
        <p:grpSpPr>
          <a:xfrm>
            <a:off x="190331" y="163470"/>
            <a:ext cx="7850976" cy="719276"/>
            <a:chOff x="181454" y="118289"/>
            <a:chExt cx="7850976" cy="71927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D689423-AE79-4B9E-956F-D9EBEB5D0729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EB075D0-9119-40D2-A4EF-DC5951BC6827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A54638A2-0A7C-4A4A-A4BF-FE0268BF784D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zh-CN" sz="3200" b="1" spc="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1A200B-293F-4552-B9CF-E4D1D8AF7664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HK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Background:</a:t>
              </a:r>
              <a:endPara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FF02476-BA5D-43B3-B4A7-4D7228AC0786}"/>
              </a:ext>
            </a:extLst>
          </p:cNvPr>
          <p:cNvSpPr txBox="1"/>
          <p:nvPr/>
        </p:nvSpPr>
        <p:spPr>
          <a:xfrm>
            <a:off x="7051879" y="6010721"/>
            <a:ext cx="3701413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1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Figure 3. Basic structure of shield learning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B88AE7-5AA9-4252-A0CD-96DE5C1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49" y="1439723"/>
            <a:ext cx="4329317" cy="19082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4846766-3CB6-4FAA-B2DC-9F6B2BE66F10}"/>
              </a:ext>
            </a:extLst>
          </p:cNvPr>
          <p:cNvSpPr txBox="1"/>
          <p:nvPr/>
        </p:nvSpPr>
        <p:spPr>
          <a:xfrm>
            <a:off x="7051879" y="3411439"/>
            <a:ext cx="370141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1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Figure 2. Agent interacts with environment and tries to maximize rewards.</a:t>
            </a:r>
          </a:p>
        </p:txBody>
      </p:sp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46B26DFE-CE40-422D-A724-B3010587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03" y="4112015"/>
            <a:ext cx="4381363" cy="18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70FE1C4-984F-4911-A29C-9BFC555F68EB}"/>
              </a:ext>
            </a:extLst>
          </p:cNvPr>
          <p:cNvSpPr/>
          <p:nvPr/>
        </p:nvSpPr>
        <p:spPr>
          <a:xfrm>
            <a:off x="1155332" y="4325857"/>
            <a:ext cx="5202417" cy="530228"/>
          </a:xfrm>
          <a:prstGeom prst="roundRect">
            <a:avLst/>
          </a:prstGeom>
          <a:solidFill>
            <a:srgbClr val="44546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A239DF-A2C7-4C9F-9055-174913BE1C3E}"/>
              </a:ext>
            </a:extLst>
          </p:cNvPr>
          <p:cNvSpPr txBox="1"/>
          <p:nvPr/>
        </p:nvSpPr>
        <p:spPr>
          <a:xfrm>
            <a:off x="1155332" y="4353679"/>
            <a:ext cx="49898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(4) Control Barrier Functions</a:t>
            </a:r>
          </a:p>
          <a:p>
            <a:endParaRPr lang="en-HK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Based on the invariant set principle, it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certifies that state trajectories starting from the safe region will never enter unsafe region.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689423-AE79-4B9E-956F-D9EBEB5D0729}"/>
              </a:ext>
            </a:extLst>
          </p:cNvPr>
          <p:cNvGrpSpPr/>
          <p:nvPr/>
        </p:nvGrpSpPr>
        <p:grpSpPr>
          <a:xfrm>
            <a:off x="181454" y="118289"/>
            <a:ext cx="719276" cy="719276"/>
            <a:chOff x="2003283" y="1578685"/>
            <a:chExt cx="1581373" cy="158137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EB075D0-9119-40D2-A4EF-DC5951BC6827}"/>
                </a:ext>
              </a:extLst>
            </p:cNvPr>
            <p:cNvSpPr/>
            <p:nvPr/>
          </p:nvSpPr>
          <p:spPr>
            <a:xfrm>
              <a:off x="2003283" y="1578685"/>
              <a:ext cx="1581373" cy="15813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A54638A2-0A7C-4A4A-A4BF-FE0268BF784D}"/>
                </a:ext>
              </a:extLst>
            </p:cNvPr>
            <p:cNvSpPr txBox="1"/>
            <p:nvPr/>
          </p:nvSpPr>
          <p:spPr>
            <a:xfrm>
              <a:off x="2543527" y="1850005"/>
              <a:ext cx="395319" cy="10826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3200" b="1" spc="200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F1A200B-293F-4552-B9CF-E4D1D8AF7664}"/>
              </a:ext>
            </a:extLst>
          </p:cNvPr>
          <p:cNvSpPr/>
          <p:nvPr/>
        </p:nvSpPr>
        <p:spPr>
          <a:xfrm>
            <a:off x="1146455" y="154363"/>
            <a:ext cx="6885975" cy="66864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HK" altLang="zh-CN" sz="3200" i="1" dirty="0">
                <a:solidFill>
                  <a:srgbClr val="FF4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Background:</a:t>
            </a:r>
            <a:endParaRPr lang="en-US" altLang="zh-CN" sz="3200" dirty="0">
              <a:solidFill>
                <a:srgbClr val="FF4C33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518019-BB69-4E26-8835-8B2E7FE943E1}"/>
              </a:ext>
            </a:extLst>
          </p:cNvPr>
          <p:cNvSpPr txBox="1"/>
          <p:nvPr/>
        </p:nvSpPr>
        <p:spPr>
          <a:xfrm>
            <a:off x="7344131" y="3150552"/>
            <a:ext cx="4651898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1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rgbClr val="44546A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Figure 4. B</a:t>
            </a:r>
            <a:r>
              <a:rPr lang="en-US" altLang="zh-CN" sz="1600" dirty="0">
                <a:solidFill>
                  <a:srgbClr val="44546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Times New Roman" panose="02020603050405020304" pitchFamily="18" charset="0"/>
              </a:rPr>
              <a:t>asic structure of MPC controller</a:t>
            </a:r>
            <a:endParaRPr lang="en-US" altLang="zh-CN" sz="1600" dirty="0">
              <a:solidFill>
                <a:srgbClr val="44546A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3FF67-F726-4163-BD23-A69792D518BD}"/>
              </a:ext>
            </a:extLst>
          </p:cNvPr>
          <p:cNvSpPr txBox="1"/>
          <p:nvPr/>
        </p:nvSpPr>
        <p:spPr>
          <a:xfrm>
            <a:off x="7344131" y="5920937"/>
            <a:ext cx="420969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1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rgbClr val="44546A"/>
                </a:solidFill>
                <a:latin typeface="Times New Roman" panose="02020603050405020304" pitchFamily="18" charset="0"/>
                <a:ea typeface="+mn-ea"/>
                <a:sym typeface="Times New Roman" panose="02020603050405020304" pitchFamily="18" charset="0"/>
              </a:rPr>
              <a:t>Figure 5. The state trajectories in the safe region will never enter unsafe region.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1F0E1C-6DDE-421C-94BE-98F87FD72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89" y="4031567"/>
            <a:ext cx="3284385" cy="17947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72EEDB-F57D-4021-B842-CC4114B1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010" y="1275790"/>
            <a:ext cx="2320016" cy="1780138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5B099B6-4611-48FF-83ED-791782A78C14}"/>
              </a:ext>
            </a:extLst>
          </p:cNvPr>
          <p:cNvSpPr/>
          <p:nvPr/>
        </p:nvSpPr>
        <p:spPr>
          <a:xfrm>
            <a:off x="1106099" y="1797169"/>
            <a:ext cx="5251651" cy="536473"/>
          </a:xfrm>
          <a:prstGeom prst="roundRect">
            <a:avLst/>
          </a:prstGeom>
          <a:solidFill>
            <a:srgbClr val="EDF6F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21BBFB-9D29-4B41-87DB-E3B6267B25C9}"/>
              </a:ext>
            </a:extLst>
          </p:cNvPr>
          <p:cNvSpPr/>
          <p:nvPr/>
        </p:nvSpPr>
        <p:spPr>
          <a:xfrm>
            <a:off x="1155333" y="1704102"/>
            <a:ext cx="5251651" cy="536473"/>
          </a:xfrm>
          <a:prstGeom prst="roundRect">
            <a:avLst/>
          </a:prstGeom>
          <a:solidFill>
            <a:srgbClr val="44546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4B6707-DEE8-48B5-8149-4DA25322ABE5}"/>
              </a:ext>
            </a:extLst>
          </p:cNvPr>
          <p:cNvSpPr txBox="1"/>
          <p:nvPr/>
        </p:nvSpPr>
        <p:spPr>
          <a:xfrm>
            <a:off x="1155332" y="1715159"/>
            <a:ext cx="49898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(3) </a:t>
            </a:r>
            <a:r>
              <a:rPr lang="en-HK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Model Predictive Control</a:t>
            </a:r>
            <a:endParaRPr lang="en-HK" altLang="zh-CN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en-HK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control (MPC) is an advanced method of process control that has the ability to anticipate future events and take control actions accordingly.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1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2DB7016-E53C-4FA1-A3DB-BFBA40D40C08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23AD61-96C0-4350-83C2-E0545017D191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C23C262-F747-40F6-A1C0-358D0FB247D4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C9756CE5-A03B-41FB-8CC1-93C92B03DAF1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zh-CN" sz="3200" b="1" spc="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3D4281-74D1-4607-8347-FF8CE6BC0253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HK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3200" i="1" dirty="0" err="1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ase</a:t>
              </a:r>
              <a:r>
                <a:rPr lang="en-US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Study:</a:t>
              </a:r>
              <a:endParaRPr lang="en-US" altLang="zh-CN" sz="3200" dirty="0">
                <a:solidFill>
                  <a:srgbClr val="FF4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A5796DF-DB9A-4A91-8BF0-ABFA1B4B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96" y="1128990"/>
            <a:ext cx="4957631" cy="40789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71FF57-5983-4B04-9B8A-9EAEE4E1E4F6}"/>
              </a:ext>
            </a:extLst>
          </p:cNvPr>
          <p:cNvSpPr txBox="1"/>
          <p:nvPr/>
        </p:nvSpPr>
        <p:spPr>
          <a:xfrm>
            <a:off x="4117940" y="5505053"/>
            <a:ext cx="395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 : Cart-Pole System</a:t>
            </a:r>
            <a:endParaRPr lang="zh-CN" altLang="en-US" sz="20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7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2DB7016-E53C-4FA1-A3DB-BFBA40D40C08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23AD61-96C0-4350-83C2-E0545017D191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C23C262-F747-40F6-A1C0-358D0FB247D4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C9756CE5-A03B-41FB-8CC1-93C92B03DAF1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zh-CN" sz="3200" b="1" spc="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3D4281-74D1-4607-8347-FF8CE6BC0253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HK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3200" i="1" dirty="0" err="1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ase</a:t>
              </a:r>
              <a:r>
                <a:rPr lang="en-US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Study:</a:t>
              </a:r>
              <a:endParaRPr lang="en-US" altLang="zh-CN" sz="3200" dirty="0">
                <a:solidFill>
                  <a:srgbClr val="FF4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67EAA87F-BD0C-4C90-ACB4-8E24300C1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2" t="5642" r="7933" b="4156"/>
          <a:stretch/>
        </p:blipFill>
        <p:spPr>
          <a:xfrm>
            <a:off x="1319974" y="1325549"/>
            <a:ext cx="9209480" cy="42069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563FF5-CA30-4D17-A95B-1EE4F2830E1D}"/>
              </a:ext>
            </a:extLst>
          </p:cNvPr>
          <p:cNvSpPr txBox="1"/>
          <p:nvPr/>
        </p:nvSpPr>
        <p:spPr>
          <a:xfrm>
            <a:off x="3105206" y="5781666"/>
            <a:ext cx="632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 : Cart-Pole Model Used in the Control Systems </a:t>
            </a:r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355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2DB7016-E53C-4FA1-A3DB-BFBA40D40C08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23AD61-96C0-4350-83C2-E0545017D191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C23C262-F747-40F6-A1C0-358D0FB247D4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C9756CE5-A03B-41FB-8CC1-93C92B03DAF1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zh-CN" sz="3200" b="1" spc="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3D4281-74D1-4607-8347-FF8CE6BC0253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HK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3200" i="1" dirty="0" err="1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ase</a:t>
              </a:r>
              <a:r>
                <a:rPr lang="en-US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Study:</a:t>
              </a:r>
              <a:endParaRPr lang="en-US" altLang="zh-CN" sz="3200" dirty="0">
                <a:solidFill>
                  <a:srgbClr val="FF4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F563FF5-CA30-4D17-A95B-1EE4F2830E1D}"/>
              </a:ext>
            </a:extLst>
          </p:cNvPr>
          <p:cNvSpPr txBox="1"/>
          <p:nvPr/>
        </p:nvSpPr>
        <p:spPr>
          <a:xfrm>
            <a:off x="3491346" y="5514109"/>
            <a:ext cx="632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Structure Overview of DDPG Control System</a:t>
            </a:r>
            <a:endParaRPr lang="zh-CN" altLang="en-US" dirty="0">
              <a:solidFill>
                <a:srgbClr val="44546A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06C285-BDB8-4B32-BC51-7E8ACBDD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99" r="27948"/>
          <a:stretch/>
        </p:blipFill>
        <p:spPr>
          <a:xfrm>
            <a:off x="3844795" y="827345"/>
            <a:ext cx="4429385" cy="43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0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2DB7016-E53C-4FA1-A3DB-BFBA40D40C08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23AD61-96C0-4350-83C2-E0545017D191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C23C262-F747-40F6-A1C0-358D0FB247D4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C9756CE5-A03B-41FB-8CC1-93C92B03DAF1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zh-CN" sz="3200" b="1" spc="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3D4281-74D1-4607-8347-FF8CE6BC0253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HK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3200" i="1" dirty="0" err="1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ase</a:t>
              </a:r>
              <a:r>
                <a:rPr lang="en-US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Study:</a:t>
              </a:r>
              <a:endParaRPr lang="en-US" altLang="zh-CN" sz="3200" dirty="0">
                <a:solidFill>
                  <a:srgbClr val="FF4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F563FF5-CA30-4D17-A95B-1EE4F2830E1D}"/>
              </a:ext>
            </a:extLst>
          </p:cNvPr>
          <p:cNvSpPr txBox="1"/>
          <p:nvPr/>
        </p:nvSpPr>
        <p:spPr>
          <a:xfrm>
            <a:off x="3158837" y="5809643"/>
            <a:ext cx="632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9: Detailed Structure of DDPG Control System</a:t>
            </a:r>
            <a:endParaRPr lang="zh-CN" altLang="en-US" dirty="0">
              <a:solidFill>
                <a:srgbClr val="44546A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1D7EC8-2932-4A9D-81B0-53CDCA6C9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6" r="2464"/>
          <a:stretch/>
        </p:blipFill>
        <p:spPr>
          <a:xfrm>
            <a:off x="986853" y="1122879"/>
            <a:ext cx="9437228" cy="43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6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2DB7016-E53C-4FA1-A3DB-BFBA40D40C08}"/>
              </a:ext>
            </a:extLst>
          </p:cNvPr>
          <p:cNvGrpSpPr/>
          <p:nvPr/>
        </p:nvGrpSpPr>
        <p:grpSpPr>
          <a:xfrm>
            <a:off x="145329" y="122626"/>
            <a:ext cx="7850976" cy="719276"/>
            <a:chOff x="181454" y="118289"/>
            <a:chExt cx="7850976" cy="71927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23AD61-96C0-4350-83C2-E0545017D191}"/>
                </a:ext>
              </a:extLst>
            </p:cNvPr>
            <p:cNvGrpSpPr/>
            <p:nvPr/>
          </p:nvGrpSpPr>
          <p:grpSpPr>
            <a:xfrm>
              <a:off x="181454" y="118289"/>
              <a:ext cx="719276" cy="719276"/>
              <a:chOff x="2003283" y="1578685"/>
              <a:chExt cx="1581373" cy="158137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C23C262-F747-40F6-A1C0-358D0FB247D4}"/>
                  </a:ext>
                </a:extLst>
              </p:cNvPr>
              <p:cNvSpPr/>
              <p:nvPr/>
            </p:nvSpPr>
            <p:spPr>
              <a:xfrm>
                <a:off x="2003283" y="1578685"/>
                <a:ext cx="1581373" cy="15813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C9756CE5-A03B-41FB-8CC1-93C92B03DAF1}"/>
                  </a:ext>
                </a:extLst>
              </p:cNvPr>
              <p:cNvSpPr txBox="1"/>
              <p:nvPr/>
            </p:nvSpPr>
            <p:spPr>
              <a:xfrm>
                <a:off x="2543527" y="1850005"/>
                <a:ext cx="395319" cy="1082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US" altLang="zh-CN" sz="3200" b="1" spc="200" dirty="0"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3D4281-74D1-4607-8347-FF8CE6BC0253}"/>
                </a:ext>
              </a:extLst>
            </p:cNvPr>
            <p:cNvSpPr/>
            <p:nvPr/>
          </p:nvSpPr>
          <p:spPr>
            <a:xfrm>
              <a:off x="1146455" y="154363"/>
              <a:ext cx="6885975" cy="66864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HK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C</a:t>
              </a:r>
              <a:r>
                <a:rPr lang="en-US" altLang="zh-CN" sz="3200" i="1" dirty="0" err="1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ase</a:t>
              </a:r>
              <a:r>
                <a:rPr lang="en-US" altLang="zh-CN" sz="3200" i="1" dirty="0">
                  <a:solidFill>
                    <a:srgbClr val="FF4C3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 Study:</a:t>
              </a:r>
              <a:endParaRPr lang="en-US" altLang="zh-CN" sz="3200" dirty="0">
                <a:solidFill>
                  <a:srgbClr val="FF4C33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F563FF5-CA30-4D17-A95B-1EE4F2830E1D}"/>
              </a:ext>
            </a:extLst>
          </p:cNvPr>
          <p:cNvSpPr txBox="1"/>
          <p:nvPr/>
        </p:nvSpPr>
        <p:spPr>
          <a:xfrm>
            <a:off x="3269674" y="5708073"/>
            <a:ext cx="632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10: Detailed Structure of MPC Control System</a:t>
            </a:r>
            <a:endParaRPr lang="zh-CN" altLang="en-US" sz="1800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44546A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46C3662-43A0-45F2-AED1-BDE095EAF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5" r="10954"/>
          <a:stretch/>
        </p:blipFill>
        <p:spPr>
          <a:xfrm>
            <a:off x="1110330" y="1044803"/>
            <a:ext cx="9148672" cy="42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3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369</Words>
  <Application>Microsoft Office PowerPoint</Application>
  <PresentationFormat>宽屏</PresentationFormat>
  <Paragraphs>71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简洁黑白</dc:title>
  <dc:creator>第一PPT</dc:creator>
  <cp:keywords>www.1ppt.com</cp:keywords>
  <dc:description>www.1ppt.com</dc:description>
  <cp:lastModifiedBy>yanyurrnpingsheng@gmail.com</cp:lastModifiedBy>
  <cp:revision>599</cp:revision>
  <dcterms:created xsi:type="dcterms:W3CDTF">2019-04-09T06:58:04Z</dcterms:created>
  <dcterms:modified xsi:type="dcterms:W3CDTF">2021-08-21T13:49:49Z</dcterms:modified>
</cp:coreProperties>
</file>