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jpeg" ContentType="image/jpeg"/>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p>
            <a:r>
              <a:rPr b="0" lang="en-US" sz="1400" spc="-1" strike="noStrike">
                <a:solidFill>
                  <a:srgbClr val="303d22"/>
                </a:solidFill>
                <a:latin typeface="Arial"/>
              </a:rPr>
              <a:t>&lt;header&gt;</a:t>
            </a:r>
            <a:endParaRPr b="0" lang="en-US" sz="1400" spc="-1" strike="noStrike">
              <a:solidFill>
                <a:srgbClr val="303d22"/>
              </a:solidFill>
              <a:latin typeface="Arial"/>
            </a:endParaRPr>
          </a:p>
        </p:txBody>
      </p:sp>
      <p:sp>
        <p:nvSpPr>
          <p:cNvPr id="4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303d22"/>
                </a:solidFill>
                <a:latin typeface="Arial"/>
              </a:rPr>
              <a:t>&lt;date/time&gt;</a:t>
            </a:r>
            <a:endParaRPr b="0" lang="en-US" sz="1400" spc="-1" strike="noStrike">
              <a:solidFill>
                <a:srgbClr val="303d22"/>
              </a:solidFill>
              <a:latin typeface="Arial"/>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303d22"/>
                </a:solidFill>
                <a:latin typeface="Arial"/>
              </a:rPr>
              <a:t>&lt;footer&gt;</a:t>
            </a:r>
            <a:endParaRPr b="0" lang="en-US" sz="1400" spc="-1" strike="noStrike">
              <a:solidFill>
                <a:srgbClr val="303d22"/>
              </a:solidFill>
              <a:latin typeface="Arial"/>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p>
            <a:pPr algn="r"/>
            <a:fld id="{6D77608B-0B34-46D9-B0D0-D71F73AC1ED0}" type="slidenum">
              <a:rPr b="0" lang="en-US" sz="1400" spc="-1" strike="noStrike">
                <a:solidFill>
                  <a:srgbClr val="303d22"/>
                </a:solidFill>
                <a:latin typeface="Arial"/>
              </a:rPr>
              <a:t>&lt;number&gt;</a:t>
            </a:fld>
            <a:endParaRPr b="0" lang="en-US" sz="1400" spc="-1" strike="noStrike">
              <a:solidFill>
                <a:srgbClr val="303d22"/>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sldImg"/>
          </p:nvPr>
        </p:nvSpPr>
        <p:spPr>
          <a:xfrm>
            <a:off x="1587960" y="1005840"/>
            <a:ext cx="4596480" cy="3447360"/>
          </a:xfrm>
          <a:prstGeom prst="rect">
            <a:avLst/>
          </a:prstGeom>
        </p:spPr>
      </p:sp>
      <p:sp>
        <p:nvSpPr>
          <p:cNvPr id="49" name="PlaceHolder 2"/>
          <p:cNvSpPr>
            <a:spLocks noGrp="1"/>
          </p:cNvSpPr>
          <p:nvPr>
            <p:ph type="body"/>
          </p:nvPr>
        </p:nvSpPr>
        <p:spPr>
          <a:xfrm>
            <a:off x="1185120" y="4787640"/>
            <a:ext cx="5407560" cy="8783280"/>
          </a:xfrm>
          <a:prstGeom prst="rect">
            <a:avLst/>
          </a:prstGeom>
        </p:spPr>
        <p:txBody>
          <a:bodyPr lIns="0" rIns="0" tIns="0" bIns="0"/>
          <a:p>
            <a:r>
              <a:rPr b="0" lang="en-US" sz="2000" spc="-1" strike="noStrike">
                <a:latin typeface="Arial"/>
              </a:rPr>
              <a:t>Possible mechanisms of application for NPs. (A) Protein corona formation occurs when NPs spontaneously take up viral protein markers. The resulting VLP can be used for vaccination against future coronavirus infections. (B) Various antimicrobial mechanisms of NPs. (C) Mechanism used by nanosensor to detect SARS‐CoV‐2 virus. (D) Cytokine storm syndrome following SARS‐CoV‐2 infection. Following infection, MΦs secrete large amounts of IL‐6 and TNF‐α cytokines, leading also to downregulation of CD4+ and CD8+ T‐cells. NPs with specific surface functionalizations can neutralize these pro‐inflammatory cytokines.</a:t>
            </a:r>
            <a:endParaRPr b="0" lang="en-US" sz="2000" spc="-1" strike="noStrike">
              <a:latin typeface="Arial"/>
            </a:endParaRPr>
          </a:p>
          <a:p>
            <a:r>
              <a:rPr b="0" lang="en-US" sz="2000" spc="-1" strike="noStrike">
                <a:latin typeface="Arial"/>
              </a:rPr>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 </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44000" cy="6858000"/>
          </a:xfrm>
          <a:prstGeom prst="rect">
            <a:avLst/>
          </a:prstGeom>
          <a:solidFill>
            <a:srgbClr val="0054a6"/>
          </a:solidFill>
          <a:ln>
            <a:noFill/>
          </a:ln>
        </p:spPr>
        <p:style>
          <a:lnRef idx="0"/>
          <a:fillRef idx="0"/>
          <a:effectRef idx="0"/>
          <a:fontRef idx="minor"/>
        </p:style>
      </p:sp>
      <p:sp>
        <p:nvSpPr>
          <p:cNvPr id="1" name="CustomShape 2"/>
          <p:cNvSpPr/>
          <p:nvPr/>
        </p:nvSpPr>
        <p:spPr>
          <a:xfrm>
            <a:off x="0" y="0"/>
            <a:ext cx="144000" cy="1198440"/>
          </a:xfrm>
          <a:prstGeom prst="rect">
            <a:avLst/>
          </a:prstGeom>
          <a:solidFill>
            <a:srgbClr val="ffce34"/>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rIns="90000" tIns="46800" bIns="46800"/>
          <a:p>
            <a:r>
              <a:rPr b="0" lang="en-US" sz="1100" spc="-1" strike="noStrike">
                <a:solidFill>
                  <a:srgbClr val="000000"/>
                </a:solidFill>
                <a:latin typeface="Arial"/>
              </a:rPr>
              <a:t>Potential nanoparticle applications for prevention, diagnosis, and treatment of COVID‐19</a:t>
            </a:r>
            <a:endParaRPr b="0" lang="en-US" sz="1100" spc="-1" strike="noStrike">
              <a:solidFill>
                <a:srgbClr val="000000"/>
              </a:solidFill>
              <a:latin typeface="Arial"/>
            </a:endParaRPr>
          </a:p>
        </p:txBody>
      </p:sp>
      <p:pic>
        <p:nvPicPr>
          <p:cNvPr id="45" name="Logo" descr=""/>
          <p:cNvPicPr/>
          <p:nvPr/>
        </p:nvPicPr>
        <p:blipFill>
          <a:blip r:embed=""/>
          <a:stretch/>
        </p:blipFill>
        <p:spPr>
          <a:xfrm>
            <a:off x="4926600" y="152280"/>
            <a:ext cx="3670200" cy="355680"/>
          </a:xfrm>
          <a:prstGeom prst="rect">
            <a:avLst/>
          </a:prstGeom>
          <a:ln>
            <a:noFill/>
          </a:ln>
        </p:spPr>
      </p:pic>
      <p:sp>
        <p:nvSpPr>
          <p:cNvPr id="46" name="TextShape 2"/>
          <p:cNvSpPr txBox="1"/>
          <p:nvPr/>
        </p:nvSpPr>
        <p:spPr>
          <a:xfrm>
            <a:off x="360000" y="5940000"/>
            <a:ext cx="8640000" cy="451800"/>
          </a:xfrm>
          <a:prstGeom prst="rect">
            <a:avLst/>
          </a:prstGeom>
          <a:noFill/>
          <a:ln>
            <a:noFill/>
          </a:ln>
        </p:spPr>
        <p:txBody>
          <a:bodyPr lIns="90000" rIns="90000" tIns="45000" bIns="45000"/>
          <a:p>
            <a:r>
              <a:rPr b="1" lang="en-US" sz="800" spc="-1" strike="noStrike">
                <a:solidFill>
                  <a:srgbClr val="0054a6"/>
                </a:solidFill>
                <a:latin typeface="Arial"/>
              </a:rPr>
              <a:t>VIEW, Volume: 1, Issue: 4, First published: 25 September 2020, DOI: (10.1002/VIW.20200105) </a:t>
            </a:r>
            <a:endParaRPr b="0" lang="en-US" sz="800" spc="-1" strike="noStrike">
              <a:solidFill>
                <a:srgbClr val="000000"/>
              </a:solidFill>
              <a:latin typeface="Arial"/>
            </a:endParaRPr>
          </a:p>
        </p:txBody>
      </p:sp>
      <p:pic>
        <p:nvPicPr>
          <p:cNvPr id="47" name="Main graphic" descr=""/>
          <p:cNvPicPr/>
          <p:nvPr/>
        </p:nvPicPr>
        <p:blipFill>
          <a:blip r:embed="rId1"/>
          <a:stretch/>
        </p:blipFill>
        <p:spPr>
          <a:xfrm>
            <a:off x="2423880" y="762120"/>
            <a:ext cx="4347000" cy="3809880"/>
          </a:xfrm>
          <a:prstGeom prst="rect">
            <a:avLst/>
          </a:prstGeom>
          <a:ln>
            <a:noFill/>
          </a:ln>
        </p:spPr>
      </p:pic>
    </p:spTree>
  </p:cSld>
  <p:transition>
    <p:wipe dir="r"/>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LibreOffice_project/dc89aa7a9eabfd848af146d5086077aeed2ae4a5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