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327" r:id="rId4"/>
    <p:sldId id="324" r:id="rId5"/>
    <p:sldId id="325" r:id="rId6"/>
    <p:sldId id="328" r:id="rId7"/>
    <p:sldId id="329" r:id="rId8"/>
    <p:sldId id="330" r:id="rId9"/>
    <p:sldId id="338" r:id="rId10"/>
    <p:sldId id="339" r:id="rId11"/>
    <p:sldId id="379" r:id="rId12"/>
    <p:sldId id="331" r:id="rId13"/>
    <p:sldId id="344" r:id="rId14"/>
    <p:sldId id="340" r:id="rId15"/>
    <p:sldId id="334" r:id="rId16"/>
    <p:sldId id="359" r:id="rId17"/>
    <p:sldId id="336" r:id="rId18"/>
    <p:sldId id="337" r:id="rId19"/>
    <p:sldId id="350" r:id="rId20"/>
    <p:sldId id="346" r:id="rId21"/>
    <p:sldId id="347" r:id="rId22"/>
    <p:sldId id="348" r:id="rId23"/>
    <p:sldId id="351" r:id="rId24"/>
    <p:sldId id="354" r:id="rId25"/>
    <p:sldId id="355" r:id="rId26"/>
    <p:sldId id="353" r:id="rId27"/>
    <p:sldId id="345" r:id="rId28"/>
    <p:sldId id="356" r:id="rId29"/>
    <p:sldId id="373" r:id="rId30"/>
    <p:sldId id="375" r:id="rId31"/>
    <p:sldId id="376" r:id="rId32"/>
    <p:sldId id="377" r:id="rId33"/>
    <p:sldId id="378" r:id="rId34"/>
    <p:sldId id="388" r:id="rId35"/>
    <p:sldId id="326" r:id="rId36"/>
    <p:sldId id="389" r:id="rId37"/>
    <p:sldId id="390" r:id="rId38"/>
    <p:sldId id="382" r:id="rId39"/>
    <p:sldId id="357" r:id="rId40"/>
    <p:sldId id="361" r:id="rId41"/>
    <p:sldId id="362" r:id="rId42"/>
    <p:sldId id="363" r:id="rId43"/>
    <p:sldId id="372" r:id="rId44"/>
    <p:sldId id="365" r:id="rId45"/>
    <p:sldId id="366" r:id="rId46"/>
    <p:sldId id="367" r:id="rId47"/>
    <p:sldId id="369" r:id="rId48"/>
    <p:sldId id="371" r:id="rId49"/>
    <p:sldId id="370" r:id="rId50"/>
    <p:sldId id="381" r:id="rId51"/>
    <p:sldId id="383" r:id="rId52"/>
    <p:sldId id="267" r:id="rId53"/>
    <p:sldId id="387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ipman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62" y="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31C55C-94C1-4200-90D6-67A459F8BAFD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5F0B48-4122-4824-B483-305F7E96F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33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can produce a float if a float is used in the math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5F0B48-4122-4824-B483-305F7E96F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26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Students need to know basic formatting of floats for </a:t>
            </a:r>
            <a:r>
              <a:rPr lang="en-US" dirty="0" err="1"/>
              <a:t>autograding</a:t>
            </a:r>
            <a:r>
              <a:rPr lang="en-US" dirty="0"/>
              <a:t> in </a:t>
            </a:r>
            <a:r>
              <a:rPr lang="en-US" dirty="0" err="1"/>
              <a:t>zyBooks</a:t>
            </a:r>
            <a:endParaRPr lang="en-US" dirty="0"/>
          </a:p>
          <a:p>
            <a:r>
              <a:rPr lang="en-US" dirty="0"/>
              <a:t>See </a:t>
            </a:r>
            <a:r>
              <a:rPr lang="en-US" dirty="0" err="1"/>
              <a:t>zyBooks</a:t>
            </a:r>
            <a:r>
              <a:rPr lang="en-US" dirty="0"/>
              <a:t> section 3.10 for f-strings</a:t>
            </a:r>
          </a:p>
          <a:p>
            <a:r>
              <a:rPr lang="en-US" dirty="0"/>
              <a:t>We’re going to phase out .format() in favor of f-strings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5F0B48-4122-4824-B483-305F7E96FCB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16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Students need to know basic formatting of floats for </a:t>
            </a:r>
            <a:r>
              <a:rPr lang="en-US" dirty="0" err="1"/>
              <a:t>autograding</a:t>
            </a:r>
            <a:r>
              <a:rPr lang="en-US" dirty="0"/>
              <a:t> in </a:t>
            </a:r>
            <a:r>
              <a:rPr lang="en-US" dirty="0" err="1"/>
              <a:t>zyBooks</a:t>
            </a:r>
            <a:endParaRPr lang="en-US" dirty="0"/>
          </a:p>
          <a:p>
            <a:r>
              <a:rPr lang="en-US" dirty="0"/>
              <a:t>See </a:t>
            </a:r>
            <a:r>
              <a:rPr lang="en-US" dirty="0" err="1"/>
              <a:t>zyBooks</a:t>
            </a:r>
            <a:r>
              <a:rPr lang="en-US" dirty="0"/>
              <a:t> section 3.10 for f-strings</a:t>
            </a:r>
          </a:p>
          <a:p>
            <a:r>
              <a:rPr lang="en-US" dirty="0"/>
              <a:t>We’re going to phase out .format() in favor of f-strings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5F0B48-4122-4824-B483-305F7E96FCB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59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Students need to know basic formatting of floats for </a:t>
            </a:r>
            <a:r>
              <a:rPr lang="en-US" dirty="0" err="1"/>
              <a:t>autograding</a:t>
            </a:r>
            <a:r>
              <a:rPr lang="en-US" dirty="0"/>
              <a:t> in </a:t>
            </a:r>
            <a:r>
              <a:rPr lang="en-US" dirty="0" err="1"/>
              <a:t>zyBooks</a:t>
            </a:r>
            <a:endParaRPr lang="en-US" dirty="0"/>
          </a:p>
          <a:p>
            <a:r>
              <a:rPr lang="en-US" dirty="0"/>
              <a:t>See </a:t>
            </a:r>
            <a:r>
              <a:rPr lang="en-US" dirty="0" err="1"/>
              <a:t>zyBooks</a:t>
            </a:r>
            <a:r>
              <a:rPr lang="en-US" dirty="0"/>
              <a:t> section 3.10 for f-strings</a:t>
            </a:r>
          </a:p>
          <a:p>
            <a:r>
              <a:rPr lang="en-US" dirty="0"/>
              <a:t>We’re going to phase out .format() in favor of f-strings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5F0B48-4122-4824-B483-305F7E96FCB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684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</a:t>
            </a:r>
            <a:r>
              <a:rPr lang="en-US" dirty="0" err="1"/>
              <a:t>zyBooks</a:t>
            </a:r>
            <a:r>
              <a:rPr lang="en-US" dirty="0"/>
              <a:t> section 3.12 for more help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5F0B48-4122-4824-B483-305F7E96FCB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90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Spyder has a bug that adds an extra blank line when using the input statement. </a:t>
            </a:r>
            <a:r>
              <a:rPr lang="en-US" dirty="0" err="1"/>
              <a:t>Mimir</a:t>
            </a:r>
            <a:r>
              <a:rPr lang="en-US" dirty="0"/>
              <a:t> and PyCharm display correctly.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5F0B48-4122-4824-B483-305F7E96FCB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355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Foreshadowing the concepts of top-down design (lecture 8), bottom-up design and abstraction (lecture 13)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5F0B48-4122-4824-B483-305F7E96FCBC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623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46C08-1ABD-454F-8FBF-F61A0379D57C}" type="datetime1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19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F995-AA7A-4C71-B022-38FF330FA001}" type="datetime1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5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9496A-F922-4638-B419-D69453074496}" type="datetime1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20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70939-D620-49D7-82BD-FDB63D361F39}" type="datetime1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93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8F58-02DE-4CAF-B4CE-912E4C517AD3}" type="datetime1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8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B3221-1BC4-489C-AB57-27A9D0F7788C}" type="datetime1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01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64AA-4635-4ABF-A067-BA77FF0F438F}" type="datetime1">
              <a:rPr lang="en-US" smtClean="0"/>
              <a:t>9/5/2022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96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5A17-1855-4CE7-B843-7E1EF43D4A99}" type="datetime1">
              <a:rPr lang="en-US" smtClean="0"/>
              <a:t>9/5/2022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73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18E00-F75C-43CB-824D-1B34F0B54866}" type="datetime1">
              <a:rPr lang="en-US" smtClean="0"/>
              <a:t>9/5/2022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95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FAB6-B7A1-421E-B70C-D9AB4D727D41}" type="datetime1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38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FC2C-6D06-47A1-B416-7F74175A493D}" type="datetime1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35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5F5E4-C59F-4869-85E7-264488C738D7}" type="datetime1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83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Types, Input/Output, and Basic Functions</a:t>
            </a:r>
          </a:p>
        </p:txBody>
      </p:sp>
    </p:spTree>
    <p:extLst>
      <p:ext uri="{BB962C8B-B14F-4D97-AF65-F5344CB8AC3E}">
        <p14:creationId xmlns:p14="http://schemas.microsoft.com/office/powerpoint/2010/main" val="2842080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CD7AA-9895-43B0-B304-52E2C88AA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want both </a:t>
            </a:r>
            <a:r>
              <a:rPr lang="en-US" dirty="0">
                <a:latin typeface="Consolas" panose="020B0609020204030204" pitchFamily="49" charset="0"/>
              </a:rPr>
              <a:t>'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/>
              <a:t> in a string?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6EF51-5CDD-418B-8638-F97C8B2D5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choices</a:t>
            </a:r>
          </a:p>
          <a:p>
            <a:pPr marL="514350" indent="-514350">
              <a:buAutoNum type="arabicPeriod"/>
            </a:pPr>
            <a:r>
              <a:rPr lang="en-US" dirty="0"/>
              <a:t>Use triple quotes to begin/end string (single or double)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'''He said "I'm tired." '''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"""He said "I'm tired." """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Use the backslash (\) as an “escape” character</a:t>
            </a:r>
          </a:p>
          <a:p>
            <a:pPr lvl="1"/>
            <a:r>
              <a:rPr lang="en-US" dirty="0"/>
              <a:t>Put the \ before the character you want to specify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'He said "I\'m tired." '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"He said \"I'm tired.\" "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2BF406-52B4-49A7-9D39-D0D5BD1CF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D4496D-86EC-42F5-B0F5-0EAFFDA37CBF}"/>
              </a:ext>
            </a:extLst>
          </p:cNvPr>
          <p:cNvSpPr txBox="1"/>
          <p:nvPr/>
        </p:nvSpPr>
        <p:spPr>
          <a:xfrm>
            <a:off x="8386665" y="3935397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 This is the better way! Triple-quote strings have another use that we will learn about later.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202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EF15F0B-9F01-4B9F-8B26-AC0977024018}"/>
              </a:ext>
            </a:extLst>
          </p:cNvPr>
          <p:cNvSpPr txBox="1"/>
          <p:nvPr/>
        </p:nvSpPr>
        <p:spPr>
          <a:xfrm>
            <a:off x="7944534" y="3508309"/>
            <a:ext cx="134360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Backslash: \1</a:t>
            </a:r>
          </a:p>
          <a:p>
            <a:r>
              <a:rPr lang="en-US" sz="1400" dirty="0"/>
              <a:t>Tab: 	2</a:t>
            </a:r>
          </a:p>
          <a:p>
            <a:r>
              <a:rPr lang="en-US" sz="1400" dirty="0"/>
              <a:t>Newline: </a:t>
            </a:r>
          </a:p>
          <a:p>
            <a:r>
              <a:rPr lang="en-US" sz="1400" dirty="0"/>
              <a:t>3</a:t>
            </a:r>
          </a:p>
          <a:p>
            <a:r>
              <a:rPr lang="en-US" sz="1400" dirty="0"/>
              <a:t>Backspace:4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DD684D-262D-4F3E-ADA0-859B952D1CDB}"/>
              </a:ext>
            </a:extLst>
          </p:cNvPr>
          <p:cNvSpPr txBox="1"/>
          <p:nvPr/>
        </p:nvSpPr>
        <p:spPr>
          <a:xfrm>
            <a:off x="7444279" y="1857006"/>
            <a:ext cx="25192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print('Backslash: \\1')</a:t>
            </a:r>
          </a:p>
          <a:p>
            <a:r>
              <a:rPr lang="en-US" sz="1400" dirty="0"/>
              <a:t>print('Tab: \t2')</a:t>
            </a:r>
          </a:p>
          <a:p>
            <a:r>
              <a:rPr lang="en-US" sz="1400" dirty="0"/>
              <a:t>print('Newline: \n3')</a:t>
            </a:r>
          </a:p>
          <a:p>
            <a:r>
              <a:rPr lang="en-US" sz="1400" dirty="0"/>
              <a:t>print('Backspace: \b4')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E401D5-DA18-43D9-ABA2-1444EEA90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escaped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29A91-CDAD-495C-84F3-DCCCD6C13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Backslash: </a:t>
            </a:r>
            <a:r>
              <a:rPr lang="en-US" dirty="0">
                <a:latin typeface="Consolas" panose="020B0609020204030204" pitchFamily="49" charset="0"/>
              </a:rPr>
              <a:t>\\</a:t>
            </a:r>
            <a:r>
              <a:rPr lang="en-US" dirty="0"/>
              <a:t> (prints one \)</a:t>
            </a:r>
          </a:p>
          <a:p>
            <a:r>
              <a:rPr lang="en-US" dirty="0"/>
              <a:t>Tab: </a:t>
            </a:r>
            <a:r>
              <a:rPr lang="en-US" dirty="0">
                <a:latin typeface="Consolas" panose="020B0609020204030204" pitchFamily="49" charset="0"/>
              </a:rPr>
              <a:t>\t</a:t>
            </a:r>
          </a:p>
          <a:p>
            <a:r>
              <a:rPr lang="en-US" dirty="0"/>
              <a:t>New line: </a:t>
            </a:r>
            <a:r>
              <a:rPr lang="en-US" dirty="0">
                <a:latin typeface="Consolas" panose="020B0609020204030204" pitchFamily="49" charset="0"/>
              </a:rPr>
              <a:t>\n</a:t>
            </a:r>
          </a:p>
          <a:p>
            <a:r>
              <a:rPr lang="en-US" dirty="0"/>
              <a:t>Backspace: </a:t>
            </a:r>
            <a:r>
              <a:rPr lang="en-US" dirty="0">
                <a:latin typeface="Consolas" panose="020B0609020204030204" pitchFamily="49" charset="0"/>
              </a:rPr>
              <a:t>\b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does </a:t>
            </a:r>
            <a:r>
              <a:rPr lang="en-US" dirty="0">
                <a:latin typeface="Consolas" panose="020B0609020204030204" pitchFamily="49" charset="0"/>
              </a:rPr>
              <a:t>\a</a:t>
            </a:r>
            <a:r>
              <a:rPr lang="en-US" dirty="0"/>
              <a:t> do? Try it and find out!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B2529B-13E5-4050-A4A1-0EEA1EBFA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827517-5BB2-46F2-9525-02EB5A524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1190" y="1833791"/>
            <a:ext cx="2624996" cy="10058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DF8BAE-FE4C-4100-90A4-3185ED3D1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0322" y="3453604"/>
            <a:ext cx="1606733" cy="12801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440DEA-07BE-4301-A2F0-91005B879BB6}"/>
              </a:ext>
            </a:extLst>
          </p:cNvPr>
          <p:cNvSpPr txBox="1"/>
          <p:nvPr/>
        </p:nvSpPr>
        <p:spPr>
          <a:xfrm>
            <a:off x="8097896" y="3059668"/>
            <a:ext cx="1171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1799270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52360-C917-4C67-B7BE-EB5A4D528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Knowing a Variable’s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B4548-1F28-4E59-81FF-ED119F6FB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In Python, the type of a variable is implied based on how it was created or last assigned</a:t>
            </a:r>
          </a:p>
          <a:p>
            <a:pPr lvl="1"/>
            <a:r>
              <a:rPr lang="en-US" dirty="0"/>
              <a:t>In many other languages, we must explicitly define what the type of a variable will be</a:t>
            </a:r>
          </a:p>
          <a:p>
            <a:r>
              <a:rPr lang="en-US" dirty="0"/>
              <a:t>In this case, variable </a:t>
            </a:r>
            <a:r>
              <a:rPr lang="en-US" dirty="0">
                <a:latin typeface="Consolas" panose="020B0609020204030204" pitchFamily="49" charset="0"/>
              </a:rPr>
              <a:t>a</a:t>
            </a:r>
            <a:r>
              <a:rPr lang="en-US" dirty="0"/>
              <a:t> will be an integer: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a = 5</a:t>
            </a:r>
          </a:p>
          <a:p>
            <a:r>
              <a:rPr lang="en-US" dirty="0"/>
              <a:t>In this case, variable </a:t>
            </a:r>
            <a:r>
              <a:rPr lang="en-US" dirty="0">
                <a:latin typeface="Consolas" panose="020B0609020204030204" pitchFamily="49" charset="0"/>
              </a:rPr>
              <a:t>b</a:t>
            </a:r>
            <a:r>
              <a:rPr lang="en-US" dirty="0"/>
              <a:t> will be a floating-point number: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b = 5.0</a:t>
            </a:r>
          </a:p>
          <a:p>
            <a:r>
              <a:rPr lang="en-US" dirty="0"/>
              <a:t>In this case, variable </a:t>
            </a:r>
            <a:r>
              <a:rPr lang="en-US" dirty="0">
                <a:latin typeface="Consolas" panose="020B0609020204030204" pitchFamily="49" charset="0"/>
              </a:rPr>
              <a:t>c</a:t>
            </a:r>
            <a:r>
              <a:rPr lang="en-US" dirty="0"/>
              <a:t> will be a Boolean: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 = True</a:t>
            </a:r>
          </a:p>
          <a:p>
            <a:r>
              <a:rPr lang="en-US" dirty="0"/>
              <a:t>In this case, variable </a:t>
            </a:r>
            <a:r>
              <a:rPr lang="en-US" dirty="0">
                <a:latin typeface="Consolas" panose="020B0609020204030204" pitchFamily="49" charset="0"/>
              </a:rPr>
              <a:t>d</a:t>
            </a:r>
            <a:r>
              <a:rPr lang="en-US" dirty="0"/>
              <a:t> will be a string: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d = "Five"</a:t>
            </a:r>
          </a:p>
          <a:p>
            <a:r>
              <a:rPr lang="en-US" b="1" dirty="0"/>
              <a:t>It is important to know the type of a variable, or you can get strange effects!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809BE7-BCB5-46BB-9BC2-13ABE0655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90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97208-0637-4C2B-BB3D-3BA5A9124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type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16035-4BD7-4FF3-B3FF-EA772479D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following, what is the type of the variable x?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7BDC07F-F08F-478F-8CF4-9BA7ABFD73A0}"/>
              </a:ext>
            </a:extLst>
          </p:cNvPr>
          <p:cNvSpPr txBox="1">
            <a:spLocks/>
          </p:cNvSpPr>
          <p:nvPr/>
        </p:nvSpPr>
        <p:spPr>
          <a:xfrm>
            <a:off x="4078696" y="1825625"/>
            <a:ext cx="727510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Integer</a:t>
            </a:r>
          </a:p>
          <a:p>
            <a:pPr marL="457200" lvl="1" indent="0">
              <a:buNone/>
            </a:pPr>
            <a:r>
              <a:rPr lang="en-US" dirty="0"/>
              <a:t>Floating-Point</a:t>
            </a:r>
          </a:p>
          <a:p>
            <a:pPr marL="457200" lvl="1" indent="0">
              <a:buNone/>
            </a:pPr>
            <a:r>
              <a:rPr lang="en-US" dirty="0"/>
              <a:t>String (</a:t>
            </a:r>
            <a:r>
              <a:rPr lang="en-US" dirty="0">
                <a:latin typeface="Consolas" panose="020B0609020204030204" pitchFamily="49" charset="0"/>
              </a:rPr>
              <a:t>x=True</a:t>
            </a:r>
            <a:r>
              <a:rPr lang="en-US" dirty="0"/>
              <a:t> would be Boolean)</a:t>
            </a:r>
          </a:p>
          <a:p>
            <a:pPr marL="457200" lvl="1" indent="0">
              <a:buNone/>
            </a:pPr>
            <a:r>
              <a:rPr lang="en-US" dirty="0"/>
              <a:t>Integer</a:t>
            </a:r>
          </a:p>
          <a:p>
            <a:pPr marL="457200" lvl="1" indent="0">
              <a:buNone/>
            </a:pPr>
            <a:r>
              <a:rPr lang="en-US" dirty="0"/>
              <a:t>Floating-Point</a:t>
            </a:r>
          </a:p>
          <a:p>
            <a:pPr marL="457200" lvl="1" indent="0">
              <a:buNone/>
            </a:pPr>
            <a:r>
              <a:rPr lang="en-US" dirty="0"/>
              <a:t>Floating-Point</a:t>
            </a:r>
          </a:p>
          <a:p>
            <a:pPr marL="457200" lvl="1" indent="0">
              <a:buNone/>
            </a:pPr>
            <a:r>
              <a:rPr lang="en-US" dirty="0"/>
              <a:t>Floating-Point (dividing integers yields floating-point)</a:t>
            </a:r>
          </a:p>
          <a:p>
            <a:pPr marL="457200" lvl="1" indent="0">
              <a:buNone/>
            </a:pPr>
            <a:r>
              <a:rPr lang="en-US" dirty="0"/>
              <a:t>Integer (this is floor division – no remainder)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24A5A96-B480-4C09-AB6D-39E0BE8FFFF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lvl="1"/>
            <a:r>
              <a:rPr lang="en-US" dirty="0">
                <a:latin typeface="Consolas" panose="020B0609020204030204" pitchFamily="49" charset="0"/>
              </a:rPr>
              <a:t>x = 2</a:t>
            </a:r>
            <a:r>
              <a:rPr lang="en-US" dirty="0"/>
              <a:t>		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x = 2.0</a:t>
            </a:r>
            <a:endParaRPr lang="en-US" dirty="0"/>
          </a:p>
          <a:p>
            <a:pPr lvl="1"/>
            <a:r>
              <a:rPr lang="en-US" dirty="0">
                <a:latin typeface="Consolas" panose="020B0609020204030204" pitchFamily="49" charset="0"/>
              </a:rPr>
              <a:t>x = "True"</a:t>
            </a:r>
            <a:endParaRPr lang="en-US" dirty="0"/>
          </a:p>
          <a:p>
            <a:pPr lvl="1"/>
            <a:r>
              <a:rPr lang="en-US" dirty="0">
                <a:latin typeface="Consolas" panose="020B0609020204030204" pitchFamily="49" charset="0"/>
              </a:rPr>
              <a:t>x = 2 + 3	</a:t>
            </a:r>
            <a:endParaRPr lang="en-US" dirty="0"/>
          </a:p>
          <a:p>
            <a:pPr lvl="1"/>
            <a:r>
              <a:rPr lang="en-US" dirty="0">
                <a:latin typeface="Consolas" panose="020B0609020204030204" pitchFamily="49" charset="0"/>
              </a:rPr>
              <a:t>x = 2.0 + 3.0</a:t>
            </a:r>
            <a:endParaRPr lang="en-US" dirty="0"/>
          </a:p>
          <a:p>
            <a:pPr lvl="1"/>
            <a:r>
              <a:rPr lang="en-US" dirty="0">
                <a:latin typeface="Consolas" panose="020B0609020204030204" pitchFamily="49" charset="0"/>
              </a:rPr>
              <a:t>x = 2 / 3</a:t>
            </a:r>
            <a:endParaRPr lang="en-US" dirty="0"/>
          </a:p>
          <a:p>
            <a:pPr lvl="1"/>
            <a:r>
              <a:rPr lang="en-US" dirty="0">
                <a:latin typeface="Consolas" panose="020B0609020204030204" pitchFamily="49" charset="0"/>
              </a:rPr>
              <a:t>x = 2 / 2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x = 2 // 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6DD2CC-5CAF-4E3D-945E-247A2AD88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35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92449-5A30-4F93-9933-BA9FF443C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reminder of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96617-028C-43D2-90DE-B937561BD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Basic output is to the “console” – a window or the screen that shows the output of the program</a:t>
            </a:r>
          </a:p>
          <a:p>
            <a:r>
              <a:rPr lang="en-US" dirty="0"/>
              <a:t>To show the value of a variable, we “print” it</a:t>
            </a:r>
          </a:p>
          <a:p>
            <a:r>
              <a:rPr lang="en-US" dirty="0"/>
              <a:t>Command is: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print(x)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 is the thing you want to be printed. </a:t>
            </a:r>
          </a:p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 can be</a:t>
            </a:r>
          </a:p>
          <a:p>
            <a:pPr lvl="1"/>
            <a:r>
              <a:rPr lang="en-US" dirty="0"/>
              <a:t>a constant value (called a “literal”), </a:t>
            </a:r>
          </a:p>
          <a:p>
            <a:pPr lvl="1"/>
            <a:r>
              <a:rPr lang="en-US" dirty="0"/>
              <a:t>a variable, </a:t>
            </a:r>
          </a:p>
          <a:p>
            <a:pPr lvl="1"/>
            <a:r>
              <a:rPr lang="en-US" dirty="0"/>
              <a:t>or an expression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8E2CC8-B05E-48AC-9898-1663E8EAF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61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E70D4-2780-4155-BBB9-0119453D5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and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E97D3-C91B-4F1A-8143-A86DE8395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Operations on variables/values can vary depending on the type of the operands</a:t>
            </a:r>
          </a:p>
          <a:p>
            <a:r>
              <a:rPr lang="en-US" dirty="0"/>
              <a:t> Let’s look at the basic addition operator: </a:t>
            </a:r>
            <a:r>
              <a:rPr lang="en-US" dirty="0">
                <a:latin typeface="Consolas" panose="020B0609020204030204" pitchFamily="49" charset="0"/>
              </a:rPr>
              <a:t>+</a:t>
            </a:r>
          </a:p>
          <a:p>
            <a:r>
              <a:rPr lang="en-US" dirty="0"/>
              <a:t>What is output by the following?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x = 1 + 2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print(x)</a:t>
            </a:r>
          </a:p>
          <a:p>
            <a:pPr marL="0" indent="0">
              <a:buNone/>
            </a:pPr>
            <a:r>
              <a:rPr lang="en-US" dirty="0"/>
              <a:t>Output: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3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3762BE-2ABC-4DA8-9549-0EC1CA627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31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E70D4-2780-4155-BBB9-0119453D5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and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E97D3-C91B-4F1A-8143-A86DE8395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Operations on variables/values can vary depending on the type of the operands</a:t>
            </a:r>
          </a:p>
          <a:p>
            <a:r>
              <a:rPr lang="en-US" dirty="0"/>
              <a:t> Let’s look at the basic addition operator: +</a:t>
            </a:r>
          </a:p>
          <a:p>
            <a:r>
              <a:rPr lang="en-US" dirty="0"/>
              <a:t>What is output by the following?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x = 1.0 + 2.0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print(x)</a:t>
            </a:r>
          </a:p>
          <a:p>
            <a:pPr marL="0" indent="0">
              <a:buNone/>
            </a:pPr>
            <a:r>
              <a:rPr lang="en-US" dirty="0"/>
              <a:t>Output: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3.0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79800" y="519503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Printing a floating-point value will include the decimal point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52088E-E92C-4487-AB0B-BC3CB59B5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E70D4-2780-4155-BBB9-0119453D5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and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E97D3-C91B-4F1A-8143-A86DE8395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Operations on variables/values can vary depending on the type of the operands</a:t>
            </a:r>
          </a:p>
          <a:p>
            <a:r>
              <a:rPr lang="en-US" dirty="0"/>
              <a:t> Let’s look at the basic addition operator: +</a:t>
            </a:r>
          </a:p>
          <a:p>
            <a:r>
              <a:rPr lang="en-US" dirty="0"/>
              <a:t>What is output by the following?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x = "1" + "2"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print(x)</a:t>
            </a:r>
          </a:p>
          <a:p>
            <a:pPr marL="0" indent="0">
              <a:buNone/>
            </a:pPr>
            <a:r>
              <a:rPr lang="en-US" dirty="0"/>
              <a:t>Output: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12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B048B0-F2C8-4B00-B62D-086388291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1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C2CB4-E9F6-49EB-A9AC-E92ECB483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did that happen?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3CEDA-11F9-4608-8E40-7DE6EB9AB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numerical types, the + operator means addition</a:t>
            </a:r>
          </a:p>
          <a:p>
            <a:r>
              <a:rPr lang="en-US" dirty="0"/>
              <a:t>For strings, the + operator means “concatenation”</a:t>
            </a:r>
          </a:p>
          <a:p>
            <a:r>
              <a:rPr lang="en-US" dirty="0"/>
              <a:t>Remember, </a:t>
            </a:r>
            <a:r>
              <a:rPr lang="en-US" dirty="0">
                <a:latin typeface="Consolas" panose="020B0609020204030204" pitchFamily="49" charset="0"/>
              </a:rPr>
              <a:t>"1"</a:t>
            </a:r>
            <a:r>
              <a:rPr lang="en-US" dirty="0"/>
              <a:t> is a </a:t>
            </a:r>
            <a:r>
              <a:rPr lang="en-US" b="1" dirty="0"/>
              <a:t>string</a:t>
            </a:r>
            <a:r>
              <a:rPr lang="en-US" dirty="0"/>
              <a:t> (the text representation), not the integer </a:t>
            </a:r>
            <a:r>
              <a:rPr lang="en-US" dirty="0">
                <a:latin typeface="Consolas" panose="020B0609020204030204" pitchFamily="49" charset="0"/>
              </a:rPr>
              <a:t>1</a:t>
            </a:r>
          </a:p>
          <a:p>
            <a:r>
              <a:rPr lang="en-US" dirty="0"/>
              <a:t>So, </a:t>
            </a:r>
            <a:r>
              <a:rPr lang="en-US" dirty="0">
                <a:latin typeface="Consolas" panose="020B0609020204030204" pitchFamily="49" charset="0"/>
              </a:rPr>
              <a:t>"1" + "2"</a:t>
            </a:r>
            <a:r>
              <a:rPr lang="en-US" dirty="0"/>
              <a:t> is the string </a:t>
            </a:r>
            <a:r>
              <a:rPr lang="en-US" dirty="0">
                <a:latin typeface="Consolas" panose="020B0609020204030204" pitchFamily="49" charset="0"/>
              </a:rPr>
              <a:t>"1"</a:t>
            </a:r>
            <a:r>
              <a:rPr lang="en-US" dirty="0"/>
              <a:t> joined to the string </a:t>
            </a:r>
            <a:r>
              <a:rPr lang="en-US" dirty="0">
                <a:latin typeface="Consolas" panose="020B0609020204030204" pitchFamily="49" charset="0"/>
              </a:rPr>
              <a:t>"2"</a:t>
            </a:r>
            <a:r>
              <a:rPr lang="en-US" dirty="0"/>
              <a:t>, giving the result, a string </a:t>
            </a:r>
            <a:r>
              <a:rPr lang="en-US" dirty="0">
                <a:latin typeface="Consolas" panose="020B0609020204030204" pitchFamily="49" charset="0"/>
              </a:rPr>
              <a:t>"12"</a:t>
            </a:r>
            <a:endParaRPr lang="en-US" dirty="0"/>
          </a:p>
          <a:p>
            <a:pPr lvl="1"/>
            <a:r>
              <a:rPr lang="en-US" dirty="0"/>
              <a:t>Notice that when the string is printed, the quotation marks don’t appear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8E10A-CF9B-4D1B-B23B-68CF5266F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3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CAFA0-0AE9-476B-BAD5-FC237EFFB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80DA6-E241-451C-862C-CDD36B1E4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Strings have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 defined (concatenation)</a:t>
            </a:r>
          </a:p>
          <a:p>
            <a:pPr lvl="1"/>
            <a:r>
              <a:rPr lang="en-US" dirty="0"/>
              <a:t>Needs to be between two strings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&lt;string&gt; + &lt;string&gt;</a:t>
            </a:r>
            <a:r>
              <a:rPr lang="en-US" dirty="0"/>
              <a:t> gives a new string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&lt;string&gt; + &lt;int&gt;</a:t>
            </a:r>
            <a:r>
              <a:rPr lang="en-US" dirty="0"/>
              <a:t> gives an error, though</a:t>
            </a:r>
          </a:p>
          <a:p>
            <a:r>
              <a:rPr lang="en-US" dirty="0"/>
              <a:t>How is the operation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en-US" dirty="0"/>
              <a:t> defined for strings?</a:t>
            </a:r>
          </a:p>
          <a:p>
            <a:pPr lvl="1"/>
            <a:r>
              <a:rPr lang="en-US" dirty="0"/>
              <a:t>It’s not! Trying to subtract two strings will give an error</a:t>
            </a:r>
          </a:p>
          <a:p>
            <a:r>
              <a:rPr lang="en-US" dirty="0"/>
              <a:t>Not every operation is defined for every type (in fact, most won’t be)</a:t>
            </a:r>
          </a:p>
          <a:p>
            <a:r>
              <a:rPr lang="en-US" dirty="0"/>
              <a:t>For strings,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/>
              <a:t> are not defined at all,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 is defined between two strings, and </a:t>
            </a:r>
            <a:r>
              <a:rPr lang="en-US" dirty="0">
                <a:latin typeface="Consolas" panose="020B0609020204030204" pitchFamily="49" charset="0"/>
              </a:rPr>
              <a:t>*</a:t>
            </a:r>
            <a:r>
              <a:rPr lang="en-US" dirty="0"/>
              <a:t> is defined for a string and an </a:t>
            </a:r>
            <a:r>
              <a:rPr lang="en-US" dirty="0" err="1"/>
              <a:t>int</a:t>
            </a:r>
            <a:endParaRPr lang="en-US" dirty="0"/>
          </a:p>
          <a:p>
            <a:pPr lvl="1"/>
            <a:r>
              <a:rPr lang="en-US" dirty="0"/>
              <a:t>What do you think </a:t>
            </a:r>
            <a:r>
              <a:rPr lang="en-US" dirty="0">
                <a:latin typeface="Consolas" panose="020B0609020204030204" pitchFamily="49" charset="0"/>
              </a:rPr>
              <a:t>3*"Howdy"</a:t>
            </a:r>
            <a:r>
              <a:rPr lang="en-US" dirty="0"/>
              <a:t> will be?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HowdyHowdyHowdy</a:t>
            </a:r>
            <a:r>
              <a:rPr lang="en-US" dirty="0">
                <a:latin typeface="Consolas" panose="020B0609020204030204" pitchFamily="49" charset="0"/>
              </a:rPr>
              <a:t>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D16A5-429B-4042-A7BD-0FC87089A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6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  <a:p>
            <a:pPr lvl="1"/>
            <a:r>
              <a:rPr lang="en-US" dirty="0"/>
              <a:t>Integers, Floating-Point, Strings, Booleans</a:t>
            </a:r>
          </a:p>
          <a:p>
            <a:pPr lvl="1"/>
            <a:r>
              <a:rPr lang="en-US" dirty="0"/>
              <a:t>Conversion between types</a:t>
            </a:r>
          </a:p>
          <a:p>
            <a:pPr lvl="1"/>
            <a:r>
              <a:rPr lang="en-US" dirty="0"/>
              <a:t>Operations on types</a:t>
            </a:r>
          </a:p>
          <a:p>
            <a:r>
              <a:rPr lang="en-US" dirty="0" err="1"/>
              <a:t>Input/Output</a:t>
            </a:r>
            <a:endParaRPr lang="en-US" dirty="0"/>
          </a:p>
          <a:p>
            <a:pPr lvl="1"/>
            <a:r>
              <a:rPr lang="en-US" dirty="0"/>
              <a:t>Some ways of getting input from the user</a:t>
            </a:r>
          </a:p>
          <a:p>
            <a:pPr lvl="1"/>
            <a:r>
              <a:rPr lang="en-US" dirty="0"/>
              <a:t>Some ways of making output look good</a:t>
            </a:r>
          </a:p>
          <a:p>
            <a:r>
              <a:rPr lang="en-US" dirty="0"/>
              <a:t>Functions</a:t>
            </a:r>
          </a:p>
          <a:p>
            <a:pPr lvl="1"/>
            <a:r>
              <a:rPr lang="en-US" dirty="0"/>
              <a:t>An efficient way to use the same code multiple times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3AB1F8-DE72-4ECF-88C6-57CD248F9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498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62987-505D-48F2-8E09-79BBFBFBE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between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8F600-FC1F-490D-B932-860078FED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possible to convert values of one type into a value of another type</a:t>
            </a:r>
          </a:p>
          <a:p>
            <a:pPr lvl="1"/>
            <a:r>
              <a:rPr lang="en-US" dirty="0"/>
              <a:t>Not for every type combination, though</a:t>
            </a:r>
          </a:p>
          <a:p>
            <a:r>
              <a:rPr lang="en-US" dirty="0"/>
              <a:t>General format: </a:t>
            </a:r>
            <a:r>
              <a:rPr lang="en-US" dirty="0" err="1"/>
              <a:t>new_type</a:t>
            </a:r>
            <a:r>
              <a:rPr lang="en-US" dirty="0"/>
              <a:t>(value)</a:t>
            </a:r>
          </a:p>
          <a:p>
            <a:pPr lvl="1"/>
            <a:r>
              <a:rPr lang="en-US" dirty="0"/>
              <a:t>value is a variable, expression, or literal of some type</a:t>
            </a:r>
          </a:p>
          <a:p>
            <a:pPr lvl="1"/>
            <a:r>
              <a:rPr lang="en-US" dirty="0" err="1"/>
              <a:t>new_type</a:t>
            </a:r>
            <a:r>
              <a:rPr lang="en-US" dirty="0"/>
              <a:t> is the type to convert into</a:t>
            </a:r>
          </a:p>
          <a:p>
            <a:r>
              <a:rPr lang="en-US" dirty="0"/>
              <a:t>Example: converting </a:t>
            </a:r>
            <a:r>
              <a:rPr lang="en-US" dirty="0" err="1"/>
              <a:t>int</a:t>
            </a:r>
            <a:r>
              <a:rPr lang="en-US" dirty="0"/>
              <a:t> to a float: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float(3)</a:t>
            </a:r>
            <a:r>
              <a:rPr lang="en-US" dirty="0"/>
              <a:t>		- this becomes the value 3.0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x = 2</a:t>
            </a:r>
            <a:r>
              <a:rPr lang="en-US" dirty="0"/>
              <a:t>			- x has the integer value 2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y = float(x)</a:t>
            </a:r>
            <a:r>
              <a:rPr lang="en-US" dirty="0"/>
              <a:t>		- y has the float value 2.0, x still has the </a:t>
            </a:r>
            <a:r>
              <a:rPr lang="en-US" dirty="0" err="1"/>
              <a:t>int</a:t>
            </a:r>
            <a:r>
              <a:rPr lang="en-US" dirty="0"/>
              <a:t> value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A797A-6EA5-4A58-9FD9-F7640D1D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22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26A52-D828-49F3-9DA6-680788D0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floats to </a:t>
            </a:r>
            <a:r>
              <a:rPr lang="en-US" dirty="0" err="1"/>
              <a:t>ints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B6942-7A58-42E5-9AF9-0CCB5CDAB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converting a floating-point number to an integer, the value is </a:t>
            </a:r>
            <a:r>
              <a:rPr lang="en-US" b="1" dirty="0"/>
              <a:t>truncated</a:t>
            </a:r>
          </a:p>
          <a:p>
            <a:r>
              <a:rPr lang="en-US" dirty="0"/>
              <a:t>Any fractional portion is dropped off, only the whole portion remains</a:t>
            </a:r>
          </a:p>
          <a:p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(2.0)</a:t>
            </a:r>
            <a:r>
              <a:rPr lang="en-US" dirty="0"/>
              <a:t>			- has the value 2</a:t>
            </a:r>
          </a:p>
          <a:p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(3.14) </a:t>
            </a:r>
            <a:r>
              <a:rPr lang="en-US" dirty="0"/>
              <a:t>		- has the value 3</a:t>
            </a:r>
          </a:p>
          <a:p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(4.9)</a:t>
            </a:r>
            <a:r>
              <a:rPr lang="en-US" dirty="0"/>
              <a:t>			- has the value 4</a:t>
            </a:r>
          </a:p>
          <a:p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(0.01)</a:t>
            </a:r>
            <a:r>
              <a:rPr lang="en-US" dirty="0"/>
              <a:t>		- has the value 0</a:t>
            </a:r>
          </a:p>
          <a:p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(-1.3)</a:t>
            </a:r>
            <a:r>
              <a:rPr lang="en-US" dirty="0"/>
              <a:t>		- has the value -1</a:t>
            </a:r>
          </a:p>
          <a:p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(-1234.56)</a:t>
            </a:r>
            <a:r>
              <a:rPr lang="en-US" dirty="0"/>
              <a:t>	- has the value -1234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E65C41-8B6D-404E-8D00-799A53372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49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B55D9-8ED3-4479-99F2-E62B916F5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strings to </a:t>
            </a:r>
            <a:r>
              <a:rPr lang="en-US" dirty="0" err="1"/>
              <a:t>ints</a:t>
            </a:r>
            <a:r>
              <a:rPr lang="en-US" dirty="0"/>
              <a:t>/floats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FC7F5-4054-4EDE-925D-097690576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Strings, if they “clearly” define an int/float, can be converted to one of those</a:t>
            </a:r>
          </a:p>
          <a:p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('3')</a:t>
            </a:r>
            <a:r>
              <a:rPr lang="en-US" dirty="0"/>
              <a:t>			- this has the integer value 3</a:t>
            </a:r>
          </a:p>
          <a:p>
            <a:r>
              <a:rPr lang="en-US" dirty="0">
                <a:latin typeface="Consolas" panose="020B0609020204030204" pitchFamily="49" charset="0"/>
              </a:rPr>
              <a:t>float('3.14')</a:t>
            </a:r>
            <a:r>
              <a:rPr lang="en-US" dirty="0"/>
              <a:t>	- this has the floating-point value 3.14</a:t>
            </a:r>
          </a:p>
          <a:p>
            <a:r>
              <a:rPr lang="en-US" dirty="0">
                <a:latin typeface="Consolas" panose="020B0609020204030204" pitchFamily="49" charset="0"/>
              </a:rPr>
              <a:t>float('2')</a:t>
            </a:r>
            <a:r>
              <a:rPr lang="en-US" dirty="0"/>
              <a:t>		- this has the floating-point value 2.0</a:t>
            </a:r>
          </a:p>
          <a:p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('2.5')</a:t>
            </a:r>
            <a:r>
              <a:rPr lang="en-US" dirty="0"/>
              <a:t>		- this is an </a:t>
            </a:r>
            <a:r>
              <a:rPr lang="en-US" b="1" dirty="0"/>
              <a:t>error</a:t>
            </a:r>
            <a:r>
              <a:rPr lang="en-US" dirty="0"/>
              <a:t> (notice, it does NOT convert</a:t>
            </a:r>
          </a:p>
          <a:p>
            <a:pPr marL="0" indent="0">
              <a:buNone/>
            </a:pPr>
            <a:r>
              <a:rPr lang="en-US" dirty="0"/>
              <a:t>				  to a float, then to an </a:t>
            </a:r>
            <a:r>
              <a:rPr lang="en-US" dirty="0" err="1"/>
              <a:t>int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47343F-6F05-47FE-B7D7-B5A30545C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4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CA4AF-2769-4CD6-AE39-042D192D5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a number to a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1D225-A48F-4A5B-82D1-36FF3EF2B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conversion is done with the command str, which does a direct conversion into a string</a:t>
            </a:r>
          </a:p>
          <a:p>
            <a:r>
              <a:rPr lang="en-US" dirty="0"/>
              <a:t>Floating-point values always have at least one digit before and after the decimal point</a:t>
            </a:r>
          </a:p>
          <a:p>
            <a:r>
              <a:rPr lang="en-US" dirty="0" err="1">
                <a:latin typeface="Consolas" panose="020B0609020204030204" pitchFamily="49" charset="0"/>
              </a:rPr>
              <a:t>str</a:t>
            </a:r>
            <a:r>
              <a:rPr lang="en-US" dirty="0">
                <a:latin typeface="Consolas" panose="020B0609020204030204" pitchFamily="49" charset="0"/>
              </a:rPr>
              <a:t>(1)</a:t>
            </a:r>
            <a:r>
              <a:rPr lang="en-US" dirty="0"/>
              <a:t>		- has the value '1'</a:t>
            </a:r>
          </a:p>
          <a:p>
            <a:r>
              <a:rPr lang="en-US" dirty="0" err="1">
                <a:latin typeface="Consolas" panose="020B0609020204030204" pitchFamily="49" charset="0"/>
              </a:rPr>
              <a:t>str</a:t>
            </a:r>
            <a:r>
              <a:rPr lang="en-US" dirty="0">
                <a:latin typeface="Consolas" panose="020B0609020204030204" pitchFamily="49" charset="0"/>
              </a:rPr>
              <a:t>(2.5)</a:t>
            </a:r>
            <a:r>
              <a:rPr lang="en-US" dirty="0"/>
              <a:t>		- has the value '2.5'</a:t>
            </a:r>
          </a:p>
          <a:p>
            <a:r>
              <a:rPr lang="en-US" dirty="0" err="1">
                <a:latin typeface="Consolas" panose="020B0609020204030204" pitchFamily="49" charset="0"/>
              </a:rPr>
              <a:t>str</a:t>
            </a:r>
            <a:r>
              <a:rPr lang="en-US" dirty="0">
                <a:latin typeface="Consolas" panose="020B0609020204030204" pitchFamily="49" charset="0"/>
              </a:rPr>
              <a:t>(1/2)</a:t>
            </a:r>
            <a:r>
              <a:rPr lang="en-US" dirty="0"/>
              <a:t>		- has the value '0.5'</a:t>
            </a:r>
          </a:p>
          <a:p>
            <a:r>
              <a:rPr lang="en-US" dirty="0" err="1">
                <a:latin typeface="Consolas" panose="020B0609020204030204" pitchFamily="49" charset="0"/>
              </a:rPr>
              <a:t>str</a:t>
            </a:r>
            <a:r>
              <a:rPr lang="en-US" dirty="0">
                <a:latin typeface="Consolas" panose="020B0609020204030204" pitchFamily="49" charset="0"/>
              </a:rPr>
              <a:t>(10*1.0)</a:t>
            </a:r>
            <a:r>
              <a:rPr lang="en-US" dirty="0"/>
              <a:t>	- has the value '10.0'</a:t>
            </a:r>
          </a:p>
          <a:p>
            <a:r>
              <a:rPr lang="en-US" dirty="0"/>
              <a:t>Note: There is also a “</a:t>
            </a:r>
            <a:r>
              <a:rPr lang="en-US" dirty="0" err="1"/>
              <a:t>repr</a:t>
            </a:r>
            <a:r>
              <a:rPr lang="en-US" dirty="0"/>
              <a:t>” alternative to “</a:t>
            </a:r>
            <a:r>
              <a:rPr lang="en-US" dirty="0" err="1"/>
              <a:t>str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For most types, </a:t>
            </a:r>
            <a:r>
              <a:rPr lang="en-US" dirty="0" err="1"/>
              <a:t>repr</a:t>
            </a:r>
            <a:r>
              <a:rPr lang="en-US" dirty="0"/>
              <a:t> and </a:t>
            </a:r>
            <a:r>
              <a:rPr lang="en-US" dirty="0" err="1"/>
              <a:t>str</a:t>
            </a:r>
            <a:r>
              <a:rPr lang="en-US" dirty="0"/>
              <a:t> work the same, but “</a:t>
            </a:r>
            <a:r>
              <a:rPr lang="en-US" dirty="0" err="1"/>
              <a:t>repr</a:t>
            </a:r>
            <a:r>
              <a:rPr lang="en-US" dirty="0"/>
              <a:t>” lets you convert a string to a string that is printed as shown (with quotation marks, new lines, etc.)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CB4AA-87CA-4338-A76E-65A8CC915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15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E3116-E142-4072-A990-9B2E85A98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conversions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D3E82-4E96-4DBD-8A8C-70AED1630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Remember, Booleans have the value </a:t>
            </a:r>
            <a:r>
              <a:rPr lang="en-US" dirty="0">
                <a:latin typeface="Consolas" panose="020B0609020204030204" pitchFamily="49" charset="0"/>
              </a:rPr>
              <a:t>True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</a:rPr>
              <a:t>False</a:t>
            </a:r>
          </a:p>
          <a:p>
            <a:r>
              <a:rPr lang="en-US" dirty="0"/>
              <a:t>When converting FROM a Boolean value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True</a:t>
            </a:r>
            <a:r>
              <a:rPr lang="en-US" dirty="0"/>
              <a:t> is assumed to have the value 1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False</a:t>
            </a:r>
            <a:r>
              <a:rPr lang="en-US" dirty="0"/>
              <a:t> is assumed to have the value 0</a:t>
            </a:r>
          </a:p>
          <a:p>
            <a:r>
              <a:rPr lang="en-US" dirty="0"/>
              <a:t>When converting TO a Boolean value</a:t>
            </a:r>
          </a:p>
          <a:p>
            <a:pPr lvl="1"/>
            <a:r>
              <a:rPr lang="en-US" dirty="0"/>
              <a:t>The numeric value 0 has the value </a:t>
            </a:r>
            <a:r>
              <a:rPr lang="en-US" dirty="0">
                <a:latin typeface="Consolas" panose="020B0609020204030204" pitchFamily="49" charset="0"/>
              </a:rPr>
              <a:t>False</a:t>
            </a:r>
          </a:p>
          <a:p>
            <a:pPr lvl="1"/>
            <a:r>
              <a:rPr lang="en-US" dirty="0"/>
              <a:t>Anything else has the value </a:t>
            </a:r>
            <a:r>
              <a:rPr lang="en-US" dirty="0">
                <a:latin typeface="Consolas" panose="020B0609020204030204" pitchFamily="49" charset="0"/>
              </a:rPr>
              <a:t>True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B283D-A63A-4A51-B4ED-E98421650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244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A0D89-CB18-4355-B8D6-73CF89063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A85FB-94F6-4773-B4F4-A860F19EC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(True)	</a:t>
            </a:r>
            <a:r>
              <a:rPr lang="en-US" dirty="0"/>
              <a:t>	- has the value 1</a:t>
            </a:r>
          </a:p>
          <a:p>
            <a:r>
              <a:rPr lang="en-US" dirty="0">
                <a:latin typeface="Consolas" panose="020B0609020204030204" pitchFamily="49" charset="0"/>
              </a:rPr>
              <a:t>float(True)	</a:t>
            </a:r>
            <a:r>
              <a:rPr lang="en-US" dirty="0"/>
              <a:t>	- has the value 1.0</a:t>
            </a:r>
          </a:p>
          <a:p>
            <a:r>
              <a:rPr lang="en-US" dirty="0">
                <a:latin typeface="Consolas" panose="020B0609020204030204" pitchFamily="49" charset="0"/>
              </a:rPr>
              <a:t>float(False)	</a:t>
            </a:r>
            <a:r>
              <a:rPr lang="en-US" dirty="0"/>
              <a:t>	- has the value 0.0</a:t>
            </a:r>
          </a:p>
          <a:p>
            <a:r>
              <a:rPr lang="en-US" dirty="0">
                <a:latin typeface="Consolas" panose="020B0609020204030204" pitchFamily="49" charset="0"/>
              </a:rPr>
              <a:t>bool(0)</a:t>
            </a:r>
            <a:r>
              <a:rPr lang="en-US" dirty="0"/>
              <a:t>			- has the value False</a:t>
            </a:r>
          </a:p>
          <a:p>
            <a:r>
              <a:rPr lang="en-US" dirty="0">
                <a:latin typeface="Consolas" panose="020B0609020204030204" pitchFamily="49" charset="0"/>
              </a:rPr>
              <a:t>bool(3)</a:t>
            </a:r>
            <a:r>
              <a:rPr lang="en-US" dirty="0"/>
              <a:t>			- has the value True</a:t>
            </a:r>
          </a:p>
          <a:p>
            <a:r>
              <a:rPr lang="en-US" dirty="0">
                <a:latin typeface="Consolas" panose="020B0609020204030204" pitchFamily="49" charset="0"/>
              </a:rPr>
              <a:t>bool('0')	</a:t>
            </a:r>
            <a:r>
              <a:rPr lang="en-US" dirty="0"/>
              <a:t>	- has the value True (is not numeric 0)</a:t>
            </a:r>
          </a:p>
          <a:p>
            <a:r>
              <a:rPr lang="en-US" dirty="0">
                <a:latin typeface="Consolas" panose="020B0609020204030204" pitchFamily="49" charset="0"/>
              </a:rPr>
              <a:t>bool('0.0')	</a:t>
            </a:r>
            <a:r>
              <a:rPr lang="en-US" dirty="0"/>
              <a:t>	- has the value True (is not numeric 0)</a:t>
            </a:r>
          </a:p>
          <a:p>
            <a:r>
              <a:rPr lang="en-US" dirty="0">
                <a:latin typeface="Consolas" panose="020B0609020204030204" pitchFamily="49" charset="0"/>
              </a:rPr>
              <a:t>bool('False')</a:t>
            </a:r>
            <a:r>
              <a:rPr lang="en-US" dirty="0"/>
              <a:t>	- has the value True (is not numeric 0)</a:t>
            </a:r>
          </a:p>
          <a:p>
            <a:r>
              <a:rPr lang="en-US" dirty="0">
                <a:latin typeface="Consolas" panose="020B0609020204030204" pitchFamily="49" charset="0"/>
              </a:rPr>
              <a:t>bool('')</a:t>
            </a:r>
            <a:r>
              <a:rPr lang="en-US" dirty="0"/>
              <a:t>			- has the value False (empty string = 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E1934F-5355-4E32-BC11-C4DC13E6D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386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728C0-0987-4D3F-A76A-3DBD64FE3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7AFF2-11C0-4E3E-9A8B-DE0A789A2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561" y="1825625"/>
            <a:ext cx="11521440" cy="4351338"/>
          </a:xfrm>
        </p:spPr>
        <p:txBody>
          <a:bodyPr/>
          <a:lstStyle/>
          <a:p>
            <a:r>
              <a:rPr lang="en-US" dirty="0"/>
              <a:t>What do you think the value of this expression is?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str(float(str(3 / 2) + str(int(3 / 2)))) * int(int(str(2) + str(7)) / int(10.3))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str(float(str(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1.5</a:t>
            </a:r>
            <a:r>
              <a:rPr lang="en-US" sz="2000" dirty="0">
                <a:latin typeface="Consolas" panose="020B0609020204030204" pitchFamily="49" charset="0"/>
              </a:rPr>
              <a:t>) + str(int(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1.5</a:t>
            </a:r>
            <a:r>
              <a:rPr lang="en-US" sz="2000" dirty="0">
                <a:latin typeface="Consolas" panose="020B0609020204030204" pitchFamily="49" charset="0"/>
              </a:rPr>
              <a:t>)))) * int(int(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'2' </a:t>
            </a:r>
            <a:r>
              <a:rPr lang="en-US" sz="2000" dirty="0">
                <a:latin typeface="Consolas" panose="020B0609020204030204" pitchFamily="49" charset="0"/>
              </a:rPr>
              <a:t>+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'7'</a:t>
            </a:r>
            <a:r>
              <a:rPr lang="en-US" sz="2000" dirty="0">
                <a:latin typeface="Consolas" panose="020B0609020204030204" pitchFamily="49" charset="0"/>
              </a:rPr>
              <a:t>) / int(10.3))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str(float(str(1.5) + str(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</a:rPr>
              <a:t>))) * int(int(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'27'</a:t>
            </a:r>
            <a:r>
              <a:rPr lang="en-US" sz="2000" dirty="0">
                <a:latin typeface="Consolas" panose="020B0609020204030204" pitchFamily="49" charset="0"/>
              </a:rPr>
              <a:t>) /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10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str(float(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'1.5' </a:t>
            </a:r>
            <a:r>
              <a:rPr lang="en-US" sz="2000" dirty="0">
                <a:latin typeface="Consolas" panose="020B0609020204030204" pitchFamily="49" charset="0"/>
              </a:rPr>
              <a:t>+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'1'</a:t>
            </a:r>
            <a:r>
              <a:rPr lang="en-US" sz="2000" dirty="0">
                <a:latin typeface="Consolas" panose="020B0609020204030204" pitchFamily="49" charset="0"/>
              </a:rPr>
              <a:t>)) * int(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27 </a:t>
            </a:r>
            <a:r>
              <a:rPr lang="en-US" sz="2000" dirty="0">
                <a:latin typeface="Consolas" panose="020B0609020204030204" pitchFamily="49" charset="0"/>
              </a:rPr>
              <a:t>/ 10)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str(float(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'1.51'</a:t>
            </a:r>
            <a:r>
              <a:rPr lang="en-US" sz="2000" dirty="0">
                <a:latin typeface="Consolas" panose="020B0609020204030204" pitchFamily="49" charset="0"/>
              </a:rPr>
              <a:t>)) * int(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2.7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str(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1.51</a:t>
            </a:r>
            <a:r>
              <a:rPr lang="en-US" sz="2000" dirty="0">
                <a:latin typeface="Consolas" panose="020B0609020204030204" pitchFamily="49" charset="0"/>
              </a:rPr>
              <a:t>) *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2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'1.51' </a:t>
            </a:r>
            <a:r>
              <a:rPr lang="en-US" sz="2000" dirty="0">
                <a:latin typeface="Consolas" panose="020B0609020204030204" pitchFamily="49" charset="0"/>
              </a:rPr>
              <a:t>*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2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'1.511.51'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CB72C8-6542-4641-95CC-FDF7A90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8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DEC35-BA51-48DA-8E6D-710719909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Output with </a:t>
            </a:r>
            <a:r>
              <a:rPr lang="en-US" dirty="0">
                <a:latin typeface="Consolas" panose="020B0609020204030204" pitchFamily="49" charset="0"/>
              </a:rPr>
              <a:t>print()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83F1E-A7C1-4B30-AB80-EC5D3A7F9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 saw earlier, the basic command for output is the print command</a:t>
            </a:r>
          </a:p>
          <a:p>
            <a:r>
              <a:rPr lang="en-US" dirty="0"/>
              <a:t>The print command formats the output in a readable way</a:t>
            </a:r>
          </a:p>
          <a:p>
            <a:pPr lvl="1"/>
            <a:r>
              <a:rPr lang="en-US" dirty="0"/>
              <a:t>By default, it also ends the line it prints on, so the next thing printed will be on the next line</a:t>
            </a:r>
          </a:p>
          <a:p>
            <a:r>
              <a:rPr lang="en-US" dirty="0"/>
              <a:t>More than one value can be specified in the parentheses, separated by commas</a:t>
            </a:r>
          </a:p>
          <a:p>
            <a:pPr lvl="1"/>
            <a:r>
              <a:rPr lang="en-US" dirty="0"/>
              <a:t>Each thing is printed, separated by a space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print(2.0, 'is', 2)</a:t>
            </a:r>
            <a:r>
              <a:rPr lang="en-US" dirty="0"/>
              <a:t> outputs: </a:t>
            </a:r>
            <a:r>
              <a:rPr lang="en-US" dirty="0">
                <a:latin typeface="Consolas" panose="020B0609020204030204" pitchFamily="49" charset="0"/>
              </a:rPr>
              <a:t>2.0 is 2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CD683E-BE42-46F8-8427-57EA83403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243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D5E42-5941-4887-90D7-39A92F85E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15DAC-1DC6-4866-990E-9AA781E3C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Often, to get the format we want, it’s easiest to create a string ourselves (via string concatenation), and print the string</a:t>
            </a:r>
          </a:p>
          <a:p>
            <a:pPr lvl="1"/>
            <a:r>
              <a:rPr lang="en-US" dirty="0"/>
              <a:t>e.g. if we don’t want spaces separating elements</a:t>
            </a:r>
          </a:p>
          <a:p>
            <a:r>
              <a:rPr lang="en-US" dirty="0"/>
              <a:t>For example, say we had values stored in variables x and y, and we wanted to print out: “&lt;</a:t>
            </a:r>
            <a:r>
              <a:rPr lang="en-US" dirty="0" err="1"/>
              <a:t>xvalue</a:t>
            </a:r>
            <a:r>
              <a:rPr lang="en-US" dirty="0"/>
              <a:t>&gt;:&lt;</a:t>
            </a:r>
            <a:r>
              <a:rPr lang="en-US" dirty="0" err="1"/>
              <a:t>yvalue</a:t>
            </a:r>
            <a:r>
              <a:rPr lang="en-US" dirty="0"/>
              <a:t>&gt;” (the values, separated by a colon and no spaces)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x = 3</a:t>
            </a:r>
            <a:r>
              <a:rPr lang="en-US" dirty="0"/>
              <a:t>							OUTPUT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y = 4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print(x, ':', y)					3 : 4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print(str(x) + ':' + str(y))			3:4</a:t>
            </a:r>
          </a:p>
          <a:p>
            <a:r>
              <a:rPr lang="en-US" dirty="0"/>
              <a:t>Notice lack of spaces in second option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3873E2-9363-4A63-9265-4DE37F147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927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the </a:t>
            </a:r>
            <a:r>
              <a:rPr lang="en-US" dirty="0">
                <a:latin typeface="Consolas" panose="020B0609020204030204" pitchFamily="49" charset="0"/>
              </a:rPr>
              <a:t>print()</a:t>
            </a:r>
            <a:r>
              <a:rPr lang="en-US" dirty="0"/>
              <a:t>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By default, the print command, when printing</a:t>
            </a:r>
          </a:p>
          <a:p>
            <a:pPr lvl="1"/>
            <a:r>
              <a:rPr lang="en-US" dirty="0"/>
              <a:t>Separates all the items (listed separated by commas) with a space</a:t>
            </a:r>
          </a:p>
          <a:p>
            <a:pPr lvl="1"/>
            <a:r>
              <a:rPr lang="en-US" dirty="0"/>
              <a:t>Ends the line after printing (so next thing appears on next line)</a:t>
            </a:r>
          </a:p>
          <a:p>
            <a:r>
              <a:rPr lang="en-US" dirty="0"/>
              <a:t>We can actually change how the print command handles both of those things!</a:t>
            </a:r>
          </a:p>
          <a:p>
            <a:r>
              <a:rPr lang="en-US" dirty="0"/>
              <a:t>To change how items are separated, write: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print(…, </a:t>
            </a:r>
            <a:r>
              <a:rPr lang="en-US" dirty="0" err="1">
                <a:latin typeface="Consolas" panose="020B0609020204030204" pitchFamily="49" charset="0"/>
              </a:rPr>
              <a:t>sep</a:t>
            </a:r>
            <a:r>
              <a:rPr lang="en-US" dirty="0">
                <a:latin typeface="Consolas" panose="020B0609020204030204" pitchFamily="49" charset="0"/>
              </a:rPr>
              <a:t>="&lt;something&gt;")</a:t>
            </a:r>
          </a:p>
          <a:p>
            <a:r>
              <a:rPr lang="en-US" dirty="0"/>
              <a:t>To change what is done after printing, write: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print(…, end="&lt;something&gt;")</a:t>
            </a:r>
          </a:p>
          <a:p>
            <a:r>
              <a:rPr lang="en-US" dirty="0"/>
              <a:t>Note that </a:t>
            </a:r>
            <a:r>
              <a:rPr lang="en-US" dirty="0">
                <a:latin typeface="Consolas" panose="020B0609020204030204" pitchFamily="49" charset="0"/>
              </a:rPr>
              <a:t>&lt;something&gt; </a:t>
            </a:r>
            <a:r>
              <a:rPr lang="en-US" dirty="0"/>
              <a:t>could be an empty string, if you want nothing printed between items or at the end of a print statement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2EB47F-9F01-4996-A48F-D7A160939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008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02175"/>
          </a:xfrm>
        </p:spPr>
        <p:txBody>
          <a:bodyPr>
            <a:normAutofit/>
          </a:bodyPr>
          <a:lstStyle/>
          <a:p>
            <a:r>
              <a:rPr lang="en-US" dirty="0"/>
              <a:t>Computer memory consists of a bunch of 1s and 0s</a:t>
            </a:r>
          </a:p>
          <a:p>
            <a:r>
              <a:rPr lang="en-US" dirty="0"/>
              <a:t>Remember that a variable describes some area of memory</a:t>
            </a:r>
          </a:p>
          <a:p>
            <a:pPr lvl="1"/>
            <a:r>
              <a:rPr lang="en-US" dirty="0"/>
              <a:t>That memory contains only 1s and 0s</a:t>
            </a:r>
          </a:p>
          <a:p>
            <a:r>
              <a:rPr lang="en-US" dirty="0"/>
              <a:t>How do we know how to interpret a set of 1s and 0s?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variable’s </a:t>
            </a:r>
            <a:r>
              <a:rPr lang="en-US" b="1" dirty="0"/>
              <a:t>type</a:t>
            </a:r>
            <a:r>
              <a:rPr lang="en-US" dirty="0"/>
              <a:t> says how we should interpret that data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270000" y="3747294"/>
            <a:ext cx="9423400" cy="1574800"/>
            <a:chOff x="8724900" y="1825625"/>
            <a:chExt cx="2781300" cy="1574800"/>
          </a:xfrm>
        </p:grpSpPr>
        <p:sp>
          <p:nvSpPr>
            <p:cNvPr id="5" name="Cube 4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000" dirty="0"/>
                <a:t>11010011100011101001111010011001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724900" y="2815650"/>
              <a:ext cx="18473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3200" dirty="0"/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856D6-2BA7-435A-B359-7038F1892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150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changing print()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would this output?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print("Test", 3, 5)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print("Test", 3, 5, </a:t>
            </a:r>
            <a:r>
              <a:rPr lang="en-US" dirty="0" err="1">
                <a:latin typeface="Consolas" panose="020B0609020204030204" pitchFamily="49" charset="0"/>
              </a:rPr>
              <a:t>sep</a:t>
            </a:r>
            <a:r>
              <a:rPr lang="en-US" dirty="0">
                <a:latin typeface="Consolas" panose="020B0609020204030204" pitchFamily="49" charset="0"/>
              </a:rPr>
              <a:t>=',')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print("Test", 3, 5, </a:t>
            </a:r>
            <a:r>
              <a:rPr lang="en-US" dirty="0" err="1">
                <a:latin typeface="Consolas" panose="020B0609020204030204" pitchFamily="49" charset="0"/>
              </a:rPr>
              <a:t>sep</a:t>
            </a:r>
            <a:r>
              <a:rPr lang="en-US" dirty="0">
                <a:latin typeface="Consolas" panose="020B0609020204030204" pitchFamily="49" charset="0"/>
              </a:rPr>
              <a:t>=',', end=':')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print(15)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F460A3-28FB-4E31-AF93-28AA5EC3FB8F}"/>
              </a:ext>
            </a:extLst>
          </p:cNvPr>
          <p:cNvSpPr txBox="1">
            <a:spLocks/>
          </p:cNvSpPr>
          <p:nvPr/>
        </p:nvSpPr>
        <p:spPr>
          <a:xfrm>
            <a:off x="838200" y="4305300"/>
            <a:ext cx="10613934" cy="2447841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Test 3 5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 rot="1148847">
            <a:off x="771772" y="2509652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94000" y="4569642"/>
            <a:ext cx="7924800" cy="521817"/>
            <a:chOff x="393700" y="4260079"/>
            <a:chExt cx="7924800" cy="521817"/>
          </a:xfrm>
        </p:grpSpPr>
        <p:sp>
          <p:nvSpPr>
            <p:cNvPr id="7" name="TextBox 6"/>
            <p:cNvSpPr txBox="1"/>
            <p:nvPr/>
          </p:nvSpPr>
          <p:spPr>
            <a:xfrm>
              <a:off x="5118100" y="4260079"/>
              <a:ext cx="3200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The “normal” print output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393700" y="4444745"/>
              <a:ext cx="4724400" cy="33715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3C681D-70BE-46ED-BF7A-1CDCFDAD5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2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changing print()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would this output?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print("Test", 3, 5)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print("Test", 3, 5, </a:t>
            </a:r>
            <a:r>
              <a:rPr lang="en-US" dirty="0" err="1">
                <a:latin typeface="Consolas" panose="020B0609020204030204" pitchFamily="49" charset="0"/>
              </a:rPr>
              <a:t>sep</a:t>
            </a:r>
            <a:r>
              <a:rPr lang="en-US" dirty="0">
                <a:latin typeface="Consolas" panose="020B0609020204030204" pitchFamily="49" charset="0"/>
              </a:rPr>
              <a:t>=',')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print("Test", 3, 5, </a:t>
            </a:r>
            <a:r>
              <a:rPr lang="en-US" dirty="0" err="1">
                <a:latin typeface="Consolas" panose="020B0609020204030204" pitchFamily="49" charset="0"/>
              </a:rPr>
              <a:t>sep</a:t>
            </a:r>
            <a:r>
              <a:rPr lang="en-US" dirty="0">
                <a:latin typeface="Consolas" panose="020B0609020204030204" pitchFamily="49" charset="0"/>
              </a:rPr>
              <a:t>=',', end=':')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print(15)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F460A3-28FB-4E31-AF93-28AA5EC3FB8F}"/>
              </a:ext>
            </a:extLst>
          </p:cNvPr>
          <p:cNvSpPr txBox="1">
            <a:spLocks/>
          </p:cNvSpPr>
          <p:nvPr/>
        </p:nvSpPr>
        <p:spPr>
          <a:xfrm>
            <a:off x="838200" y="4305300"/>
            <a:ext cx="10613934" cy="2447841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Test 3 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Test,3,5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 rot="1148847">
            <a:off x="771772" y="3016880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43200" y="5007403"/>
            <a:ext cx="7924800" cy="646331"/>
            <a:chOff x="393700" y="4260079"/>
            <a:chExt cx="792480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5118100" y="4260079"/>
              <a:ext cx="320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The space separators were replaced by commas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393700" y="4583245"/>
              <a:ext cx="4724400" cy="19865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B1BD11-79AC-4215-9E29-A5DE28C7D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045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changing print()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would this output?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print("Test", 3, 5)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print("Test", 3, 5, </a:t>
            </a:r>
            <a:r>
              <a:rPr lang="en-US" dirty="0" err="1">
                <a:latin typeface="Consolas" panose="020B0609020204030204" pitchFamily="49" charset="0"/>
              </a:rPr>
              <a:t>sep</a:t>
            </a:r>
            <a:r>
              <a:rPr lang="en-US" dirty="0">
                <a:latin typeface="Consolas" panose="020B0609020204030204" pitchFamily="49" charset="0"/>
              </a:rPr>
              <a:t>=',')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print("Test", 3, 5, </a:t>
            </a:r>
            <a:r>
              <a:rPr lang="en-US" dirty="0" err="1">
                <a:latin typeface="Consolas" panose="020B0609020204030204" pitchFamily="49" charset="0"/>
              </a:rPr>
              <a:t>sep</a:t>
            </a:r>
            <a:r>
              <a:rPr lang="en-US" dirty="0">
                <a:latin typeface="Consolas" panose="020B0609020204030204" pitchFamily="49" charset="0"/>
              </a:rPr>
              <a:t>=',', end=':')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print(15)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F460A3-28FB-4E31-AF93-28AA5EC3FB8F}"/>
              </a:ext>
            </a:extLst>
          </p:cNvPr>
          <p:cNvSpPr txBox="1">
            <a:spLocks/>
          </p:cNvSpPr>
          <p:nvPr/>
        </p:nvSpPr>
        <p:spPr>
          <a:xfrm>
            <a:off x="838200" y="4305300"/>
            <a:ext cx="10613934" cy="2447841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Test 3 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Test,3,5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Test,3,5: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 rot="1148847">
            <a:off x="771773" y="3537579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57500" y="5530632"/>
            <a:ext cx="7924800" cy="923330"/>
            <a:chOff x="393700" y="4260079"/>
            <a:chExt cx="7924800" cy="923330"/>
          </a:xfrm>
        </p:grpSpPr>
        <p:sp>
          <p:nvSpPr>
            <p:cNvPr id="7" name="TextBox 6"/>
            <p:cNvSpPr txBox="1"/>
            <p:nvPr/>
          </p:nvSpPr>
          <p:spPr>
            <a:xfrm>
              <a:off x="5118100" y="4260079"/>
              <a:ext cx="3200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The space separators were replaced by commas, and the end-of-line by a colon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393700" y="4721744"/>
              <a:ext cx="4724400" cy="6015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2F45AC-AF4F-478C-BA4C-1E7F44E7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2437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changing print()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would this output?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print("Test", 3, 5)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print("Test", 3, 5, </a:t>
            </a:r>
            <a:r>
              <a:rPr lang="en-US" dirty="0" err="1">
                <a:latin typeface="Consolas" panose="020B0609020204030204" pitchFamily="49" charset="0"/>
              </a:rPr>
              <a:t>sep</a:t>
            </a:r>
            <a:r>
              <a:rPr lang="en-US" dirty="0">
                <a:latin typeface="Consolas" panose="020B0609020204030204" pitchFamily="49" charset="0"/>
              </a:rPr>
              <a:t>=',')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print("Test", 3, 5, </a:t>
            </a:r>
            <a:r>
              <a:rPr lang="en-US" dirty="0" err="1">
                <a:latin typeface="Consolas" panose="020B0609020204030204" pitchFamily="49" charset="0"/>
              </a:rPr>
              <a:t>sep</a:t>
            </a:r>
            <a:r>
              <a:rPr lang="en-US" dirty="0">
                <a:latin typeface="Consolas" panose="020B0609020204030204" pitchFamily="49" charset="0"/>
              </a:rPr>
              <a:t>=',', end=':')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print(15)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F460A3-28FB-4E31-AF93-28AA5EC3FB8F}"/>
              </a:ext>
            </a:extLst>
          </p:cNvPr>
          <p:cNvSpPr txBox="1">
            <a:spLocks/>
          </p:cNvSpPr>
          <p:nvPr/>
        </p:nvSpPr>
        <p:spPr>
          <a:xfrm>
            <a:off x="838200" y="4305300"/>
            <a:ext cx="10613934" cy="2447841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Test 3 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Test,3,5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Test,3,5:15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997200" y="4549527"/>
            <a:ext cx="6883400" cy="1330573"/>
            <a:chOff x="1435100" y="4260079"/>
            <a:chExt cx="6883400" cy="1330573"/>
          </a:xfrm>
        </p:grpSpPr>
        <p:sp>
          <p:nvSpPr>
            <p:cNvPr id="7" name="TextBox 6"/>
            <p:cNvSpPr txBox="1"/>
            <p:nvPr/>
          </p:nvSpPr>
          <p:spPr>
            <a:xfrm>
              <a:off x="5118100" y="4260079"/>
              <a:ext cx="32004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There was no end-of-line, so the next print statement came immediately after the previous one.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1435100" y="4860244"/>
              <a:ext cx="3683000" cy="73040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2161FF-4130-46CC-B5F1-524C2DED1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863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changing print()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alternative way to get the same output: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print(</a:t>
            </a:r>
            <a:r>
              <a:rPr lang="en-US" dirty="0" err="1">
                <a:latin typeface="Consolas" panose="020B0609020204030204" pitchFamily="49" charset="0"/>
              </a:rPr>
              <a:t>f'Test</a:t>
            </a:r>
            <a:r>
              <a:rPr lang="en-US" dirty="0">
                <a:latin typeface="Consolas" panose="020B0609020204030204" pitchFamily="49" charset="0"/>
              </a:rPr>
              <a:t> {3} {5}')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print(</a:t>
            </a:r>
            <a:r>
              <a:rPr lang="en-US" dirty="0" err="1">
                <a:latin typeface="Consolas" panose="020B0609020204030204" pitchFamily="49" charset="0"/>
              </a:rPr>
              <a:t>f'Test</a:t>
            </a:r>
            <a:r>
              <a:rPr lang="en-US" dirty="0">
                <a:latin typeface="Consolas" panose="020B0609020204030204" pitchFamily="49" charset="0"/>
              </a:rPr>
              <a:t>,{3},{5}')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print(</a:t>
            </a:r>
            <a:r>
              <a:rPr lang="en-US" dirty="0" err="1">
                <a:latin typeface="Consolas" panose="020B0609020204030204" pitchFamily="49" charset="0"/>
              </a:rPr>
              <a:t>f'Test</a:t>
            </a:r>
            <a:r>
              <a:rPr lang="en-US" dirty="0">
                <a:latin typeface="Consolas" panose="020B0609020204030204" pitchFamily="49" charset="0"/>
              </a:rPr>
              <a:t>,{3},{5}:{3*5}')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F460A3-28FB-4E31-AF93-28AA5EC3FB8F}"/>
              </a:ext>
            </a:extLst>
          </p:cNvPr>
          <p:cNvSpPr txBox="1">
            <a:spLocks/>
          </p:cNvSpPr>
          <p:nvPr/>
        </p:nvSpPr>
        <p:spPr>
          <a:xfrm>
            <a:off x="838200" y="4305300"/>
            <a:ext cx="10613934" cy="2447841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Test 3 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Test,3,5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Test,3,5:15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2161FF-4130-46CC-B5F1-524C2DED1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622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numbers using f-strings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Often, we want to output numbers with varying degrees of precision</a:t>
            </a:r>
          </a:p>
          <a:p>
            <a:r>
              <a:rPr lang="en-US" dirty="0"/>
              <a:t>This turns out to be a bit more complicated – here are the basics</a:t>
            </a:r>
          </a:p>
          <a:p>
            <a:r>
              <a:rPr lang="en-US" dirty="0">
                <a:latin typeface="Consolas" panose="020B0609020204030204" pitchFamily="49" charset="0"/>
              </a:rPr>
              <a:t>print(f'1/9 is {1/9:.5f}')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FB5AC-E5D7-4F53-9386-C0543A887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39BC26-D4AD-43A3-A601-E31417E260CC}"/>
              </a:ext>
            </a:extLst>
          </p:cNvPr>
          <p:cNvSpPr txBox="1"/>
          <p:nvPr/>
        </p:nvSpPr>
        <p:spPr>
          <a:xfrm>
            <a:off x="3046618" y="3354963"/>
            <a:ext cx="2433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 string of text that you want to insert values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284D488-AC03-4A38-AF49-E9E381570999}"/>
              </a:ext>
            </a:extLst>
          </p:cNvPr>
          <p:cNvSpPr/>
          <p:nvPr/>
        </p:nvSpPr>
        <p:spPr>
          <a:xfrm>
            <a:off x="2497841" y="2788296"/>
            <a:ext cx="3531483" cy="54864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40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numbers using f-strings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Often, we want to output numbers with varying degrees of precision</a:t>
            </a:r>
          </a:p>
          <a:p>
            <a:r>
              <a:rPr lang="en-US" dirty="0"/>
              <a:t>This turns out to be a bit more complicated – here are the basics</a:t>
            </a:r>
          </a:p>
          <a:p>
            <a:r>
              <a:rPr lang="en-US" dirty="0">
                <a:latin typeface="Consolas" panose="020B0609020204030204" pitchFamily="49" charset="0"/>
              </a:rPr>
              <a:t>print(f'1/9 is {1/9:.5f}')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Put </a:t>
            </a:r>
            <a:r>
              <a:rPr lang="en-US" dirty="0">
                <a:latin typeface="Consolas" panose="020B0609020204030204" pitchFamily="49" charset="0"/>
              </a:rPr>
              <a:t>{}</a:t>
            </a:r>
            <a:r>
              <a:rPr lang="en-US" dirty="0"/>
              <a:t> inside the string as a placeholder for a value, variable name, or expression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FB5AC-E5D7-4F53-9386-C0543A887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36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1647F4E-8164-4176-945E-794A585A6E31}"/>
              </a:ext>
            </a:extLst>
          </p:cNvPr>
          <p:cNvSpPr/>
          <p:nvPr/>
        </p:nvSpPr>
        <p:spPr>
          <a:xfrm>
            <a:off x="4143762" y="2826396"/>
            <a:ext cx="771138" cy="4572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53F00E-4D49-48FD-A40B-744D8385017E}"/>
              </a:ext>
            </a:extLst>
          </p:cNvPr>
          <p:cNvSpPr txBox="1"/>
          <p:nvPr/>
        </p:nvSpPr>
        <p:spPr>
          <a:xfrm>
            <a:off x="3566048" y="3354963"/>
            <a:ext cx="2701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value, variable name, or expression to insert</a:t>
            </a:r>
          </a:p>
        </p:txBody>
      </p:sp>
    </p:spTree>
    <p:extLst>
      <p:ext uri="{BB962C8B-B14F-4D97-AF65-F5344CB8AC3E}">
        <p14:creationId xmlns:p14="http://schemas.microsoft.com/office/powerpoint/2010/main" val="1695728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numbers using f-strings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Often, we want to output numbers with varying degrees of precision</a:t>
            </a:r>
          </a:p>
          <a:p>
            <a:r>
              <a:rPr lang="en-US" dirty="0"/>
              <a:t>This turns out to be a bit more complicated – here are the basics</a:t>
            </a:r>
          </a:p>
          <a:p>
            <a:r>
              <a:rPr lang="en-US" dirty="0">
                <a:latin typeface="Consolas" panose="020B0609020204030204" pitchFamily="49" charset="0"/>
              </a:rPr>
              <a:t>print(f'1/9 is {1/9:.5f}')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Put </a:t>
            </a:r>
            <a:r>
              <a:rPr lang="en-US" dirty="0">
                <a:latin typeface="Consolas" panose="020B0609020204030204" pitchFamily="49" charset="0"/>
              </a:rPr>
              <a:t>{}</a:t>
            </a:r>
            <a:r>
              <a:rPr lang="en-US" dirty="0"/>
              <a:t> inside the string as a placeholder for a value, variable name, or expression</a:t>
            </a:r>
          </a:p>
          <a:p>
            <a:r>
              <a:rPr lang="en-US" dirty="0"/>
              <a:t>To display a specified number of digits after the decimal, use </a:t>
            </a:r>
            <a:r>
              <a:rPr lang="en-US" dirty="0">
                <a:latin typeface="Consolas" panose="020B0609020204030204" pitchFamily="49" charset="0"/>
              </a:rPr>
              <a:t>{:.</a:t>
            </a:r>
            <a:r>
              <a:rPr lang="en-US" dirty="0" err="1">
                <a:latin typeface="Consolas" panose="020B0609020204030204" pitchFamily="49" charset="0"/>
              </a:rPr>
              <a:t>Xf</a:t>
            </a:r>
            <a:r>
              <a:rPr lang="en-US" dirty="0">
                <a:latin typeface="Consolas" panose="020B0609020204030204" pitchFamily="49" charset="0"/>
              </a:rPr>
              <a:t>}</a:t>
            </a:r>
            <a:r>
              <a:rPr lang="en-US" dirty="0"/>
              <a:t> where X is the number of digits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FB5AC-E5D7-4F53-9386-C0543A887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37</a:t>
            </a:fld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7F3FBA0-C69C-41C1-A897-CEE3331BE88C}"/>
              </a:ext>
            </a:extLst>
          </p:cNvPr>
          <p:cNvSpPr/>
          <p:nvPr/>
        </p:nvSpPr>
        <p:spPr>
          <a:xfrm>
            <a:off x="4981962" y="2836964"/>
            <a:ext cx="771138" cy="4572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309C6A-F73E-487B-905D-2B416B9798EE}"/>
              </a:ext>
            </a:extLst>
          </p:cNvPr>
          <p:cNvSpPr txBox="1"/>
          <p:nvPr/>
        </p:nvSpPr>
        <p:spPr>
          <a:xfrm>
            <a:off x="4438649" y="3322739"/>
            <a:ext cx="2200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format specifier</a:t>
            </a:r>
          </a:p>
        </p:txBody>
      </p:sp>
    </p:spTree>
    <p:extLst>
      <p:ext uri="{BB962C8B-B14F-4D97-AF65-F5344CB8AC3E}">
        <p14:creationId xmlns:p14="http://schemas.microsoft.com/office/powerpoint/2010/main" val="379866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CD46D-50F1-4389-9C7D-19DB8DAB8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formatting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B259B-5C43-4488-A07C-A0AD8739C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from math import *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flavor = 'Apple'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print (f'{flavor} pie is tasty, and pi is {pi:.5f}')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E7E662-D3C7-4DF5-B350-30E229AEA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38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31DC047-49E7-4A45-9606-507108E056F7}"/>
              </a:ext>
            </a:extLst>
          </p:cNvPr>
          <p:cNvSpPr txBox="1">
            <a:spLocks/>
          </p:cNvSpPr>
          <p:nvPr/>
        </p:nvSpPr>
        <p:spPr>
          <a:xfrm>
            <a:off x="838200" y="4836257"/>
            <a:ext cx="10613934" cy="1916884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Apple pie is tasty, and pi is 3.14159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7A10DDA-1359-46E2-999B-0BB08E70A367}"/>
              </a:ext>
            </a:extLst>
          </p:cNvPr>
          <p:cNvSpPr/>
          <p:nvPr/>
        </p:nvSpPr>
        <p:spPr>
          <a:xfrm>
            <a:off x="2362587" y="2703614"/>
            <a:ext cx="1152138" cy="4572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512A27-9A06-47D5-AB4B-79D94B8B2D74}"/>
              </a:ext>
            </a:extLst>
          </p:cNvPr>
          <p:cNvSpPr txBox="1"/>
          <p:nvPr/>
        </p:nvSpPr>
        <p:spPr>
          <a:xfrm>
            <a:off x="2066924" y="3295751"/>
            <a:ext cx="2200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Inserts the value of the variable flavor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12A1B33-4761-4DB5-8BDA-B1F4B69476B5}"/>
              </a:ext>
            </a:extLst>
          </p:cNvPr>
          <p:cNvSpPr/>
          <p:nvPr/>
        </p:nvSpPr>
        <p:spPr>
          <a:xfrm>
            <a:off x="7877562" y="2713139"/>
            <a:ext cx="1247388" cy="4572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E92DCD-92B9-44A7-811C-04B174A81CE4}"/>
              </a:ext>
            </a:extLst>
          </p:cNvPr>
          <p:cNvSpPr txBox="1"/>
          <p:nvPr/>
        </p:nvSpPr>
        <p:spPr>
          <a:xfrm>
            <a:off x="7491102" y="3207171"/>
            <a:ext cx="2200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Inserts the value of pi to 5 decimal places</a:t>
            </a:r>
          </a:p>
        </p:txBody>
      </p:sp>
    </p:spTree>
    <p:extLst>
      <p:ext uri="{BB962C8B-B14F-4D97-AF65-F5344CB8AC3E}">
        <p14:creationId xmlns:p14="http://schemas.microsoft.com/office/powerpoint/2010/main" val="30144112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6C1F8-36FA-4BF9-A0B8-C8E9A805C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strings using f-strings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9F615-5D3E-4EF4-BFC0-167D418E7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a lot of options for formatting strings in different ways</a:t>
            </a:r>
          </a:p>
          <a:p>
            <a:pPr lvl="1"/>
            <a:r>
              <a:rPr lang="en-US" dirty="0"/>
              <a:t>Often helps to line up data or get exact formatting</a:t>
            </a:r>
          </a:p>
          <a:p>
            <a:pPr lvl="1"/>
            <a:r>
              <a:rPr lang="en-US" dirty="0"/>
              <a:t>We’ll see some of these in labs throughout the course</a:t>
            </a:r>
          </a:p>
          <a:p>
            <a:r>
              <a:rPr lang="en-US" dirty="0"/>
              <a:t>For example, we can align a string with extra spaces to the left, right, and center using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/>
              <a:t>, and </a:t>
            </a:r>
            <a:r>
              <a:rPr lang="en-US" dirty="0">
                <a:latin typeface="Consolas" panose="020B0609020204030204" pitchFamily="49" charset="0"/>
              </a:rPr>
              <a:t>^</a:t>
            </a:r>
            <a:r>
              <a:rPr lang="en-US" dirty="0"/>
              <a:t> format specifiers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f'{2.3:&lt;10}'</a:t>
            </a:r>
            <a:r>
              <a:rPr lang="en-US" dirty="0"/>
              <a:t>		- has value: </a:t>
            </a:r>
            <a:r>
              <a:rPr lang="en-US" dirty="0">
                <a:latin typeface="Consolas" panose="020B0609020204030204" pitchFamily="49" charset="0"/>
              </a:rPr>
              <a:t>'2.3       '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f'{2.3:&gt;10}'</a:t>
            </a:r>
            <a:r>
              <a:rPr lang="en-US" dirty="0"/>
              <a:t>		- has value: </a:t>
            </a:r>
            <a:r>
              <a:rPr lang="en-US" dirty="0">
                <a:latin typeface="Consolas" panose="020B0609020204030204" pitchFamily="49" charset="0"/>
              </a:rPr>
              <a:t>'       2.3'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f'{2.3:^10}'</a:t>
            </a:r>
            <a:r>
              <a:rPr lang="en-US" dirty="0"/>
              <a:t>		- has value: </a:t>
            </a:r>
            <a:r>
              <a:rPr lang="en-US" dirty="0">
                <a:latin typeface="Consolas" panose="020B0609020204030204" pitchFamily="49" charset="0"/>
              </a:rPr>
              <a:t>'   2.3    '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FF9BA-38F0-4943-8C07-EE631976D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79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some standard types that are built in to the language or commonly used, which include:</a:t>
            </a:r>
          </a:p>
          <a:p>
            <a:pPr lvl="1"/>
            <a:r>
              <a:rPr lang="en-US" dirty="0"/>
              <a:t>Integers</a:t>
            </a:r>
          </a:p>
          <a:p>
            <a:pPr lvl="1"/>
            <a:r>
              <a:rPr lang="en-US" dirty="0"/>
              <a:t>Floating-Point Numbers</a:t>
            </a:r>
          </a:p>
          <a:p>
            <a:pPr lvl="1"/>
            <a:r>
              <a:rPr lang="en-US" dirty="0"/>
              <a:t>Booleans</a:t>
            </a:r>
          </a:p>
          <a:p>
            <a:pPr lvl="1"/>
            <a:r>
              <a:rPr lang="en-US" dirty="0"/>
              <a:t>Strings</a:t>
            </a:r>
          </a:p>
          <a:p>
            <a:r>
              <a:rPr lang="en-US" dirty="0"/>
              <a:t>We’ll encounter other types later</a:t>
            </a:r>
          </a:p>
          <a:p>
            <a:r>
              <a:rPr lang="en-US" dirty="0"/>
              <a:t>There are also ways to create our own types, but we won’t be discussing these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FB3707-9378-48C3-9FAB-87A6FA6D3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4004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We’ve seen lots of examples of output – the print statement – but what about input?</a:t>
            </a:r>
          </a:p>
          <a:p>
            <a:r>
              <a:rPr lang="en-US" dirty="0"/>
              <a:t>We will assume here that our input is coming from a person typing on the keyboard into the main window.</a:t>
            </a:r>
          </a:p>
          <a:p>
            <a:pPr lvl="1"/>
            <a:r>
              <a:rPr lang="en-US" dirty="0"/>
              <a:t>This is as opposed to input from a file, or a device, etc.</a:t>
            </a:r>
          </a:p>
          <a:p>
            <a:r>
              <a:rPr lang="en-US" dirty="0"/>
              <a:t>This input source is referred to in different ways: “standard input” or input from the “console” are two of the more common ones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9F284-DE26-4EED-8F82-D11F96A9F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635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input()</a:t>
            </a:r>
            <a:r>
              <a:rPr lang="en-US" dirty="0">
                <a:latin typeface="+mn-lt"/>
              </a:rPr>
              <a:t> </a:t>
            </a:r>
            <a:r>
              <a:rPr lang="en-US" dirty="0"/>
              <a:t>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8676"/>
          </a:xfrm>
        </p:spPr>
        <p:txBody>
          <a:bodyPr>
            <a:normAutofit/>
          </a:bodyPr>
          <a:lstStyle/>
          <a:p>
            <a:r>
              <a:rPr lang="en-US" dirty="0"/>
              <a:t>We have a command, </a:t>
            </a:r>
            <a:r>
              <a:rPr lang="en-US" dirty="0">
                <a:latin typeface="Consolas" panose="020B0609020204030204" pitchFamily="49" charset="0"/>
              </a:rPr>
              <a:t>input()</a:t>
            </a:r>
            <a:r>
              <a:rPr lang="en-US" dirty="0"/>
              <a:t>, available to get input </a:t>
            </a:r>
          </a:p>
          <a:p>
            <a:pPr lvl="1"/>
            <a:r>
              <a:rPr lang="en-US" dirty="0"/>
              <a:t>We have to assign </a:t>
            </a:r>
            <a:r>
              <a:rPr lang="en-US" dirty="0">
                <a:latin typeface="Consolas" panose="020B0609020204030204" pitchFamily="49" charset="0"/>
              </a:rPr>
              <a:t>input()</a:t>
            </a:r>
            <a:r>
              <a:rPr lang="en-US" dirty="0"/>
              <a:t> to a variable</a:t>
            </a:r>
          </a:p>
          <a:p>
            <a:pPr lvl="1"/>
            <a:r>
              <a:rPr lang="en-US" dirty="0"/>
              <a:t>e.g. </a:t>
            </a:r>
            <a:r>
              <a:rPr lang="en-US" dirty="0" err="1">
                <a:latin typeface="Consolas" panose="020B0609020204030204" pitchFamily="49" charset="0"/>
              </a:rPr>
              <a:t>thing_I_typed</a:t>
            </a:r>
            <a:r>
              <a:rPr lang="en-US" dirty="0">
                <a:latin typeface="Consolas" panose="020B0609020204030204" pitchFamily="49" charset="0"/>
              </a:rPr>
              <a:t> = input()</a:t>
            </a:r>
          </a:p>
          <a:p>
            <a:pPr lvl="5"/>
            <a:endParaRPr lang="en-US" dirty="0"/>
          </a:p>
          <a:p>
            <a:r>
              <a:rPr lang="en-US" dirty="0"/>
              <a:t>Important: </a:t>
            </a:r>
            <a:r>
              <a:rPr lang="en-US" b="1" dirty="0"/>
              <a:t>All input comes in as a string  </a:t>
            </a:r>
          </a:p>
          <a:p>
            <a:pPr lvl="1"/>
            <a:r>
              <a:rPr lang="en-US" dirty="0"/>
              <a:t>That is, all input from the </a:t>
            </a:r>
            <a:r>
              <a:rPr lang="en-US" dirty="0">
                <a:latin typeface="Consolas" panose="020B0609020204030204" pitchFamily="49" charset="0"/>
              </a:rPr>
              <a:t>input()</a:t>
            </a:r>
            <a:r>
              <a:rPr lang="en-US" dirty="0"/>
              <a:t> command comes in as a string</a:t>
            </a:r>
          </a:p>
          <a:p>
            <a:pPr lvl="1"/>
            <a:r>
              <a:rPr lang="en-US" dirty="0"/>
              <a:t>If we want to input a number, we have to convert the string to a number</a:t>
            </a:r>
          </a:p>
          <a:p>
            <a:pPr lvl="1"/>
            <a:r>
              <a:rPr lang="en-US" dirty="0"/>
              <a:t>e.g. </a:t>
            </a:r>
            <a:r>
              <a:rPr lang="en-US" dirty="0">
                <a:latin typeface="Consolas" panose="020B0609020204030204" pitchFamily="49" charset="0"/>
              </a:rPr>
              <a:t>age = int(input())</a:t>
            </a:r>
            <a:r>
              <a:rPr lang="en-US" dirty="0"/>
              <a:t> will read in what is typed, convert it to an integer, and save it in the variable </a:t>
            </a:r>
            <a:r>
              <a:rPr lang="en-US" dirty="0">
                <a:latin typeface="Consolas" panose="020B0609020204030204" pitchFamily="49" charset="0"/>
              </a:rPr>
              <a:t>age</a:t>
            </a:r>
            <a:endParaRPr lang="en-US" dirty="0"/>
          </a:p>
          <a:p>
            <a:pPr lvl="6"/>
            <a:endParaRPr lang="en-US" dirty="0"/>
          </a:p>
          <a:p>
            <a:r>
              <a:rPr lang="en-US" dirty="0"/>
              <a:t>Input is read until the end of the line is entered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45646B-AEC5-47D3-B160-8BB5E477E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4362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 program to compute area of a circle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from math import *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r = float(input())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print(pi * r ** 2)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When run, the user will type a number, and the program will output the area of a circle with that radius</a:t>
            </a:r>
          </a:p>
          <a:p>
            <a:pPr lvl="1"/>
            <a:r>
              <a:rPr lang="en-US" dirty="0"/>
              <a:t>Try it out!</a:t>
            </a:r>
          </a:p>
          <a:p>
            <a:pPr lvl="1"/>
            <a:r>
              <a:rPr lang="en-US" dirty="0"/>
              <a:t>Note: we have to have the “</a:t>
            </a:r>
            <a:r>
              <a:rPr lang="en-US" dirty="0">
                <a:latin typeface="Consolas" panose="020B0609020204030204" pitchFamily="49" charset="0"/>
              </a:rPr>
              <a:t>from math import *</a:t>
            </a:r>
            <a:r>
              <a:rPr lang="en-US" dirty="0"/>
              <a:t>” line to have </a:t>
            </a:r>
            <a:r>
              <a:rPr lang="en-US" dirty="0">
                <a:latin typeface="Consolas" panose="020B0609020204030204" pitchFamily="49" charset="0"/>
              </a:rPr>
              <a:t>pi</a:t>
            </a:r>
            <a:r>
              <a:rPr lang="en-US" dirty="0"/>
              <a:t> defined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7D0BB-6453-4CF4-AC22-2CA1D4DEF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898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 program to compute area of a circle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from math import *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r = float(input())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print(pi * r ** 2)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F460A3-28FB-4E31-AF93-28AA5EC3FB8F}"/>
              </a:ext>
            </a:extLst>
          </p:cNvPr>
          <p:cNvSpPr txBox="1">
            <a:spLocks/>
          </p:cNvSpPr>
          <p:nvPr/>
        </p:nvSpPr>
        <p:spPr>
          <a:xfrm>
            <a:off x="838200" y="4836257"/>
            <a:ext cx="10613934" cy="1916884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1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3.141592653589793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270000" y="4260079"/>
            <a:ext cx="7048500" cy="1188221"/>
            <a:chOff x="1270000" y="4260079"/>
            <a:chExt cx="7048500" cy="1188221"/>
          </a:xfrm>
        </p:grpSpPr>
        <p:sp>
          <p:nvSpPr>
            <p:cNvPr id="5" name="TextBox 4"/>
            <p:cNvSpPr txBox="1"/>
            <p:nvPr/>
          </p:nvSpPr>
          <p:spPr>
            <a:xfrm>
              <a:off x="5118100" y="4260079"/>
              <a:ext cx="3200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The user typed this in</a:t>
              </a: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1270000" y="4444745"/>
              <a:ext cx="3848100" cy="100355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A73A8-5798-44C9-943D-9823F587E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090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want to output something more descriptive?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would you change the program, so that it printed a description of the answer?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from math import *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r = float(input())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print(pi * r ** 2)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60E0E-C5F6-47BE-876A-3262732C1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563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want to output something more descriptive?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21044" cy="4351338"/>
          </a:xfrm>
        </p:spPr>
        <p:txBody>
          <a:bodyPr/>
          <a:lstStyle/>
          <a:p>
            <a:r>
              <a:rPr lang="en-US" dirty="0"/>
              <a:t>How would you change the program, so that it printed a description         of the answer?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from math import *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r = float(input())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print("The area of the circle is " + str(pi * r ** 2))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F460A3-28FB-4E31-AF93-28AA5EC3FB8F}"/>
              </a:ext>
            </a:extLst>
          </p:cNvPr>
          <p:cNvSpPr txBox="1">
            <a:spLocks/>
          </p:cNvSpPr>
          <p:nvPr/>
        </p:nvSpPr>
        <p:spPr>
          <a:xfrm>
            <a:off x="838200" y="4836257"/>
            <a:ext cx="10613934" cy="1916884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1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The area of the circle is 3.141592653589793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270000" y="4988742"/>
            <a:ext cx="7924800" cy="521817"/>
            <a:chOff x="393700" y="4260079"/>
            <a:chExt cx="7924800" cy="521817"/>
          </a:xfrm>
        </p:grpSpPr>
        <p:sp>
          <p:nvSpPr>
            <p:cNvPr id="6" name="TextBox 5"/>
            <p:cNvSpPr txBox="1"/>
            <p:nvPr/>
          </p:nvSpPr>
          <p:spPr>
            <a:xfrm>
              <a:off x="5118100" y="4260079"/>
              <a:ext cx="3200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The user typed this in</a:t>
              </a: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393700" y="4444745"/>
              <a:ext cx="4724400" cy="33715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FB04712-D437-43A4-83E8-4A50FBE8B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0536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want to ask the user for input?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99124" cy="4351338"/>
          </a:xfrm>
        </p:spPr>
        <p:txBody>
          <a:bodyPr/>
          <a:lstStyle/>
          <a:p>
            <a:r>
              <a:rPr lang="en-US" dirty="0"/>
              <a:t>How would you change the program, so that it asks the user to input a radius?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from math import *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r = float(input())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print("The area of the circle is " + str(pi * r ** 2))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3D996-189E-43DD-8724-098BB1950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08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want to ask the user for input?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32622" cy="4351338"/>
          </a:xfrm>
        </p:spPr>
        <p:txBody>
          <a:bodyPr/>
          <a:lstStyle/>
          <a:p>
            <a:r>
              <a:rPr lang="en-US" dirty="0"/>
              <a:t>How would you change the program, so that it asks the user to input a radius?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from math import *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print("Enter the radius of a circle:")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r = float(input())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print("The area of the circle is " + str(pi * r ** 2))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F460A3-28FB-4E31-AF93-28AA5EC3FB8F}"/>
              </a:ext>
            </a:extLst>
          </p:cNvPr>
          <p:cNvSpPr txBox="1">
            <a:spLocks/>
          </p:cNvSpPr>
          <p:nvPr/>
        </p:nvSpPr>
        <p:spPr>
          <a:xfrm>
            <a:off x="838200" y="4836257"/>
            <a:ext cx="10613934" cy="1916884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Enter the radius of a circle: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1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The area of the circle is 3.141592653589793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384300" y="5655146"/>
            <a:ext cx="9182100" cy="369332"/>
            <a:chOff x="-863600" y="4260079"/>
            <a:chExt cx="9182100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5118100" y="4260079"/>
              <a:ext cx="3200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The user typed this in</a:t>
              </a: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863600" y="4444745"/>
              <a:ext cx="5981700" cy="9233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25B3A8E-BF4B-4627-8A5B-6064EE669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538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with a prompt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input()</a:t>
            </a:r>
            <a:r>
              <a:rPr lang="en-US" dirty="0"/>
              <a:t> command can also print out the text to prompt the user itself.</a:t>
            </a:r>
          </a:p>
          <a:p>
            <a:r>
              <a:rPr lang="en-US" dirty="0"/>
              <a:t>Writing </a:t>
            </a:r>
            <a:r>
              <a:rPr lang="en-US" dirty="0">
                <a:latin typeface="Consolas" panose="020B0609020204030204" pitchFamily="49" charset="0"/>
              </a:rPr>
              <a:t>input(x)</a:t>
            </a:r>
            <a:r>
              <a:rPr lang="en-US" dirty="0"/>
              <a:t>, where x is a literal, variable, or expression, will print out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 before getting the user’s input.</a:t>
            </a:r>
          </a:p>
          <a:p>
            <a:pPr lvl="1"/>
            <a:r>
              <a:rPr lang="en-US" dirty="0"/>
              <a:t>Note: there is NOT a new line printed after that prompt is printed</a:t>
            </a:r>
          </a:p>
          <a:p>
            <a:r>
              <a:rPr lang="en-US" dirty="0"/>
              <a:t>Example:  </a:t>
            </a:r>
            <a:r>
              <a:rPr lang="en-US" dirty="0" err="1">
                <a:latin typeface="Consolas" panose="020B0609020204030204" pitchFamily="49" charset="0"/>
              </a:rPr>
              <a:t>user_name</a:t>
            </a:r>
            <a:r>
              <a:rPr lang="en-US" dirty="0">
                <a:latin typeface="Consolas" panose="020B0609020204030204" pitchFamily="49" charset="0"/>
              </a:rPr>
              <a:t> = input("Enter your name: ")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381500" y="5090342"/>
            <a:ext cx="6870700" cy="488845"/>
            <a:chOff x="3505200" y="4361679"/>
            <a:chExt cx="6870700" cy="488845"/>
          </a:xfrm>
        </p:grpSpPr>
        <p:sp>
          <p:nvSpPr>
            <p:cNvPr id="5" name="TextBox 4"/>
            <p:cNvSpPr txBox="1"/>
            <p:nvPr/>
          </p:nvSpPr>
          <p:spPr>
            <a:xfrm>
              <a:off x="7175500" y="4361679"/>
              <a:ext cx="3200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The user will type here</a:t>
              </a: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3505200" y="4546345"/>
              <a:ext cx="3670300" cy="30417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FF460A3-28FB-4E31-AF93-28AA5EC3FB8F}"/>
              </a:ext>
            </a:extLst>
          </p:cNvPr>
          <p:cNvSpPr txBox="1">
            <a:spLocks/>
          </p:cNvSpPr>
          <p:nvPr/>
        </p:nvSpPr>
        <p:spPr>
          <a:xfrm>
            <a:off x="838200" y="4836257"/>
            <a:ext cx="10613934" cy="1916884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Enter your name: 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91954-9E9E-4E3C-A331-5BE6A558E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922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want to ask the user for input?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82745" cy="4351338"/>
          </a:xfrm>
        </p:spPr>
        <p:txBody>
          <a:bodyPr/>
          <a:lstStyle/>
          <a:p>
            <a:r>
              <a:rPr lang="en-US" dirty="0"/>
              <a:t>Another alternative, then, would have been: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from math import *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r = float(input("Enter the radius of a circle: "))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print("The area of the circle is " + str(pi * r ** 2))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F460A3-28FB-4E31-AF93-28AA5EC3FB8F}"/>
              </a:ext>
            </a:extLst>
          </p:cNvPr>
          <p:cNvSpPr txBox="1">
            <a:spLocks/>
          </p:cNvSpPr>
          <p:nvPr/>
        </p:nvSpPr>
        <p:spPr>
          <a:xfrm>
            <a:off x="838200" y="4836257"/>
            <a:ext cx="10613934" cy="1916884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Enter the radius of a circle: 1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The area of the circle is 3.141592653589793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023100" y="5103042"/>
            <a:ext cx="4429034" cy="504269"/>
            <a:chOff x="6146800" y="4374379"/>
            <a:chExt cx="4429034" cy="504269"/>
          </a:xfrm>
        </p:grpSpPr>
        <p:sp>
          <p:nvSpPr>
            <p:cNvPr id="7" name="TextBox 6"/>
            <p:cNvSpPr txBox="1"/>
            <p:nvPr/>
          </p:nvSpPr>
          <p:spPr>
            <a:xfrm>
              <a:off x="7375434" y="4374379"/>
              <a:ext cx="3200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The user typed the “1” in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6146800" y="4559045"/>
              <a:ext cx="1228634" cy="31960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5EDAB2-332F-47B5-B0B5-074550330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80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Integers are just that – integers</a:t>
            </a:r>
          </a:p>
          <a:p>
            <a:r>
              <a:rPr lang="en-US" dirty="0"/>
              <a:t>Can be positive or negative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1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2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100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0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-20</a:t>
            </a:r>
          </a:p>
          <a:p>
            <a:r>
              <a:rPr lang="en-US" dirty="0"/>
              <a:t>Probably the most commonly used variable type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7407D3-B873-447D-82C9-A82D1F503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756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C2AEF-93D7-4C98-AA5C-F1ABEC995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let’s format the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007F5-53AA-4D89-9F2B-DADD148FD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25065" cy="4351338"/>
          </a:xfrm>
        </p:spPr>
        <p:txBody>
          <a:bodyPr/>
          <a:lstStyle/>
          <a:p>
            <a:r>
              <a:rPr lang="en-US" dirty="0"/>
              <a:t>Use string formatting to display 4 digits after the decimal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from math import *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r = float(input("Enter the radius of a circle: "))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area = pi * r ** 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</a:rPr>
              <a:t>f"The</a:t>
            </a:r>
            <a:r>
              <a:rPr lang="en-US" dirty="0">
                <a:latin typeface="Consolas" panose="020B0609020204030204" pitchFamily="49" charset="0"/>
              </a:rPr>
              <a:t> area of the circle is {area:.4f}")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D77C35-DDBC-4212-BC41-26A84F01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50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C366C71-2A97-41EB-BDBA-8AA18420B6FB}"/>
              </a:ext>
            </a:extLst>
          </p:cNvPr>
          <p:cNvSpPr txBox="1">
            <a:spLocks/>
          </p:cNvSpPr>
          <p:nvPr/>
        </p:nvSpPr>
        <p:spPr>
          <a:xfrm>
            <a:off x="838200" y="4836257"/>
            <a:ext cx="10613934" cy="1916884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Enter the radius of a circle: 1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The area of the circle is 3.1416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0257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10305-CFA7-478D-9542-50DC6B552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6A511-653C-4461-B27C-47AAEF2D8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are more or less named snippets of code</a:t>
            </a:r>
          </a:p>
          <a:p>
            <a:r>
              <a:rPr lang="en-US" dirty="0"/>
              <a:t>We can use the same code as many times as we want</a:t>
            </a:r>
          </a:p>
          <a:p>
            <a:pPr lvl="1"/>
            <a:r>
              <a:rPr lang="en-US" dirty="0"/>
              <a:t>This is much better than copy/paste!</a:t>
            </a:r>
          </a:p>
          <a:p>
            <a:r>
              <a:rPr lang="en-US" dirty="0"/>
              <a:t>After we define a function, we can call it whenever we want to use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5D40A3-B755-41E3-9A79-AD79D307D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564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9E080-7214-41DD-96B7-FCA352FF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64F95-6E2A-4C7A-B147-B80EFBBDE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0619"/>
          </a:xfrm>
        </p:spPr>
        <p:txBody>
          <a:bodyPr>
            <a:normAutofit/>
          </a:bodyPr>
          <a:lstStyle/>
          <a:p>
            <a:r>
              <a:rPr lang="en-US" dirty="0"/>
              <a:t>We’ve actually seen several function calls already!</a:t>
            </a:r>
          </a:p>
          <a:p>
            <a:r>
              <a:rPr lang="en-US" dirty="0"/>
              <a:t>Function calls have the form: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&lt;function name&gt;(&lt;arguments&gt;)</a:t>
            </a:r>
          </a:p>
          <a:p>
            <a:r>
              <a:rPr lang="en-US" dirty="0"/>
              <a:t>Some examples we’ve seen: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print()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input()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int()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float()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str()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bool()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sqrt()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sin()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cos()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Eventually we will learn how to write our own!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375C25-F1BC-4F5E-9D56-4447606A7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A741C-19FA-47AB-BF68-FBC0789A2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functions?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7B79E-98B6-412B-8F76-22F7AF9F5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with functions is one way to take a complex task and break it down into smaller, more manageable parts</a:t>
            </a:r>
          </a:p>
          <a:p>
            <a:pPr lvl="1"/>
            <a:r>
              <a:rPr lang="en-US" dirty="0"/>
              <a:t>Plus, all fields of engineering manage complex projects by breaking them down into smaller tasks</a:t>
            </a:r>
          </a:p>
          <a:p>
            <a:r>
              <a:rPr lang="en-US" dirty="0"/>
              <a:t>Practice using functions to develop your computational thinking skills</a:t>
            </a:r>
          </a:p>
          <a:p>
            <a:r>
              <a:rPr lang="en-US" dirty="0"/>
              <a:t>We will talk more about this in several weeks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463392-57D0-4DF2-B6DA-F0422E4B3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5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A182D-4082-4422-8923-01FA81C59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B3BF6-C958-46DC-82F9-49514C286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Can represent numbers </a:t>
            </a:r>
            <a:r>
              <a:rPr lang="en-US" b="1" dirty="0"/>
              <a:t>with a decimal point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1.01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2.0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100.0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-20.05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0.004</a:t>
            </a:r>
          </a:p>
          <a:p>
            <a:r>
              <a:rPr lang="en-US" dirty="0"/>
              <a:t>May be best to think of these in “Scientific Notation”</a:t>
            </a:r>
          </a:p>
          <a:p>
            <a:pPr lvl="1"/>
            <a:r>
              <a:rPr lang="en-US" dirty="0"/>
              <a:t>A Mantissa (the values, assumed to have 1 digit before the decimal point)</a:t>
            </a:r>
          </a:p>
          <a:p>
            <a:pPr lvl="1"/>
            <a:r>
              <a:rPr lang="en-US" dirty="0"/>
              <a:t>An Exponent (the power of 10 that the Mantissa is multiplied by)</a:t>
            </a:r>
          </a:p>
          <a:p>
            <a:pPr lvl="1"/>
            <a:r>
              <a:rPr lang="en-US" dirty="0"/>
              <a:t>1234.567 = 1.234567 * 10</a:t>
            </a:r>
            <a:r>
              <a:rPr lang="en-US" baseline="30000" dirty="0"/>
              <a:t>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F8B2ED-48B0-4966-BC6C-801B087B9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16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D9FFA-AA1A-4B6C-8181-E2270E70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D5232-FE0F-4522-8ABC-13C1AF7C0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Booleans will have the value </a:t>
            </a:r>
            <a:r>
              <a:rPr lang="en-US" dirty="0">
                <a:latin typeface="Consolas" panose="020B0609020204030204" pitchFamily="49" charset="0"/>
              </a:rPr>
              <a:t>True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</a:rPr>
              <a:t>False</a:t>
            </a:r>
          </a:p>
          <a:p>
            <a:r>
              <a:rPr lang="en-US" dirty="0"/>
              <a:t>That’s it!</a:t>
            </a:r>
          </a:p>
          <a:p>
            <a:r>
              <a:rPr lang="en-US" dirty="0"/>
              <a:t>We’ll see a lot more about Booleans next time…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53AB7D-54E7-4A1E-8AB8-58066C69A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57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AAE29-D217-4BA5-BFD9-B09E72B68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8073D-4B4E-44DB-8169-95844D89A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string is a way of describing text</a:t>
            </a:r>
          </a:p>
          <a:p>
            <a:r>
              <a:rPr lang="en-US" dirty="0"/>
              <a:t>Strings are made up of individual characters “strung” together</a:t>
            </a:r>
          </a:p>
          <a:p>
            <a:r>
              <a:rPr lang="en-US" dirty="0"/>
              <a:t>When we want to define a string, we must specify it within quotation marks, otherwise it might look like a variable name(s)</a:t>
            </a:r>
          </a:p>
          <a:p>
            <a:r>
              <a:rPr lang="en-US" dirty="0"/>
              <a:t>You can use either single quotes or double quotes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"This is a string"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'So is this'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C9C790-1225-4B91-970A-1A87EC8E2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849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A9BD5-F57E-4128-BE86-FD12F7DF6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note: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C045E-EF3A-4620-9D4A-AC2241821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5150"/>
          </a:xfrm>
        </p:spPr>
        <p:txBody>
          <a:bodyPr/>
          <a:lstStyle/>
          <a:p>
            <a:r>
              <a:rPr lang="en-US" dirty="0"/>
              <a:t>If we specify a string with single or double quotes, how do we include a quotation mark in the string itself?</a:t>
            </a:r>
          </a:p>
          <a:p>
            <a:r>
              <a:rPr lang="en-US" dirty="0"/>
              <a:t>If we want an apostrophe, use double quotes for the string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"It's"</a:t>
            </a:r>
          </a:p>
          <a:p>
            <a:r>
              <a:rPr lang="en-US" dirty="0"/>
              <a:t>If we want quotation marks, use single quotes for the string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'He said, "What?" to her'</a:t>
            </a:r>
          </a:p>
          <a:p>
            <a:r>
              <a:rPr lang="en-US" i="1" dirty="0"/>
              <a:t>But what if we want both?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B8021-BB21-4C0B-989A-953EC068D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72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14627</TotalTime>
  <Words>4197</Words>
  <Application>Microsoft Office PowerPoint</Application>
  <PresentationFormat>Widescreen</PresentationFormat>
  <Paragraphs>554</Paragraphs>
  <Slides>53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Calibri</vt:lpstr>
      <vt:lpstr>Calibri Light</vt:lpstr>
      <vt:lpstr>Consolas</vt:lpstr>
      <vt:lpstr>Wingdings</vt:lpstr>
      <vt:lpstr>Office Theme</vt:lpstr>
      <vt:lpstr>Lecture 3</vt:lpstr>
      <vt:lpstr>Goals for today</vt:lpstr>
      <vt:lpstr>Data Types</vt:lpstr>
      <vt:lpstr>Types of Variables</vt:lpstr>
      <vt:lpstr>Integers</vt:lpstr>
      <vt:lpstr>Floating-Point Numbers</vt:lpstr>
      <vt:lpstr>Booleans</vt:lpstr>
      <vt:lpstr>String</vt:lpstr>
      <vt:lpstr>Side note: Strings</vt:lpstr>
      <vt:lpstr>What if we want both ' and " in a string?</vt:lpstr>
      <vt:lpstr>More escaped characters</vt:lpstr>
      <vt:lpstr>Knowing a Variable’s Type</vt:lpstr>
      <vt:lpstr>What type is it?</vt:lpstr>
      <vt:lpstr>A reminder of output</vt:lpstr>
      <vt:lpstr>Type and behavior</vt:lpstr>
      <vt:lpstr>Type and behavior</vt:lpstr>
      <vt:lpstr>Type and behavior</vt:lpstr>
      <vt:lpstr>Why did that happen?</vt:lpstr>
      <vt:lpstr>Other operations</vt:lpstr>
      <vt:lpstr>Converting between types</vt:lpstr>
      <vt:lpstr>Converting floats to ints</vt:lpstr>
      <vt:lpstr>Converting from strings to ints/floats</vt:lpstr>
      <vt:lpstr>Converting from a number to a string</vt:lpstr>
      <vt:lpstr>Boolean conversions</vt:lpstr>
      <vt:lpstr>Boolean conversion</vt:lpstr>
      <vt:lpstr>Type conversion example</vt:lpstr>
      <vt:lpstr>Basics of Output with print()</vt:lpstr>
      <vt:lpstr>Printing strings</vt:lpstr>
      <vt:lpstr>Modifying the print() command</vt:lpstr>
      <vt:lpstr>Example: changing print()</vt:lpstr>
      <vt:lpstr>Example: changing print()</vt:lpstr>
      <vt:lpstr>Example: changing print()</vt:lpstr>
      <vt:lpstr>Example: changing print()</vt:lpstr>
      <vt:lpstr>Example: changing print()</vt:lpstr>
      <vt:lpstr>Formatting numbers using f-strings</vt:lpstr>
      <vt:lpstr>Formatting numbers using f-strings</vt:lpstr>
      <vt:lpstr>Formatting numbers using f-strings</vt:lpstr>
      <vt:lpstr>Example: formatting numbers</vt:lpstr>
      <vt:lpstr>Formatting strings using f-strings</vt:lpstr>
      <vt:lpstr>Getting input</vt:lpstr>
      <vt:lpstr>The input() command</vt:lpstr>
      <vt:lpstr>Example: a program to compute area of a circle</vt:lpstr>
      <vt:lpstr>Example: a program to compute area of a circle</vt:lpstr>
      <vt:lpstr>What if we want to output something more descriptive?</vt:lpstr>
      <vt:lpstr>What if we want to output something more descriptive?</vt:lpstr>
      <vt:lpstr>What if we want to ask the user for input?</vt:lpstr>
      <vt:lpstr>What if we want to ask the user for input?</vt:lpstr>
      <vt:lpstr>Input with a prompt</vt:lpstr>
      <vt:lpstr>What if we want to ask the user for input?</vt:lpstr>
      <vt:lpstr>Now let’s format the output</vt:lpstr>
      <vt:lpstr>Functions</vt:lpstr>
      <vt:lpstr>Function calls</vt:lpstr>
      <vt:lpstr>Why use functions?</vt:lpstr>
    </vt:vector>
  </TitlesOfParts>
  <Company>TAMU ECEN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</dc:title>
  <dc:creator>Keyser, John C</dc:creator>
  <cp:lastModifiedBy>Wickliff, Tanya V</cp:lastModifiedBy>
  <cp:revision>166</cp:revision>
  <dcterms:created xsi:type="dcterms:W3CDTF">2018-01-15T17:47:12Z</dcterms:created>
  <dcterms:modified xsi:type="dcterms:W3CDTF">2022-09-06T04:47:45Z</dcterms:modified>
</cp:coreProperties>
</file>