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263" r:id="rId4"/>
    <p:sldId id="269" r:id="rId5"/>
    <p:sldId id="264" r:id="rId6"/>
    <p:sldId id="265" r:id="rId7"/>
    <p:sldId id="266" r:id="rId8"/>
    <p:sldId id="270" r:id="rId9"/>
    <p:sldId id="271" r:id="rId10"/>
    <p:sldId id="272" r:id="rId11"/>
    <p:sldId id="273" r:id="rId12"/>
    <p:sldId id="27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8582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3574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0861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6821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1437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3697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6260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417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7428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458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7774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12645889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D06ABC03-368A-4C94-C25F-27CC2FF22452}"/>
              </a:ext>
            </a:extLst>
          </p:cNvPr>
          <p:cNvPicPr>
            <a:picLocks noChangeAspect="1"/>
          </p:cNvPicPr>
          <p:nvPr/>
        </p:nvPicPr>
        <p:blipFill>
          <a:blip r:embed="rId2"/>
          <a:srcRect t="17279"/>
          <a:stretch/>
        </p:blipFill>
        <p:spPr>
          <a:xfrm>
            <a:off x="20" y="10"/>
            <a:ext cx="12191979" cy="6857989"/>
          </a:xfrm>
          <a:prstGeom prst="rect">
            <a:avLst/>
          </a:prstGeom>
        </p:spPr>
      </p:pic>
      <p:sp>
        <p:nvSpPr>
          <p:cNvPr id="62" name="Rectangle 61">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9ECBC-BD8A-6909-1531-305AAA34339B}"/>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American Health</a:t>
            </a:r>
          </a:p>
        </p:txBody>
      </p:sp>
      <p:sp>
        <p:nvSpPr>
          <p:cNvPr id="3" name="Subtitle 2">
            <a:extLst>
              <a:ext uri="{FF2B5EF4-FFF2-40B4-BE49-F238E27FC236}">
                <a16:creationId xmlns:a16="http://schemas.microsoft.com/office/drawing/2014/main" id="{BC5BB88F-144D-2D89-715D-C860F81AF9B3}"/>
              </a:ext>
            </a:extLst>
          </p:cNvPr>
          <p:cNvSpPr>
            <a:spLocks noGrp="1"/>
          </p:cNvSpPr>
          <p:nvPr>
            <p:ph type="subTitle" idx="1"/>
          </p:nvPr>
        </p:nvSpPr>
        <p:spPr>
          <a:xfrm>
            <a:off x="1066802" y="1977543"/>
            <a:ext cx="8020048" cy="1289530"/>
          </a:xfrm>
        </p:spPr>
        <p:txBody>
          <a:bodyPr>
            <a:normAutofit/>
          </a:bodyPr>
          <a:lstStyle/>
          <a:p>
            <a:r>
              <a:rPr lang="en-US" sz="2800" dirty="0">
                <a:solidFill>
                  <a:srgbClr val="FFFFFF"/>
                </a:solidFill>
              </a:rPr>
              <a:t>Team BHJ</a:t>
            </a:r>
          </a:p>
          <a:p>
            <a:r>
              <a:rPr lang="en-US" sz="2800" dirty="0">
                <a:solidFill>
                  <a:srgbClr val="FFFFFF"/>
                </a:solidFill>
              </a:rPr>
              <a:t>Ben McGuire, Hudson Nebbe, Jack </a:t>
            </a:r>
            <a:r>
              <a:rPr lang="en-US" sz="2800" dirty="0" err="1">
                <a:solidFill>
                  <a:srgbClr val="FFFFFF"/>
                </a:solidFill>
              </a:rPr>
              <a:t>Olsan</a:t>
            </a:r>
            <a:endParaRPr lang="en-US" sz="2800" dirty="0">
              <a:solidFill>
                <a:srgbClr val="FFFFFF"/>
              </a:solidFill>
            </a:endParaRPr>
          </a:p>
        </p:txBody>
      </p:sp>
    </p:spTree>
    <p:extLst>
      <p:ext uri="{BB962C8B-B14F-4D97-AF65-F5344CB8AC3E}">
        <p14:creationId xmlns:p14="http://schemas.microsoft.com/office/powerpoint/2010/main" val="2813549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13F88B-2C3A-0588-1DA4-0085BF057977}"/>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A8EEA0D1-DAD2-803D-7789-F0A343C6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A41E8A6C-8F3E-8297-616E-C4996F406372}"/>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5C88F9E4-8256-D571-0CF1-531846B71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3DC77-5273-9AF6-2E92-C8E8A6995D97}"/>
              </a:ext>
            </a:extLst>
          </p:cNvPr>
          <p:cNvSpPr>
            <a:spLocks noGrp="1"/>
          </p:cNvSpPr>
          <p:nvPr>
            <p:ph type="ctrTitle"/>
          </p:nvPr>
        </p:nvSpPr>
        <p:spPr>
          <a:xfrm>
            <a:off x="1066802" y="-762072"/>
            <a:ext cx="5590030" cy="2305246"/>
          </a:xfrm>
        </p:spPr>
        <p:txBody>
          <a:bodyPr>
            <a:normAutofit/>
          </a:bodyPr>
          <a:lstStyle/>
          <a:p>
            <a:r>
              <a:rPr lang="en-US" sz="4400" dirty="0">
                <a:solidFill>
                  <a:srgbClr val="FFFFFF"/>
                </a:solidFill>
              </a:rPr>
              <a:t>Results</a:t>
            </a:r>
          </a:p>
        </p:txBody>
      </p:sp>
      <p:sp>
        <p:nvSpPr>
          <p:cNvPr id="4" name="Rectangle 3">
            <a:extLst>
              <a:ext uri="{FF2B5EF4-FFF2-40B4-BE49-F238E27FC236}">
                <a16:creationId xmlns:a16="http://schemas.microsoft.com/office/drawing/2014/main" id="{BE0C7773-3F77-8813-3509-A0F166A6C0C6}"/>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C633A20C-DB70-18BD-99CF-6F2322AE2D3B}"/>
              </a:ext>
            </a:extLst>
          </p:cNvPr>
          <p:cNvSpPr>
            <a:spLocks noGrp="1"/>
          </p:cNvSpPr>
          <p:nvPr>
            <p:ph type="subTitle" idx="1"/>
          </p:nvPr>
        </p:nvSpPr>
        <p:spPr>
          <a:xfrm>
            <a:off x="1066802" y="1776374"/>
            <a:ext cx="9814558" cy="4203801"/>
          </a:xfrm>
        </p:spPr>
        <p:txBody>
          <a:bodyPr>
            <a:normAutofit/>
          </a:bodyPr>
          <a:lstStyle/>
          <a:p>
            <a:r>
              <a:rPr lang="en-US" sz="1400" dirty="0"/>
              <a:t>Question 2: What demographic factors (age, gender, income, education, race/ethnicity) are most associated with variations in health metrics?</a:t>
            </a:r>
          </a:p>
          <a:p>
            <a:endParaRPr lang="en-US" sz="2200" dirty="0"/>
          </a:p>
          <a:p>
            <a:endParaRPr lang="en-US" dirty="0"/>
          </a:p>
        </p:txBody>
      </p:sp>
      <p:pic>
        <p:nvPicPr>
          <p:cNvPr id="6" name="Picture 5" descr="A graph of health questions&#10;&#10;Description automatically generated">
            <a:extLst>
              <a:ext uri="{FF2B5EF4-FFF2-40B4-BE49-F238E27FC236}">
                <a16:creationId xmlns:a16="http://schemas.microsoft.com/office/drawing/2014/main" id="{AE10C13B-63E2-E042-E134-80B9CCD77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78" y="2486778"/>
            <a:ext cx="3468646" cy="2141512"/>
          </a:xfrm>
          <a:prstGeom prst="rect">
            <a:avLst/>
          </a:prstGeom>
        </p:spPr>
      </p:pic>
      <p:pic>
        <p:nvPicPr>
          <p:cNvPr id="8" name="Picture 7">
            <a:extLst>
              <a:ext uri="{FF2B5EF4-FFF2-40B4-BE49-F238E27FC236}">
                <a16:creationId xmlns:a16="http://schemas.microsoft.com/office/drawing/2014/main" id="{FD72670B-BE71-FD58-A166-92B761EF73C5}"/>
              </a:ext>
            </a:extLst>
          </p:cNvPr>
          <p:cNvPicPr>
            <a:picLocks noChangeAspect="1"/>
          </p:cNvPicPr>
          <p:nvPr/>
        </p:nvPicPr>
        <p:blipFill>
          <a:blip r:embed="rId4"/>
          <a:stretch>
            <a:fillRect/>
          </a:stretch>
        </p:blipFill>
        <p:spPr>
          <a:xfrm>
            <a:off x="4726514" y="2486778"/>
            <a:ext cx="5006279" cy="2021214"/>
          </a:xfrm>
          <a:prstGeom prst="rect">
            <a:avLst/>
          </a:prstGeom>
        </p:spPr>
      </p:pic>
      <p:sp>
        <p:nvSpPr>
          <p:cNvPr id="9" name="Rectangle 8">
            <a:extLst>
              <a:ext uri="{FF2B5EF4-FFF2-40B4-BE49-F238E27FC236}">
                <a16:creationId xmlns:a16="http://schemas.microsoft.com/office/drawing/2014/main" id="{42FC40CB-70E5-1397-80A1-0F4C8AE9F6EC}"/>
              </a:ext>
            </a:extLst>
          </p:cNvPr>
          <p:cNvSpPr/>
          <p:nvPr/>
        </p:nvSpPr>
        <p:spPr>
          <a:xfrm>
            <a:off x="4997990" y="2265561"/>
            <a:ext cx="4463325" cy="36433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Highest obesity by characteristic</a:t>
            </a:r>
          </a:p>
        </p:txBody>
      </p:sp>
    </p:spTree>
    <p:extLst>
      <p:ext uri="{BB962C8B-B14F-4D97-AF65-F5344CB8AC3E}">
        <p14:creationId xmlns:p14="http://schemas.microsoft.com/office/powerpoint/2010/main" val="997958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1BAFDF-2EBB-BAA0-49F3-BF0130629E0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340F768-6490-2B6C-7817-F7E9344FC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0C8267C3-3B1C-A237-0D29-C2104994B08A}"/>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73EE8F62-EA79-B22D-5761-197C3E4E9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2228E-505F-673F-7884-A992257DAF02}"/>
              </a:ext>
            </a:extLst>
          </p:cNvPr>
          <p:cNvSpPr>
            <a:spLocks noGrp="1"/>
          </p:cNvSpPr>
          <p:nvPr>
            <p:ph type="ctrTitle"/>
          </p:nvPr>
        </p:nvSpPr>
        <p:spPr>
          <a:xfrm>
            <a:off x="1066802" y="-762072"/>
            <a:ext cx="5590030" cy="2305246"/>
          </a:xfrm>
        </p:spPr>
        <p:txBody>
          <a:bodyPr>
            <a:normAutofit/>
          </a:bodyPr>
          <a:lstStyle/>
          <a:p>
            <a:r>
              <a:rPr lang="en-US" sz="4400" dirty="0">
                <a:solidFill>
                  <a:srgbClr val="FFFFFF"/>
                </a:solidFill>
              </a:rPr>
              <a:t>Results</a:t>
            </a:r>
          </a:p>
        </p:txBody>
      </p:sp>
      <p:sp>
        <p:nvSpPr>
          <p:cNvPr id="4" name="Rectangle 3">
            <a:extLst>
              <a:ext uri="{FF2B5EF4-FFF2-40B4-BE49-F238E27FC236}">
                <a16:creationId xmlns:a16="http://schemas.microsoft.com/office/drawing/2014/main" id="{AF0EC364-23AD-D54E-1727-0317486289D0}"/>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85E33CD4-D0FC-2FC4-6F38-33BCA14B3BFE}"/>
              </a:ext>
            </a:extLst>
          </p:cNvPr>
          <p:cNvSpPr>
            <a:spLocks noGrp="1"/>
          </p:cNvSpPr>
          <p:nvPr>
            <p:ph type="subTitle" idx="1"/>
          </p:nvPr>
        </p:nvSpPr>
        <p:spPr>
          <a:xfrm>
            <a:off x="1066802" y="1776374"/>
            <a:ext cx="9814558" cy="4203801"/>
          </a:xfrm>
        </p:spPr>
        <p:txBody>
          <a:bodyPr>
            <a:normAutofit/>
          </a:bodyPr>
          <a:lstStyle/>
          <a:p>
            <a:r>
              <a:rPr lang="en-US" sz="1400" dirty="0"/>
              <a:t>Question 3: Have there been significant changes over time in key metrics like obesity?</a:t>
            </a:r>
          </a:p>
          <a:p>
            <a:endParaRPr lang="en-US" sz="2200" dirty="0"/>
          </a:p>
          <a:p>
            <a:endParaRPr lang="en-US" dirty="0"/>
          </a:p>
        </p:txBody>
      </p:sp>
      <p:pic>
        <p:nvPicPr>
          <p:cNvPr id="6" name="Picture 5" descr="A graph with orange and purple dots&#10;&#10;Description automatically generated">
            <a:extLst>
              <a:ext uri="{FF2B5EF4-FFF2-40B4-BE49-F238E27FC236}">
                <a16:creationId xmlns:a16="http://schemas.microsoft.com/office/drawing/2014/main" id="{1F0F53A2-EDAE-C508-422D-4E79BAADB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80" y="2222852"/>
            <a:ext cx="6573167" cy="4058216"/>
          </a:xfrm>
          <a:prstGeom prst="rect">
            <a:avLst/>
          </a:prstGeom>
        </p:spPr>
      </p:pic>
    </p:spTree>
    <p:extLst>
      <p:ext uri="{BB962C8B-B14F-4D97-AF65-F5344CB8AC3E}">
        <p14:creationId xmlns:p14="http://schemas.microsoft.com/office/powerpoint/2010/main" val="74284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CBC204-E9C0-70F0-C437-1FB457FD7C1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06070C0-97D4-7BDC-7CA7-137023DA0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705FE74C-2EB7-21D5-0398-F617E262C5E8}"/>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B5845296-D6B0-9FD6-4A5B-222B593B5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A5A5C-3D57-9EC2-10BA-54CD1A388447}"/>
              </a:ext>
            </a:extLst>
          </p:cNvPr>
          <p:cNvSpPr>
            <a:spLocks noGrp="1"/>
          </p:cNvSpPr>
          <p:nvPr>
            <p:ph type="ctrTitle"/>
          </p:nvPr>
        </p:nvSpPr>
        <p:spPr>
          <a:xfrm>
            <a:off x="1066802" y="-762072"/>
            <a:ext cx="5590030" cy="2305246"/>
          </a:xfrm>
        </p:spPr>
        <p:txBody>
          <a:bodyPr>
            <a:normAutofit/>
          </a:bodyPr>
          <a:lstStyle/>
          <a:p>
            <a:r>
              <a:rPr lang="en-US" sz="4400" dirty="0">
                <a:solidFill>
                  <a:srgbClr val="FFFFFF"/>
                </a:solidFill>
              </a:rPr>
              <a:t>Results</a:t>
            </a:r>
          </a:p>
        </p:txBody>
      </p:sp>
      <p:sp>
        <p:nvSpPr>
          <p:cNvPr id="4" name="Rectangle 3">
            <a:extLst>
              <a:ext uri="{FF2B5EF4-FFF2-40B4-BE49-F238E27FC236}">
                <a16:creationId xmlns:a16="http://schemas.microsoft.com/office/drawing/2014/main" id="{7591A244-A313-0CC2-06D7-98829D08B179}"/>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EF5F72DB-5512-2A88-8450-414117719025}"/>
              </a:ext>
            </a:extLst>
          </p:cNvPr>
          <p:cNvSpPr>
            <a:spLocks noGrp="1"/>
          </p:cNvSpPr>
          <p:nvPr>
            <p:ph type="subTitle" idx="1"/>
          </p:nvPr>
        </p:nvSpPr>
        <p:spPr>
          <a:xfrm>
            <a:off x="1066802" y="1776374"/>
            <a:ext cx="9814558" cy="4203801"/>
          </a:xfrm>
        </p:spPr>
        <p:txBody>
          <a:bodyPr>
            <a:normAutofit/>
          </a:bodyPr>
          <a:lstStyle/>
          <a:p>
            <a:r>
              <a:rPr lang="en-US" sz="1400" dirty="0"/>
              <a:t>Question 4: What is the relationship between socioeconomic status (e.g., income, education) and health measures like obesity and physical activity?</a:t>
            </a:r>
          </a:p>
          <a:p>
            <a:endParaRPr lang="en-US" sz="2200" dirty="0"/>
          </a:p>
          <a:p>
            <a:endParaRPr lang="en-US" dirty="0"/>
          </a:p>
        </p:txBody>
      </p:sp>
      <p:pic>
        <p:nvPicPr>
          <p:cNvPr id="6" name="Picture 5" descr="A graph with a row of rectangular objects&#10;&#10;Description automatically generated with medium confidence">
            <a:extLst>
              <a:ext uri="{FF2B5EF4-FFF2-40B4-BE49-F238E27FC236}">
                <a16:creationId xmlns:a16="http://schemas.microsoft.com/office/drawing/2014/main" id="{340B588C-0FBE-0FD8-DDE0-1727587F1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537" y="2605272"/>
            <a:ext cx="4735741" cy="2923805"/>
          </a:xfrm>
          <a:prstGeom prst="rect">
            <a:avLst/>
          </a:prstGeom>
        </p:spPr>
      </p:pic>
      <p:pic>
        <p:nvPicPr>
          <p:cNvPr id="8" name="Picture 7">
            <a:extLst>
              <a:ext uri="{FF2B5EF4-FFF2-40B4-BE49-F238E27FC236}">
                <a16:creationId xmlns:a16="http://schemas.microsoft.com/office/drawing/2014/main" id="{72003EBD-19B7-CF19-46FE-8AFD9C2B9392}"/>
              </a:ext>
            </a:extLst>
          </p:cNvPr>
          <p:cNvPicPr>
            <a:picLocks noChangeAspect="1"/>
          </p:cNvPicPr>
          <p:nvPr/>
        </p:nvPicPr>
        <p:blipFill>
          <a:blip r:embed="rId4"/>
          <a:stretch>
            <a:fillRect/>
          </a:stretch>
        </p:blipFill>
        <p:spPr>
          <a:xfrm>
            <a:off x="6372505" y="3238624"/>
            <a:ext cx="4010585" cy="1781424"/>
          </a:xfrm>
          <a:prstGeom prst="rect">
            <a:avLst/>
          </a:prstGeom>
        </p:spPr>
      </p:pic>
      <p:sp>
        <p:nvSpPr>
          <p:cNvPr id="9" name="Rectangle 8">
            <a:extLst>
              <a:ext uri="{FF2B5EF4-FFF2-40B4-BE49-F238E27FC236}">
                <a16:creationId xmlns:a16="http://schemas.microsoft.com/office/drawing/2014/main" id="{6A1A6908-59A5-97FE-BB90-D574B983A9ED}"/>
              </a:ext>
            </a:extLst>
          </p:cNvPr>
          <p:cNvSpPr/>
          <p:nvPr/>
        </p:nvSpPr>
        <p:spPr>
          <a:xfrm>
            <a:off x="6656832" y="2697480"/>
            <a:ext cx="3483864" cy="5411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Obesity within income groups</a:t>
            </a:r>
          </a:p>
        </p:txBody>
      </p:sp>
    </p:spTree>
    <p:extLst>
      <p:ext uri="{BB962C8B-B14F-4D97-AF65-F5344CB8AC3E}">
        <p14:creationId xmlns:p14="http://schemas.microsoft.com/office/powerpoint/2010/main" val="218303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20DD1A-1868-85B7-D088-936C5F926E6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B8FBEB2-0054-DA25-A330-A0A3A79BD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BB2D6F8A-7758-85B7-DFCB-FC8D9A69DC83}"/>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B02DFC4A-E42C-8EBD-025A-BE1B94B40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529F5-C354-CF18-9381-EE544ACC1317}"/>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Conclusion</a:t>
            </a:r>
          </a:p>
        </p:txBody>
      </p:sp>
      <p:sp>
        <p:nvSpPr>
          <p:cNvPr id="4" name="Rectangle 3">
            <a:extLst>
              <a:ext uri="{FF2B5EF4-FFF2-40B4-BE49-F238E27FC236}">
                <a16:creationId xmlns:a16="http://schemas.microsoft.com/office/drawing/2014/main" id="{0FEB77C7-ECE0-581A-B722-868E95B9B105}"/>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41270F74-9157-D6D0-A622-9AAA111F4429}"/>
              </a:ext>
            </a:extLst>
          </p:cNvPr>
          <p:cNvSpPr>
            <a:spLocks noGrp="1"/>
          </p:cNvSpPr>
          <p:nvPr>
            <p:ph type="subTitle" idx="1"/>
          </p:nvPr>
        </p:nvSpPr>
        <p:spPr>
          <a:xfrm>
            <a:off x="1066802" y="1977542"/>
            <a:ext cx="9814558" cy="4203801"/>
          </a:xfrm>
        </p:spPr>
        <p:txBody>
          <a:bodyPr>
            <a:normAutofit/>
          </a:bodyPr>
          <a:lstStyle/>
          <a:p>
            <a:r>
              <a:rPr lang="en-US" sz="1600" dirty="0"/>
              <a:t>Really wanted to see what the most beneficial behavior is most likely to prevent obesity, so we ran a correlation for each behavior and got:</a:t>
            </a:r>
          </a:p>
        </p:txBody>
      </p:sp>
      <p:pic>
        <p:nvPicPr>
          <p:cNvPr id="6" name="Picture 5">
            <a:extLst>
              <a:ext uri="{FF2B5EF4-FFF2-40B4-BE49-F238E27FC236}">
                <a16:creationId xmlns:a16="http://schemas.microsoft.com/office/drawing/2014/main" id="{93BFCD40-B9ED-BFBF-7429-FDA7196DF136}"/>
              </a:ext>
            </a:extLst>
          </p:cNvPr>
          <p:cNvPicPr>
            <a:picLocks noChangeAspect="1"/>
          </p:cNvPicPr>
          <p:nvPr/>
        </p:nvPicPr>
        <p:blipFill>
          <a:blip r:embed="rId3"/>
          <a:stretch>
            <a:fillRect/>
          </a:stretch>
        </p:blipFill>
        <p:spPr>
          <a:xfrm>
            <a:off x="4912983" y="2443505"/>
            <a:ext cx="6355092" cy="3995395"/>
          </a:xfrm>
          <a:prstGeom prst="rect">
            <a:avLst/>
          </a:prstGeom>
        </p:spPr>
      </p:pic>
    </p:spTree>
    <p:extLst>
      <p:ext uri="{BB962C8B-B14F-4D97-AF65-F5344CB8AC3E}">
        <p14:creationId xmlns:p14="http://schemas.microsoft.com/office/powerpoint/2010/main" val="111671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CABFAA-8F92-A202-D521-667D366ADA0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1640459-F4F7-1338-A17B-17519DEE7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03280BA3-1BC6-CC43-B130-214812E00C0B}"/>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DB5707A1-31B0-FF00-4CE6-F8D10E6B9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EC527-72E9-76EB-5896-97702ACE14EF}"/>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Introduction</a:t>
            </a:r>
          </a:p>
        </p:txBody>
      </p:sp>
      <p:sp>
        <p:nvSpPr>
          <p:cNvPr id="4" name="Rectangle 3">
            <a:extLst>
              <a:ext uri="{FF2B5EF4-FFF2-40B4-BE49-F238E27FC236}">
                <a16:creationId xmlns:a16="http://schemas.microsoft.com/office/drawing/2014/main" id="{F5DC0F75-2723-F1E7-E121-87E5C6F15E82}"/>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600ED804-4FF9-E299-33CA-2D979D558FBE}"/>
              </a:ext>
            </a:extLst>
          </p:cNvPr>
          <p:cNvSpPr>
            <a:spLocks noGrp="1"/>
          </p:cNvSpPr>
          <p:nvPr>
            <p:ph type="subTitle" idx="1"/>
          </p:nvPr>
        </p:nvSpPr>
        <p:spPr>
          <a:xfrm>
            <a:off x="1066802" y="1977542"/>
            <a:ext cx="9814558" cy="4203801"/>
          </a:xfrm>
        </p:spPr>
        <p:txBody>
          <a:bodyPr>
            <a:normAutofit/>
          </a:bodyPr>
          <a:lstStyle/>
          <a:p>
            <a:pPr marL="342900" indent="-342900">
              <a:buFontTx/>
              <a:buChar char="-"/>
            </a:pPr>
            <a:r>
              <a:rPr lang="en-US" dirty="0"/>
              <a:t>Data from Data.gov as a CSV</a:t>
            </a:r>
          </a:p>
          <a:p>
            <a:pPr marL="342900" indent="-342900">
              <a:buFontTx/>
              <a:buChar char="-"/>
            </a:pPr>
            <a:r>
              <a:rPr lang="en-US" dirty="0"/>
              <a:t>Sparse data arranged by year the sample of people was asked a given health-centered question</a:t>
            </a:r>
          </a:p>
          <a:p>
            <a:pPr marL="342900" indent="-342900">
              <a:buFontTx/>
              <a:buChar char="-"/>
            </a:pPr>
            <a:r>
              <a:rPr lang="en-US" dirty="0"/>
              <a:t>We wanted to apply what we had learned from class this semester to  American health demographics to see what kinds of relationships there are between variables.</a:t>
            </a:r>
          </a:p>
        </p:txBody>
      </p:sp>
    </p:spTree>
    <p:extLst>
      <p:ext uri="{BB962C8B-B14F-4D97-AF65-F5344CB8AC3E}">
        <p14:creationId xmlns:p14="http://schemas.microsoft.com/office/powerpoint/2010/main" val="122101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3202B4-A66D-8EAC-0F20-09E71795D4E1}"/>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E9766AB1-6D9C-22F4-0192-9A77EFBCB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3B639D31-6F40-E62D-5CCB-5216F0042CB2}"/>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3F4359A2-5D9C-C3BA-7256-3F8B7011C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93BAD-89E3-07B0-7FB5-9A5D63CCE913}"/>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Data</a:t>
            </a:r>
          </a:p>
        </p:txBody>
      </p:sp>
      <p:sp>
        <p:nvSpPr>
          <p:cNvPr id="4" name="Rectangle 3">
            <a:extLst>
              <a:ext uri="{FF2B5EF4-FFF2-40B4-BE49-F238E27FC236}">
                <a16:creationId xmlns:a16="http://schemas.microsoft.com/office/drawing/2014/main" id="{E2FAA29D-717F-F4B9-352A-D2CF496C846F}"/>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A738C81C-F3B4-8FFE-E962-38472A696C48}"/>
              </a:ext>
            </a:extLst>
          </p:cNvPr>
          <p:cNvSpPr>
            <a:spLocks noGrp="1"/>
          </p:cNvSpPr>
          <p:nvPr>
            <p:ph type="subTitle" idx="1"/>
          </p:nvPr>
        </p:nvSpPr>
        <p:spPr>
          <a:xfrm>
            <a:off x="1066802" y="1977542"/>
            <a:ext cx="9814558" cy="4203801"/>
          </a:xfrm>
        </p:spPr>
        <p:txBody>
          <a:bodyPr>
            <a:normAutofit/>
          </a:bodyPr>
          <a:lstStyle/>
          <a:p>
            <a:r>
              <a:rPr lang="en-US" dirty="0"/>
              <a:t>Our data started with 33 columns, including:</a:t>
            </a:r>
          </a:p>
          <a:p>
            <a:r>
              <a:rPr lang="en-US" dirty="0" err="1"/>
              <a:t>YearStart</a:t>
            </a:r>
            <a:r>
              <a:rPr lang="en-US" dirty="0"/>
              <a:t>, </a:t>
            </a:r>
            <a:r>
              <a:rPr lang="en-US" dirty="0" err="1"/>
              <a:t>YearEnd</a:t>
            </a:r>
            <a:r>
              <a:rPr lang="en-US" dirty="0"/>
              <a:t>, </a:t>
            </a:r>
            <a:r>
              <a:rPr lang="en-US" dirty="0" err="1"/>
              <a:t>LocationAbbreviation</a:t>
            </a:r>
            <a:r>
              <a:rPr lang="en-US" dirty="0"/>
              <a:t>, </a:t>
            </a:r>
            <a:r>
              <a:rPr lang="en-US" dirty="0" err="1"/>
              <a:t>LocationDescription</a:t>
            </a:r>
            <a:r>
              <a:rPr lang="en-US" dirty="0"/>
              <a:t>, </a:t>
            </a:r>
            <a:r>
              <a:rPr lang="en-US" dirty="0" err="1"/>
              <a:t>DataSource</a:t>
            </a:r>
            <a:r>
              <a:rPr lang="en-US" dirty="0"/>
              <a:t>, Class, Topic, Question, </a:t>
            </a:r>
            <a:r>
              <a:rPr lang="en-US" dirty="0" err="1"/>
              <a:t>Data_Value_Unit</a:t>
            </a:r>
            <a:r>
              <a:rPr lang="en-US" dirty="0"/>
              <a:t>, </a:t>
            </a:r>
            <a:r>
              <a:rPr lang="en-US" dirty="0" err="1"/>
              <a:t>Data_Value_Type</a:t>
            </a:r>
            <a:r>
              <a:rPr lang="en-US" dirty="0"/>
              <a:t>, </a:t>
            </a:r>
            <a:r>
              <a:rPr lang="en-US" dirty="0" err="1"/>
              <a:t>Data_Value</a:t>
            </a:r>
            <a:r>
              <a:rPr lang="en-US" dirty="0"/>
              <a:t>, </a:t>
            </a:r>
            <a:r>
              <a:rPr lang="en-US" dirty="0" err="1"/>
              <a:t>Data_Value_Alt</a:t>
            </a:r>
            <a:r>
              <a:rPr lang="en-US" dirty="0"/>
              <a:t>, </a:t>
            </a:r>
            <a:r>
              <a:rPr lang="en-US" dirty="0" err="1"/>
              <a:t>Data_Value_Footnote_Symbol</a:t>
            </a:r>
            <a:r>
              <a:rPr lang="en-US" dirty="0"/>
              <a:t>, </a:t>
            </a:r>
            <a:r>
              <a:rPr lang="en-US" dirty="0" err="1"/>
              <a:t>Data_Value_Footnote</a:t>
            </a:r>
            <a:r>
              <a:rPr lang="en-US" dirty="0"/>
              <a:t>, </a:t>
            </a:r>
            <a:r>
              <a:rPr lang="en-US" dirty="0" err="1"/>
              <a:t>Low_Confidence_Limit</a:t>
            </a:r>
            <a:r>
              <a:rPr lang="en-US" dirty="0"/>
              <a:t>, </a:t>
            </a:r>
            <a:r>
              <a:rPr lang="en-US" dirty="0" err="1"/>
              <a:t>High_Confidence_Limit</a:t>
            </a:r>
            <a:r>
              <a:rPr lang="en-US" dirty="0"/>
              <a:t>, </a:t>
            </a:r>
            <a:r>
              <a:rPr lang="en-US" dirty="0" err="1"/>
              <a:t>Sample_Size</a:t>
            </a:r>
            <a:r>
              <a:rPr lang="en-US" dirty="0"/>
              <a:t>, Total, Age(years), Education, Gender, Income, Race/Ethnicity, </a:t>
            </a:r>
            <a:r>
              <a:rPr lang="en-US" dirty="0" err="1"/>
              <a:t>GeoLocation</a:t>
            </a:r>
            <a:r>
              <a:rPr lang="en-US" dirty="0"/>
              <a:t>, </a:t>
            </a:r>
            <a:r>
              <a:rPr lang="en-US" dirty="0" err="1"/>
              <a:t>ClassID</a:t>
            </a:r>
            <a:r>
              <a:rPr lang="en-US" dirty="0"/>
              <a:t>, </a:t>
            </a:r>
            <a:r>
              <a:rPr lang="en-US" dirty="0" err="1"/>
              <a:t>TopicID</a:t>
            </a:r>
            <a:r>
              <a:rPr lang="en-US" dirty="0"/>
              <a:t>, </a:t>
            </a:r>
            <a:r>
              <a:rPr lang="en-US" dirty="0" err="1"/>
              <a:t>QuestionID</a:t>
            </a:r>
            <a:r>
              <a:rPr lang="en-US" dirty="0"/>
              <a:t>, </a:t>
            </a:r>
            <a:r>
              <a:rPr lang="en-US" dirty="0" err="1"/>
              <a:t>DataValueTypeID</a:t>
            </a:r>
            <a:r>
              <a:rPr lang="en-US" dirty="0"/>
              <a:t>, </a:t>
            </a:r>
            <a:r>
              <a:rPr lang="en-US" dirty="0" err="1"/>
              <a:t>LocationID</a:t>
            </a:r>
            <a:r>
              <a:rPr lang="en-US" dirty="0"/>
              <a:t>, StratificationCategory1, Stratification1, StratificationCategoryID1, StratificationID1</a:t>
            </a:r>
          </a:p>
          <a:p>
            <a:endParaRPr lang="en-US" dirty="0"/>
          </a:p>
          <a:p>
            <a:endParaRPr lang="en-US" dirty="0"/>
          </a:p>
        </p:txBody>
      </p:sp>
    </p:spTree>
    <p:extLst>
      <p:ext uri="{BB962C8B-B14F-4D97-AF65-F5344CB8AC3E}">
        <p14:creationId xmlns:p14="http://schemas.microsoft.com/office/powerpoint/2010/main" val="285752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B85819-A555-0F0E-B349-E92346680E48}"/>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699444A-4EE9-B3AD-4292-845024138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06BC7B50-8D54-1A6F-863E-CCB27CEAC4A0}"/>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677DC9CA-DD1C-1BF8-E653-C69F1D34F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A1B46-5311-D9F4-463C-6B72092CE435}"/>
              </a:ext>
            </a:extLst>
          </p:cNvPr>
          <p:cNvSpPr>
            <a:spLocks noGrp="1"/>
          </p:cNvSpPr>
          <p:nvPr>
            <p:ph type="ctrTitle"/>
          </p:nvPr>
        </p:nvSpPr>
        <p:spPr>
          <a:xfrm>
            <a:off x="1066802" y="-762072"/>
            <a:ext cx="6184390" cy="2305246"/>
          </a:xfrm>
        </p:spPr>
        <p:txBody>
          <a:bodyPr>
            <a:normAutofit/>
          </a:bodyPr>
          <a:lstStyle/>
          <a:p>
            <a:r>
              <a:rPr lang="en-US" sz="4400" dirty="0">
                <a:solidFill>
                  <a:srgbClr val="FFFFFF"/>
                </a:solidFill>
              </a:rPr>
              <a:t>Processing Data pt. 1</a:t>
            </a:r>
          </a:p>
        </p:txBody>
      </p:sp>
      <p:sp>
        <p:nvSpPr>
          <p:cNvPr id="4" name="Rectangle 3">
            <a:extLst>
              <a:ext uri="{FF2B5EF4-FFF2-40B4-BE49-F238E27FC236}">
                <a16:creationId xmlns:a16="http://schemas.microsoft.com/office/drawing/2014/main" id="{5611147B-01BF-CDE8-A524-56BD8F80E96A}"/>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8F812308-DDBB-B269-46B3-A8C891608FE8}"/>
              </a:ext>
            </a:extLst>
          </p:cNvPr>
          <p:cNvSpPr>
            <a:spLocks noGrp="1"/>
          </p:cNvSpPr>
          <p:nvPr>
            <p:ph type="subTitle" idx="1"/>
          </p:nvPr>
        </p:nvSpPr>
        <p:spPr>
          <a:xfrm>
            <a:off x="1066802" y="1977542"/>
            <a:ext cx="9814558" cy="4203801"/>
          </a:xfrm>
        </p:spPr>
        <p:txBody>
          <a:bodyPr>
            <a:normAutofit/>
          </a:bodyPr>
          <a:lstStyle/>
          <a:p>
            <a:r>
              <a:rPr lang="en-US" dirty="0"/>
              <a:t>Basically, a large number of the columns were either too foreign to mean anything to us (like Question ID), seemed redundant (like Class and Topic often overlapped), or the data column was just not needed (like </a:t>
            </a:r>
            <a:r>
              <a:rPr lang="en-US" dirty="0" err="1"/>
              <a:t>Datasource</a:t>
            </a:r>
            <a:r>
              <a:rPr lang="en-US" dirty="0"/>
              <a:t>)</a:t>
            </a:r>
          </a:p>
          <a:p>
            <a:endParaRPr lang="en-US" dirty="0"/>
          </a:p>
          <a:p>
            <a:r>
              <a:rPr lang="en-US" dirty="0"/>
              <a:t>The data that was pulled has rows that results were “insufficient in size”, and there were occurrences of empty rows, and our data was </a:t>
            </a:r>
            <a:r>
              <a:rPr lang="en-US" b="1" dirty="0"/>
              <a:t>sparse</a:t>
            </a:r>
            <a:r>
              <a:rPr lang="en-US" dirty="0"/>
              <a:t> to begin with.</a:t>
            </a:r>
          </a:p>
        </p:txBody>
      </p:sp>
      <p:pic>
        <p:nvPicPr>
          <p:cNvPr id="6" name="Picture 5">
            <a:extLst>
              <a:ext uri="{FF2B5EF4-FFF2-40B4-BE49-F238E27FC236}">
                <a16:creationId xmlns:a16="http://schemas.microsoft.com/office/drawing/2014/main" id="{C1924ECB-8AFC-604C-1B8F-BCD5276840C4}"/>
              </a:ext>
            </a:extLst>
          </p:cNvPr>
          <p:cNvPicPr>
            <a:picLocks noChangeAspect="1"/>
          </p:cNvPicPr>
          <p:nvPr/>
        </p:nvPicPr>
        <p:blipFill>
          <a:blip r:embed="rId3"/>
          <a:stretch>
            <a:fillRect/>
          </a:stretch>
        </p:blipFill>
        <p:spPr>
          <a:xfrm>
            <a:off x="1139925" y="4795786"/>
            <a:ext cx="9438311" cy="1111238"/>
          </a:xfrm>
          <a:prstGeom prst="rect">
            <a:avLst/>
          </a:prstGeom>
        </p:spPr>
      </p:pic>
    </p:spTree>
    <p:extLst>
      <p:ext uri="{BB962C8B-B14F-4D97-AF65-F5344CB8AC3E}">
        <p14:creationId xmlns:p14="http://schemas.microsoft.com/office/powerpoint/2010/main" val="239345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49638A-9D8E-A7CB-7C53-447AA9F96946}"/>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1F16ED8-5010-85AD-9913-7FBA50BB7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2C55CF09-7C7D-6B02-A327-0A1280BD2CA8}"/>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65B27F62-AE1B-0259-5187-A832B619E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86E27-F524-5023-51CD-CCDBD2F15051}"/>
              </a:ext>
            </a:extLst>
          </p:cNvPr>
          <p:cNvSpPr>
            <a:spLocks noGrp="1"/>
          </p:cNvSpPr>
          <p:nvPr>
            <p:ph type="ctrTitle"/>
          </p:nvPr>
        </p:nvSpPr>
        <p:spPr>
          <a:xfrm>
            <a:off x="1066802" y="-762072"/>
            <a:ext cx="6166102" cy="2305246"/>
          </a:xfrm>
        </p:spPr>
        <p:txBody>
          <a:bodyPr>
            <a:normAutofit/>
          </a:bodyPr>
          <a:lstStyle/>
          <a:p>
            <a:r>
              <a:rPr lang="en-US" sz="4400" dirty="0">
                <a:solidFill>
                  <a:srgbClr val="FFFFFF"/>
                </a:solidFill>
              </a:rPr>
              <a:t>Processing Data pt. 2</a:t>
            </a:r>
          </a:p>
        </p:txBody>
      </p:sp>
      <p:sp>
        <p:nvSpPr>
          <p:cNvPr id="4" name="Rectangle 3">
            <a:extLst>
              <a:ext uri="{FF2B5EF4-FFF2-40B4-BE49-F238E27FC236}">
                <a16:creationId xmlns:a16="http://schemas.microsoft.com/office/drawing/2014/main" id="{118F4B6E-8393-76F4-1260-5324D05AF3AE}"/>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8" name="Subtitle 2">
            <a:extLst>
              <a:ext uri="{FF2B5EF4-FFF2-40B4-BE49-F238E27FC236}">
                <a16:creationId xmlns:a16="http://schemas.microsoft.com/office/drawing/2014/main" id="{60482AAA-A81E-C853-5AC9-5B9FA860BECA}"/>
              </a:ext>
            </a:extLst>
          </p:cNvPr>
          <p:cNvSpPr txBox="1">
            <a:spLocks/>
          </p:cNvSpPr>
          <p:nvPr/>
        </p:nvSpPr>
        <p:spPr>
          <a:xfrm>
            <a:off x="1066802" y="1977542"/>
            <a:ext cx="9814558" cy="42038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08AE33D7-11C3-4338-BCCD-8DB38E28E2DA}"/>
              </a:ext>
            </a:extLst>
          </p:cNvPr>
          <p:cNvSpPr>
            <a:spLocks noGrp="1"/>
          </p:cNvSpPr>
          <p:nvPr>
            <p:ph type="subTitle" idx="1"/>
          </p:nvPr>
        </p:nvSpPr>
        <p:spPr>
          <a:xfrm>
            <a:off x="1066802" y="1977542"/>
            <a:ext cx="9814558" cy="4203801"/>
          </a:xfrm>
        </p:spPr>
        <p:txBody>
          <a:bodyPr>
            <a:normAutofit/>
          </a:bodyPr>
          <a:lstStyle/>
          <a:p>
            <a:r>
              <a:rPr lang="en-US" dirty="0"/>
              <a:t>The steps we took to process the data were:</a:t>
            </a:r>
          </a:p>
          <a:p>
            <a:pPr marL="457200" indent="-457200">
              <a:buAutoNum type="arabicPeriod"/>
            </a:pPr>
            <a:r>
              <a:rPr lang="en-US" dirty="0"/>
              <a:t>Select only the rows that were related to our project. </a:t>
            </a:r>
          </a:p>
          <a:p>
            <a:r>
              <a:rPr lang="en-US" dirty="0"/>
              <a:t>	This meant picking out redundancies, and most ID columns</a:t>
            </a:r>
          </a:p>
          <a:p>
            <a:r>
              <a:rPr lang="en-US" dirty="0"/>
              <a:t>2.    Build a </a:t>
            </a:r>
            <a:r>
              <a:rPr lang="en-US" dirty="0" err="1"/>
              <a:t>dataframe</a:t>
            </a:r>
            <a:r>
              <a:rPr lang="en-US" dirty="0"/>
              <a:t> that we could build and filter against to answer some of our questions.</a:t>
            </a:r>
          </a:p>
          <a:p>
            <a:r>
              <a:rPr lang="en-US" dirty="0"/>
              <a:t>3.    Create additional </a:t>
            </a:r>
            <a:r>
              <a:rPr lang="en-US" dirty="0" err="1"/>
              <a:t>dataframes</a:t>
            </a:r>
            <a:r>
              <a:rPr lang="en-US" dirty="0"/>
              <a:t> that pertain to each individual question in the dataset so we can use this data’s questions to answer our own.</a:t>
            </a:r>
          </a:p>
        </p:txBody>
      </p:sp>
    </p:spTree>
    <p:extLst>
      <p:ext uri="{BB962C8B-B14F-4D97-AF65-F5344CB8AC3E}">
        <p14:creationId xmlns:p14="http://schemas.microsoft.com/office/powerpoint/2010/main" val="161100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5E1FE2-5256-DAEF-B441-9F990FDD6E65}"/>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517FA08-F391-E44C-6D90-7C931434C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4821F74C-A206-55CC-7188-89D3CC2612B2}"/>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53A38336-3916-2E90-DB2D-06C007F0A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365E2-10BD-039B-9D5D-4498C05988AA}"/>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Questions</a:t>
            </a:r>
          </a:p>
        </p:txBody>
      </p:sp>
      <p:sp>
        <p:nvSpPr>
          <p:cNvPr id="4" name="Rectangle 3">
            <a:extLst>
              <a:ext uri="{FF2B5EF4-FFF2-40B4-BE49-F238E27FC236}">
                <a16:creationId xmlns:a16="http://schemas.microsoft.com/office/drawing/2014/main" id="{E3F4CA6F-290B-53D3-726D-B2C69CCC5BCB}"/>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842C06BC-AEBE-98EA-D317-7AE3CB778043}"/>
              </a:ext>
            </a:extLst>
          </p:cNvPr>
          <p:cNvSpPr>
            <a:spLocks noGrp="1"/>
          </p:cNvSpPr>
          <p:nvPr>
            <p:ph type="subTitle" idx="1"/>
          </p:nvPr>
        </p:nvSpPr>
        <p:spPr>
          <a:xfrm>
            <a:off x="1066802" y="1977542"/>
            <a:ext cx="9814558" cy="4203801"/>
          </a:xfrm>
        </p:spPr>
        <p:txBody>
          <a:bodyPr>
            <a:normAutofit/>
          </a:bodyPr>
          <a:lstStyle/>
          <a:p>
            <a:r>
              <a:rPr lang="en-US" dirty="0"/>
              <a:t>The questions we wanted to ask about this data set are:</a:t>
            </a:r>
          </a:p>
          <a:p>
            <a:pPr marL="457200" indent="-457200">
              <a:buAutoNum type="arabicPeriod"/>
            </a:pPr>
            <a:r>
              <a:rPr lang="en-US" dirty="0"/>
              <a:t>How do nutrition, physical activity, and obesity metrics vary across different states?</a:t>
            </a:r>
          </a:p>
          <a:p>
            <a:pPr marL="457200" indent="-457200">
              <a:buAutoNum type="arabicPeriod"/>
            </a:pPr>
            <a:r>
              <a:rPr lang="en-US" dirty="0"/>
              <a:t>What demographic factors (age, gender, income, education, race/ethnicity) are most associated with variations in health metrics?</a:t>
            </a:r>
          </a:p>
          <a:p>
            <a:pPr marL="457200" indent="-457200">
              <a:buAutoNum type="arabicPeriod"/>
            </a:pPr>
            <a:r>
              <a:rPr lang="en-US" dirty="0"/>
              <a:t>Have there been significant changes over time in key metrics like obesity?</a:t>
            </a:r>
          </a:p>
          <a:p>
            <a:pPr marL="457200" indent="-457200">
              <a:buAutoNum type="arabicPeriod"/>
            </a:pPr>
            <a:r>
              <a:rPr lang="en-US" dirty="0"/>
              <a:t>What is the relationship between socioeconomic status (e.g., income, education) and health measures like obesity and physical activity?</a:t>
            </a:r>
          </a:p>
        </p:txBody>
      </p:sp>
    </p:spTree>
    <p:extLst>
      <p:ext uri="{BB962C8B-B14F-4D97-AF65-F5344CB8AC3E}">
        <p14:creationId xmlns:p14="http://schemas.microsoft.com/office/powerpoint/2010/main" val="401650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55D6AA-7D13-5224-CFE8-F5B6ABD6A34F}"/>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A417E0DC-E520-5F43-AB95-7E0E74C73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DD15F7E0-FD08-99BF-4170-1D7EA5A06745}"/>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2550710A-B641-2621-A4FC-EE0C523B2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F03AA-D80E-3164-F2C1-4D8247BBE752}"/>
              </a:ext>
            </a:extLst>
          </p:cNvPr>
          <p:cNvSpPr>
            <a:spLocks noGrp="1"/>
          </p:cNvSpPr>
          <p:nvPr>
            <p:ph type="ctrTitle"/>
          </p:nvPr>
        </p:nvSpPr>
        <p:spPr>
          <a:xfrm>
            <a:off x="1066802" y="-762072"/>
            <a:ext cx="5553454" cy="2305246"/>
          </a:xfrm>
        </p:spPr>
        <p:txBody>
          <a:bodyPr>
            <a:normAutofit/>
          </a:bodyPr>
          <a:lstStyle/>
          <a:p>
            <a:r>
              <a:rPr lang="en-US" sz="4400" dirty="0">
                <a:solidFill>
                  <a:srgbClr val="FFFFFF"/>
                </a:solidFill>
              </a:rPr>
              <a:t>Our Procedure pt. 1</a:t>
            </a:r>
          </a:p>
        </p:txBody>
      </p:sp>
      <p:sp>
        <p:nvSpPr>
          <p:cNvPr id="4" name="Rectangle 3">
            <a:extLst>
              <a:ext uri="{FF2B5EF4-FFF2-40B4-BE49-F238E27FC236}">
                <a16:creationId xmlns:a16="http://schemas.microsoft.com/office/drawing/2014/main" id="{3801A9CE-5BD9-B75C-17D1-4387AE1AA465}"/>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07F11AC4-7AEC-4792-FDAB-6F3FC33590F4}"/>
              </a:ext>
            </a:extLst>
          </p:cNvPr>
          <p:cNvSpPr>
            <a:spLocks noGrp="1"/>
          </p:cNvSpPr>
          <p:nvPr>
            <p:ph type="subTitle" idx="1"/>
          </p:nvPr>
        </p:nvSpPr>
        <p:spPr>
          <a:xfrm>
            <a:off x="1066802" y="1977542"/>
            <a:ext cx="9814558" cy="4203801"/>
          </a:xfrm>
        </p:spPr>
        <p:txBody>
          <a:bodyPr>
            <a:normAutofit lnSpcReduction="10000"/>
          </a:bodyPr>
          <a:lstStyle/>
          <a:p>
            <a:r>
              <a:rPr lang="en-US" dirty="0"/>
              <a:t>Each question we asked had a slightly different approach, but for all of them, we know we were going to refer to the `Question` column for all of them. This column contained 1 of 9 health questions that our data was built sparsely on. We classified 2 of these questions as “health outcomes” and the other 7 as “health behaviors”</a:t>
            </a:r>
          </a:p>
          <a:p>
            <a:r>
              <a:rPr lang="en-US" dirty="0"/>
              <a:t>A sparse example of an “outcome” question is: “Percent of adults aged 18 years and older who have obesity” where data was collected among just males making $15,000 to $29,999 a year.</a:t>
            </a:r>
          </a:p>
          <a:p>
            <a:r>
              <a:rPr lang="en-US" dirty="0"/>
              <a:t>A sparse example of a “behavior” question is: “Percent of adults who participate in strength training twice a week” where data was collected among just males making $15,000 to $29,999 a year.</a:t>
            </a:r>
          </a:p>
          <a:p>
            <a:endParaRPr lang="en-US" dirty="0"/>
          </a:p>
          <a:p>
            <a:endParaRPr lang="en-US" dirty="0"/>
          </a:p>
        </p:txBody>
      </p:sp>
    </p:spTree>
    <p:extLst>
      <p:ext uri="{BB962C8B-B14F-4D97-AF65-F5344CB8AC3E}">
        <p14:creationId xmlns:p14="http://schemas.microsoft.com/office/powerpoint/2010/main" val="336458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FA563E-3FFD-C204-611A-7B7B3EB786A2}"/>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DD5092B-3040-2CB8-2188-9152428EA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7601A4A9-EC20-7513-8DA0-A11AC89B0F5B}"/>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2B08FC80-FC8C-5880-1694-918C1F471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88F36-D10A-D7D2-E8D0-338A17CE8FD8}"/>
              </a:ext>
            </a:extLst>
          </p:cNvPr>
          <p:cNvSpPr>
            <a:spLocks noGrp="1"/>
          </p:cNvSpPr>
          <p:nvPr>
            <p:ph type="ctrTitle"/>
          </p:nvPr>
        </p:nvSpPr>
        <p:spPr>
          <a:xfrm>
            <a:off x="1066802" y="-762072"/>
            <a:ext cx="5590030" cy="2305246"/>
          </a:xfrm>
        </p:spPr>
        <p:txBody>
          <a:bodyPr>
            <a:normAutofit/>
          </a:bodyPr>
          <a:lstStyle/>
          <a:p>
            <a:r>
              <a:rPr lang="en-US" sz="4400" dirty="0">
                <a:solidFill>
                  <a:srgbClr val="FFFFFF"/>
                </a:solidFill>
              </a:rPr>
              <a:t>Our Procedure pt. 2</a:t>
            </a:r>
          </a:p>
        </p:txBody>
      </p:sp>
      <p:sp>
        <p:nvSpPr>
          <p:cNvPr id="4" name="Rectangle 3">
            <a:extLst>
              <a:ext uri="{FF2B5EF4-FFF2-40B4-BE49-F238E27FC236}">
                <a16:creationId xmlns:a16="http://schemas.microsoft.com/office/drawing/2014/main" id="{F6E0C372-EE42-700E-F4D7-58656D67F67B}"/>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48C797CB-B98A-DE07-5174-1BC09A212C33}"/>
              </a:ext>
            </a:extLst>
          </p:cNvPr>
          <p:cNvSpPr>
            <a:spLocks noGrp="1"/>
          </p:cNvSpPr>
          <p:nvPr>
            <p:ph type="subTitle" idx="1"/>
          </p:nvPr>
        </p:nvSpPr>
        <p:spPr>
          <a:xfrm>
            <a:off x="1066802" y="1776374"/>
            <a:ext cx="9814558" cy="4203801"/>
          </a:xfrm>
        </p:spPr>
        <p:txBody>
          <a:bodyPr>
            <a:normAutofit fontScale="85000" lnSpcReduction="20000"/>
          </a:bodyPr>
          <a:lstStyle/>
          <a:p>
            <a:r>
              <a:rPr lang="en-US" dirty="0"/>
              <a:t>For each of our group’s questions, we then related in some way.</a:t>
            </a:r>
          </a:p>
          <a:p>
            <a:r>
              <a:rPr lang="en-US" sz="1400" dirty="0"/>
              <a:t>Question 1: How do nutrition, physical activity, and obesity metrics vary across different states?</a:t>
            </a:r>
          </a:p>
          <a:p>
            <a:r>
              <a:rPr lang="en-US" dirty="0"/>
              <a:t>We analyzed the data per state and visualized it based on “healthy” or “unhealthy” practices / outcomes</a:t>
            </a:r>
          </a:p>
          <a:p>
            <a:r>
              <a:rPr lang="en-US" sz="1400" dirty="0"/>
              <a:t>Question 2: What demographic factors (age, gender, income, education, race/ethnicity) are most associated with variations in health metrics?</a:t>
            </a:r>
          </a:p>
          <a:p>
            <a:r>
              <a:rPr lang="en-US" dirty="0"/>
              <a:t>We normalized the sample size then averaged the result data value. This allowed us to compare equally all the different questions and split them out.</a:t>
            </a:r>
          </a:p>
          <a:p>
            <a:r>
              <a:rPr lang="en-US" sz="1400" dirty="0"/>
              <a:t>Question 3: Have there been significant changes over time in key metrics like obesity?</a:t>
            </a:r>
          </a:p>
          <a:p>
            <a:r>
              <a:rPr lang="en-US" dirty="0"/>
              <a:t>We looked at the overall sample’s results for health metrics and plotted them to see patterns.</a:t>
            </a:r>
          </a:p>
          <a:p>
            <a:r>
              <a:rPr lang="en-US" sz="1400" dirty="0"/>
              <a:t>Question 4: What is the relationship between socioeconomic status (e.g., income, education) and health measures like obesity and physical activity?</a:t>
            </a:r>
          </a:p>
          <a:p>
            <a:r>
              <a:rPr lang="en-US" dirty="0"/>
              <a:t>We took Income ranges and created an ANOVA with box and whisker plots to draw conclusions.</a:t>
            </a:r>
            <a:endParaRPr lang="en-US" sz="2200" dirty="0"/>
          </a:p>
          <a:p>
            <a:endParaRPr lang="en-US" sz="2200" dirty="0"/>
          </a:p>
          <a:p>
            <a:endParaRPr lang="en-US" dirty="0"/>
          </a:p>
        </p:txBody>
      </p:sp>
    </p:spTree>
    <p:extLst>
      <p:ext uri="{BB962C8B-B14F-4D97-AF65-F5344CB8AC3E}">
        <p14:creationId xmlns:p14="http://schemas.microsoft.com/office/powerpoint/2010/main" val="394241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FA8E9A-82A9-D785-9D99-89B978F8BEE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14DDCA1-5CB7-12D7-A09F-9C238E7F0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3ADC70E6-FB36-E64C-89E6-7A093E1FAB89}"/>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6D1F57D4-80A3-E942-6E08-CE282C17B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29EEF-E55D-280F-0F25-866BDFCB3D24}"/>
              </a:ext>
            </a:extLst>
          </p:cNvPr>
          <p:cNvSpPr>
            <a:spLocks noGrp="1"/>
          </p:cNvSpPr>
          <p:nvPr>
            <p:ph type="ctrTitle"/>
          </p:nvPr>
        </p:nvSpPr>
        <p:spPr>
          <a:xfrm>
            <a:off x="1066802" y="-762072"/>
            <a:ext cx="5590030" cy="2305246"/>
          </a:xfrm>
        </p:spPr>
        <p:txBody>
          <a:bodyPr>
            <a:normAutofit/>
          </a:bodyPr>
          <a:lstStyle/>
          <a:p>
            <a:r>
              <a:rPr lang="en-US" sz="4400" dirty="0">
                <a:solidFill>
                  <a:srgbClr val="FFFFFF"/>
                </a:solidFill>
              </a:rPr>
              <a:t>Results</a:t>
            </a:r>
          </a:p>
        </p:txBody>
      </p:sp>
      <p:sp>
        <p:nvSpPr>
          <p:cNvPr id="4" name="Rectangle 3">
            <a:extLst>
              <a:ext uri="{FF2B5EF4-FFF2-40B4-BE49-F238E27FC236}">
                <a16:creationId xmlns:a16="http://schemas.microsoft.com/office/drawing/2014/main" id="{5CB03004-4A10-FF99-D09D-EF54FE7203E7}"/>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8159EDBA-1675-7265-EAAC-80AEEA8C611D}"/>
              </a:ext>
            </a:extLst>
          </p:cNvPr>
          <p:cNvSpPr>
            <a:spLocks noGrp="1"/>
          </p:cNvSpPr>
          <p:nvPr>
            <p:ph type="subTitle" idx="1"/>
          </p:nvPr>
        </p:nvSpPr>
        <p:spPr>
          <a:xfrm>
            <a:off x="1066802" y="1776374"/>
            <a:ext cx="9814558" cy="4203801"/>
          </a:xfrm>
        </p:spPr>
        <p:txBody>
          <a:bodyPr>
            <a:normAutofit/>
          </a:bodyPr>
          <a:lstStyle/>
          <a:p>
            <a:r>
              <a:rPr lang="en-US" sz="1400" dirty="0"/>
              <a:t>Question 1: How do nutrition, physical activity, and obesity metrics vary across different states?</a:t>
            </a:r>
          </a:p>
          <a:p>
            <a:endParaRPr lang="en-US" sz="2200" dirty="0"/>
          </a:p>
          <a:p>
            <a:endParaRPr lang="en-US" dirty="0"/>
          </a:p>
        </p:txBody>
      </p:sp>
      <p:pic>
        <p:nvPicPr>
          <p:cNvPr id="8" name="Picture 7" descr="A graph of obesity percentage&#10;&#10;Description automatically generated">
            <a:extLst>
              <a:ext uri="{FF2B5EF4-FFF2-40B4-BE49-F238E27FC236}">
                <a16:creationId xmlns:a16="http://schemas.microsoft.com/office/drawing/2014/main" id="{1DBF05C5-3A44-69D3-9EE8-2AC68F9B8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78" y="2193404"/>
            <a:ext cx="5036874" cy="3109722"/>
          </a:xfrm>
          <a:prstGeom prst="rect">
            <a:avLst/>
          </a:prstGeom>
        </p:spPr>
      </p:pic>
      <p:pic>
        <p:nvPicPr>
          <p:cNvPr id="12" name="Picture 11" descr="A graph of a vegetable consumption&#10;&#10;Description automatically generated">
            <a:extLst>
              <a:ext uri="{FF2B5EF4-FFF2-40B4-BE49-F238E27FC236}">
                <a16:creationId xmlns:a16="http://schemas.microsoft.com/office/drawing/2014/main" id="{2A64F0A1-FE46-DB44-08EF-7BBBD9853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7365" y="2274550"/>
            <a:ext cx="4911155" cy="3032104"/>
          </a:xfrm>
          <a:prstGeom prst="rect">
            <a:avLst/>
          </a:prstGeom>
        </p:spPr>
      </p:pic>
    </p:spTree>
    <p:extLst>
      <p:ext uri="{BB962C8B-B14F-4D97-AF65-F5344CB8AC3E}">
        <p14:creationId xmlns:p14="http://schemas.microsoft.com/office/powerpoint/2010/main" val="1915231339"/>
      </p:ext>
    </p:extLst>
  </p:cSld>
  <p:clrMapOvr>
    <a:masterClrMapping/>
  </p:clrMapOvr>
</p:sld>
</file>

<file path=ppt/theme/theme1.xml><?xml version="1.0" encoding="utf-8"?>
<a:theme xmlns:a="http://schemas.openxmlformats.org/drawingml/2006/main" name="Swell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279</TotalTime>
  <Words>906</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Neue Haas Grotesk Text Pro</vt:lpstr>
      <vt:lpstr>SwellVTI</vt:lpstr>
      <vt:lpstr>American Health</vt:lpstr>
      <vt:lpstr>Introduction</vt:lpstr>
      <vt:lpstr>Data</vt:lpstr>
      <vt:lpstr>Processing Data pt. 1</vt:lpstr>
      <vt:lpstr>Processing Data pt. 2</vt:lpstr>
      <vt:lpstr>Questions</vt:lpstr>
      <vt:lpstr>Our Procedure pt. 1</vt:lpstr>
      <vt:lpstr>Our Procedure pt. 2</vt:lpstr>
      <vt:lpstr>Results</vt:lpstr>
      <vt:lpstr>Results</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Nebbe, Hudson N</dc:creator>
  <cp:lastModifiedBy>Nebbe, Hudson N</cp:lastModifiedBy>
  <cp:revision>5</cp:revision>
  <dcterms:created xsi:type="dcterms:W3CDTF">2024-12-09T05:10:43Z</dcterms:created>
  <dcterms:modified xsi:type="dcterms:W3CDTF">2024-12-10T05:51:23Z</dcterms:modified>
</cp:coreProperties>
</file>