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63" r:id="rId4"/>
    <p:sldId id="269"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8582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3574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0861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82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437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697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26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417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7428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58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774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264588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D06ABC03-368A-4C94-C25F-27CC2FF22452}"/>
              </a:ext>
            </a:extLst>
          </p:cNvPr>
          <p:cNvPicPr>
            <a:picLocks noChangeAspect="1"/>
          </p:cNvPicPr>
          <p:nvPr/>
        </p:nvPicPr>
        <p:blipFill>
          <a:blip r:embed="rId2"/>
          <a:srcRect t="17279"/>
          <a:stretch/>
        </p:blipFill>
        <p:spPr>
          <a:xfrm>
            <a:off x="20" y="10"/>
            <a:ext cx="12191979" cy="6857989"/>
          </a:xfrm>
          <a:prstGeom prst="rect">
            <a:avLst/>
          </a:prstGeom>
        </p:spPr>
      </p:pic>
      <p:sp>
        <p:nvSpPr>
          <p:cNvPr id="62" name="Rectangle 6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9ECBC-BD8A-6909-1531-305AAA34339B}"/>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American Health</a:t>
            </a:r>
          </a:p>
        </p:txBody>
      </p:sp>
      <p:sp>
        <p:nvSpPr>
          <p:cNvPr id="3" name="Subtitle 2">
            <a:extLst>
              <a:ext uri="{FF2B5EF4-FFF2-40B4-BE49-F238E27FC236}">
                <a16:creationId xmlns:a16="http://schemas.microsoft.com/office/drawing/2014/main" id="{BC5BB88F-144D-2D89-715D-C860F81AF9B3}"/>
              </a:ext>
            </a:extLst>
          </p:cNvPr>
          <p:cNvSpPr>
            <a:spLocks noGrp="1"/>
          </p:cNvSpPr>
          <p:nvPr>
            <p:ph type="subTitle" idx="1"/>
          </p:nvPr>
        </p:nvSpPr>
        <p:spPr>
          <a:xfrm>
            <a:off x="1066802" y="1977543"/>
            <a:ext cx="8020048" cy="1289530"/>
          </a:xfrm>
        </p:spPr>
        <p:txBody>
          <a:bodyPr>
            <a:normAutofit/>
          </a:bodyPr>
          <a:lstStyle/>
          <a:p>
            <a:r>
              <a:rPr lang="en-US" sz="2800" dirty="0">
                <a:solidFill>
                  <a:srgbClr val="FFFFFF"/>
                </a:solidFill>
              </a:rPr>
              <a:t>Team BHJ</a:t>
            </a:r>
          </a:p>
          <a:p>
            <a:r>
              <a:rPr lang="en-US" sz="2800" dirty="0">
                <a:solidFill>
                  <a:srgbClr val="FFFFFF"/>
                </a:solidFill>
              </a:rPr>
              <a:t>Ben McGuire, Hudson Nebbe, Jack </a:t>
            </a:r>
            <a:r>
              <a:rPr lang="en-US" sz="2800" dirty="0" err="1">
                <a:solidFill>
                  <a:srgbClr val="FFFFFF"/>
                </a:solidFill>
              </a:rPr>
              <a:t>Olsan</a:t>
            </a:r>
            <a:endParaRPr lang="en-US" sz="2800" dirty="0">
              <a:solidFill>
                <a:srgbClr val="FFFFFF"/>
              </a:solidFill>
            </a:endParaRPr>
          </a:p>
        </p:txBody>
      </p:sp>
    </p:spTree>
    <p:extLst>
      <p:ext uri="{BB962C8B-B14F-4D97-AF65-F5344CB8AC3E}">
        <p14:creationId xmlns:p14="http://schemas.microsoft.com/office/powerpoint/2010/main" val="281354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CABFAA-8F92-A202-D521-667D366ADA0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1640459-F4F7-1338-A17B-17519DEE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3280BA3-1BC6-CC43-B130-214812E00C0B}"/>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DB5707A1-31B0-FF00-4CE6-F8D10E6B9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EC527-72E9-76EB-5896-97702ACE14EF}"/>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Introduction</a:t>
            </a:r>
          </a:p>
        </p:txBody>
      </p:sp>
      <p:sp>
        <p:nvSpPr>
          <p:cNvPr id="4" name="Rectangle 3">
            <a:extLst>
              <a:ext uri="{FF2B5EF4-FFF2-40B4-BE49-F238E27FC236}">
                <a16:creationId xmlns:a16="http://schemas.microsoft.com/office/drawing/2014/main" id="{F5DC0F75-2723-F1E7-E121-87E5C6F15E82}"/>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600ED804-4FF9-E299-33CA-2D979D558FBE}"/>
              </a:ext>
            </a:extLst>
          </p:cNvPr>
          <p:cNvSpPr>
            <a:spLocks noGrp="1"/>
          </p:cNvSpPr>
          <p:nvPr>
            <p:ph type="subTitle" idx="1"/>
          </p:nvPr>
        </p:nvSpPr>
        <p:spPr>
          <a:xfrm>
            <a:off x="1066802" y="1977542"/>
            <a:ext cx="9814558" cy="4203801"/>
          </a:xfrm>
        </p:spPr>
        <p:txBody>
          <a:bodyPr>
            <a:normAutofit/>
          </a:bodyPr>
          <a:lstStyle/>
          <a:p>
            <a:pPr marL="342900" indent="-342900">
              <a:buFontTx/>
              <a:buChar char="-"/>
            </a:pPr>
            <a:r>
              <a:rPr lang="en-US" dirty="0"/>
              <a:t>Data from Data.gov as a CSV</a:t>
            </a:r>
          </a:p>
          <a:p>
            <a:pPr marL="342900" indent="-342900">
              <a:buFontTx/>
              <a:buChar char="-"/>
            </a:pPr>
            <a:r>
              <a:rPr lang="en-US" dirty="0"/>
              <a:t>Sparse data arranged by year the sample of people was asked a given health-centered question</a:t>
            </a:r>
          </a:p>
          <a:p>
            <a:pPr marL="342900" indent="-342900">
              <a:buFontTx/>
              <a:buChar char="-"/>
            </a:pPr>
            <a:r>
              <a:rPr lang="en-US" dirty="0"/>
              <a:t>We wanted to apply what we had learned from class this semester to  American health demographics to see what kinds of relationships there are between variables.</a:t>
            </a:r>
          </a:p>
        </p:txBody>
      </p:sp>
    </p:spTree>
    <p:extLst>
      <p:ext uri="{BB962C8B-B14F-4D97-AF65-F5344CB8AC3E}">
        <p14:creationId xmlns:p14="http://schemas.microsoft.com/office/powerpoint/2010/main" val="12210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202B4-A66D-8EAC-0F20-09E71795D4E1}"/>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9766AB1-6D9C-22F4-0192-9A77EFBCB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3B639D31-6F40-E62D-5CCB-5216F0042CB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3F4359A2-5D9C-C3BA-7256-3F8B7011C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93BAD-89E3-07B0-7FB5-9A5D63CCE913}"/>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Data pt.1</a:t>
            </a:r>
          </a:p>
        </p:txBody>
      </p:sp>
      <p:sp>
        <p:nvSpPr>
          <p:cNvPr id="4" name="Rectangle 3">
            <a:extLst>
              <a:ext uri="{FF2B5EF4-FFF2-40B4-BE49-F238E27FC236}">
                <a16:creationId xmlns:a16="http://schemas.microsoft.com/office/drawing/2014/main" id="{E2FAA29D-717F-F4B9-352A-D2CF496C846F}"/>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A738C81C-F3B4-8FFE-E962-38472A696C48}"/>
              </a:ext>
            </a:extLst>
          </p:cNvPr>
          <p:cNvSpPr>
            <a:spLocks noGrp="1"/>
          </p:cNvSpPr>
          <p:nvPr>
            <p:ph type="subTitle" idx="1"/>
          </p:nvPr>
        </p:nvSpPr>
        <p:spPr>
          <a:xfrm>
            <a:off x="1066802" y="1977542"/>
            <a:ext cx="9814558" cy="4203801"/>
          </a:xfrm>
        </p:spPr>
        <p:txBody>
          <a:bodyPr>
            <a:normAutofit/>
          </a:bodyPr>
          <a:lstStyle/>
          <a:p>
            <a:r>
              <a:rPr lang="en-US" dirty="0"/>
              <a:t>Our data started with 33 columns, including:</a:t>
            </a:r>
          </a:p>
          <a:p>
            <a:r>
              <a:rPr lang="en-US" dirty="0" err="1"/>
              <a:t>YearStart</a:t>
            </a:r>
            <a:r>
              <a:rPr lang="en-US" dirty="0"/>
              <a:t>, </a:t>
            </a:r>
            <a:r>
              <a:rPr lang="en-US" dirty="0" err="1"/>
              <a:t>YearEnd</a:t>
            </a:r>
            <a:r>
              <a:rPr lang="en-US" dirty="0"/>
              <a:t>, </a:t>
            </a:r>
            <a:r>
              <a:rPr lang="en-US" dirty="0" err="1"/>
              <a:t>LocationAbbreviation</a:t>
            </a:r>
            <a:r>
              <a:rPr lang="en-US" dirty="0"/>
              <a:t>, </a:t>
            </a:r>
            <a:r>
              <a:rPr lang="en-US" dirty="0" err="1"/>
              <a:t>LocationDescription</a:t>
            </a:r>
            <a:r>
              <a:rPr lang="en-US" dirty="0"/>
              <a:t>, </a:t>
            </a:r>
            <a:r>
              <a:rPr lang="en-US" dirty="0" err="1"/>
              <a:t>DataSource</a:t>
            </a:r>
            <a:r>
              <a:rPr lang="en-US" dirty="0"/>
              <a:t>, Class, Topic, Question, </a:t>
            </a:r>
            <a:r>
              <a:rPr lang="en-US" dirty="0" err="1"/>
              <a:t>Data_Value_Unit</a:t>
            </a:r>
            <a:r>
              <a:rPr lang="en-US" dirty="0"/>
              <a:t>, </a:t>
            </a:r>
            <a:r>
              <a:rPr lang="en-US" dirty="0" err="1"/>
              <a:t>Data_Value_Type</a:t>
            </a:r>
            <a:r>
              <a:rPr lang="en-US" dirty="0"/>
              <a:t>, </a:t>
            </a:r>
            <a:r>
              <a:rPr lang="en-US" dirty="0" err="1"/>
              <a:t>Data_Value</a:t>
            </a:r>
            <a:r>
              <a:rPr lang="en-US" dirty="0"/>
              <a:t>, </a:t>
            </a:r>
            <a:r>
              <a:rPr lang="en-US" dirty="0" err="1"/>
              <a:t>Data_Value_Alt</a:t>
            </a:r>
            <a:r>
              <a:rPr lang="en-US" dirty="0"/>
              <a:t>, </a:t>
            </a:r>
            <a:r>
              <a:rPr lang="en-US" dirty="0" err="1"/>
              <a:t>Data_Value_Footnote_Symbol</a:t>
            </a:r>
            <a:r>
              <a:rPr lang="en-US" dirty="0"/>
              <a:t>, </a:t>
            </a:r>
            <a:r>
              <a:rPr lang="en-US" dirty="0" err="1"/>
              <a:t>Data_Value_Footnote</a:t>
            </a:r>
            <a:r>
              <a:rPr lang="en-US" dirty="0"/>
              <a:t>, </a:t>
            </a:r>
            <a:r>
              <a:rPr lang="en-US" dirty="0" err="1"/>
              <a:t>Low_Confidence_Limit</a:t>
            </a:r>
            <a:r>
              <a:rPr lang="en-US" dirty="0"/>
              <a:t>, </a:t>
            </a:r>
            <a:r>
              <a:rPr lang="en-US" dirty="0" err="1"/>
              <a:t>High_Confidence_Limit</a:t>
            </a:r>
            <a:r>
              <a:rPr lang="en-US" dirty="0"/>
              <a:t>, </a:t>
            </a:r>
            <a:r>
              <a:rPr lang="en-US" dirty="0" err="1"/>
              <a:t>Sample_Size</a:t>
            </a:r>
            <a:r>
              <a:rPr lang="en-US" dirty="0"/>
              <a:t>, Total, Age(years), Education, Gender, Income, Race/Ethnicity, </a:t>
            </a:r>
            <a:r>
              <a:rPr lang="en-US" dirty="0" err="1"/>
              <a:t>GeoLocation</a:t>
            </a:r>
            <a:r>
              <a:rPr lang="en-US" dirty="0"/>
              <a:t>, </a:t>
            </a:r>
            <a:r>
              <a:rPr lang="en-US" dirty="0" err="1"/>
              <a:t>ClassID</a:t>
            </a:r>
            <a:r>
              <a:rPr lang="en-US" dirty="0"/>
              <a:t>, </a:t>
            </a:r>
            <a:r>
              <a:rPr lang="en-US" dirty="0" err="1"/>
              <a:t>TopicID</a:t>
            </a:r>
            <a:r>
              <a:rPr lang="en-US" dirty="0"/>
              <a:t>, </a:t>
            </a:r>
            <a:r>
              <a:rPr lang="en-US" dirty="0" err="1"/>
              <a:t>QuestionID</a:t>
            </a:r>
            <a:r>
              <a:rPr lang="en-US" dirty="0"/>
              <a:t>, </a:t>
            </a:r>
            <a:r>
              <a:rPr lang="en-US" dirty="0" err="1"/>
              <a:t>DataValueTypeID</a:t>
            </a:r>
            <a:r>
              <a:rPr lang="en-US" dirty="0"/>
              <a:t>, </a:t>
            </a:r>
            <a:r>
              <a:rPr lang="en-US" dirty="0" err="1"/>
              <a:t>LocationID</a:t>
            </a:r>
            <a:r>
              <a:rPr lang="en-US" dirty="0"/>
              <a:t>, StratificationCategory1, Stratification1, StratificationCategoryID1, StratificationID1</a:t>
            </a:r>
          </a:p>
        </p:txBody>
      </p:sp>
    </p:spTree>
    <p:extLst>
      <p:ext uri="{BB962C8B-B14F-4D97-AF65-F5344CB8AC3E}">
        <p14:creationId xmlns:p14="http://schemas.microsoft.com/office/powerpoint/2010/main" val="28575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B85819-A555-0F0E-B349-E92346680E48}"/>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699444A-4EE9-B3AD-4292-845024138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6BC7B50-8D54-1A6F-863E-CCB27CEAC4A0}"/>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77DC9CA-DD1C-1BF8-E653-C69F1D3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A1B46-5311-D9F4-463C-6B72092CE435}"/>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Data pt.2</a:t>
            </a:r>
          </a:p>
        </p:txBody>
      </p:sp>
      <p:sp>
        <p:nvSpPr>
          <p:cNvPr id="4" name="Rectangle 3">
            <a:extLst>
              <a:ext uri="{FF2B5EF4-FFF2-40B4-BE49-F238E27FC236}">
                <a16:creationId xmlns:a16="http://schemas.microsoft.com/office/drawing/2014/main" id="{5611147B-01BF-CDE8-A524-56BD8F80E96A}"/>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F812308-DDBB-B269-46B3-A8C891608FE8}"/>
              </a:ext>
            </a:extLst>
          </p:cNvPr>
          <p:cNvSpPr>
            <a:spLocks noGrp="1"/>
          </p:cNvSpPr>
          <p:nvPr>
            <p:ph type="subTitle" idx="1"/>
          </p:nvPr>
        </p:nvSpPr>
        <p:spPr>
          <a:xfrm>
            <a:off x="1066802" y="1977542"/>
            <a:ext cx="9814558" cy="4203801"/>
          </a:xfrm>
        </p:spPr>
        <p:txBody>
          <a:bodyPr>
            <a:normAutofit/>
          </a:bodyPr>
          <a:lstStyle/>
          <a:p>
            <a:r>
              <a:rPr lang="en-US" dirty="0"/>
              <a:t>Basically, a large number of the columns were either too foreign to mean anything to us (like Question ID), seemed redundant (like Class and Topic often overlapped), or the data column was just not needed (like </a:t>
            </a:r>
            <a:r>
              <a:rPr lang="en-US" dirty="0" err="1"/>
              <a:t>Datasource</a:t>
            </a:r>
            <a:r>
              <a:rPr lang="en-US" dirty="0"/>
              <a:t>)</a:t>
            </a:r>
          </a:p>
          <a:p>
            <a:endParaRPr lang="en-US" dirty="0"/>
          </a:p>
          <a:p>
            <a:r>
              <a:rPr lang="en-US" dirty="0"/>
              <a:t>The data that was pulled has rows that results were “insufficient in size”, and there were occurrences of empty rows, and our data was </a:t>
            </a:r>
            <a:r>
              <a:rPr lang="en-US" b="1" dirty="0"/>
              <a:t>sparse</a:t>
            </a:r>
            <a:r>
              <a:rPr lang="en-US" dirty="0"/>
              <a:t> to begin with.</a:t>
            </a:r>
          </a:p>
        </p:txBody>
      </p:sp>
      <p:pic>
        <p:nvPicPr>
          <p:cNvPr id="6" name="Picture 5">
            <a:extLst>
              <a:ext uri="{FF2B5EF4-FFF2-40B4-BE49-F238E27FC236}">
                <a16:creationId xmlns:a16="http://schemas.microsoft.com/office/drawing/2014/main" id="{C1924ECB-8AFC-604C-1B8F-BCD5276840C4}"/>
              </a:ext>
            </a:extLst>
          </p:cNvPr>
          <p:cNvPicPr>
            <a:picLocks noChangeAspect="1"/>
          </p:cNvPicPr>
          <p:nvPr/>
        </p:nvPicPr>
        <p:blipFill>
          <a:blip r:embed="rId3"/>
          <a:stretch>
            <a:fillRect/>
          </a:stretch>
        </p:blipFill>
        <p:spPr>
          <a:xfrm>
            <a:off x="1139925" y="4795786"/>
            <a:ext cx="9438311" cy="1111238"/>
          </a:xfrm>
          <a:prstGeom prst="rect">
            <a:avLst/>
          </a:prstGeom>
        </p:spPr>
      </p:pic>
    </p:spTree>
    <p:extLst>
      <p:ext uri="{BB962C8B-B14F-4D97-AF65-F5344CB8AC3E}">
        <p14:creationId xmlns:p14="http://schemas.microsoft.com/office/powerpoint/2010/main" val="23934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49638A-9D8E-A7CB-7C53-447AA9F96946}"/>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F16ED8-5010-85AD-9913-7FBA50BB7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2C55CF09-7C7D-6B02-A327-0A1280BD2CA8}"/>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5B27F62-AE1B-0259-5187-A832B619E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86E27-F524-5023-51CD-CCDBD2F15051}"/>
              </a:ext>
            </a:extLst>
          </p:cNvPr>
          <p:cNvSpPr>
            <a:spLocks noGrp="1"/>
          </p:cNvSpPr>
          <p:nvPr>
            <p:ph type="ctrTitle"/>
          </p:nvPr>
        </p:nvSpPr>
        <p:spPr>
          <a:xfrm>
            <a:off x="1066802" y="-762072"/>
            <a:ext cx="5791198" cy="2305246"/>
          </a:xfrm>
        </p:spPr>
        <p:txBody>
          <a:bodyPr>
            <a:normAutofit/>
          </a:bodyPr>
          <a:lstStyle/>
          <a:p>
            <a:r>
              <a:rPr lang="en-US" sz="4400" dirty="0">
                <a:solidFill>
                  <a:srgbClr val="FFFFFF"/>
                </a:solidFill>
              </a:rPr>
              <a:t>Processing the Data</a:t>
            </a:r>
          </a:p>
        </p:txBody>
      </p:sp>
      <p:sp>
        <p:nvSpPr>
          <p:cNvPr id="4" name="Rectangle 3">
            <a:extLst>
              <a:ext uri="{FF2B5EF4-FFF2-40B4-BE49-F238E27FC236}">
                <a16:creationId xmlns:a16="http://schemas.microsoft.com/office/drawing/2014/main" id="{118F4B6E-8393-76F4-1260-5324D05AF3AE}"/>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8" name="Subtitle 2">
            <a:extLst>
              <a:ext uri="{FF2B5EF4-FFF2-40B4-BE49-F238E27FC236}">
                <a16:creationId xmlns:a16="http://schemas.microsoft.com/office/drawing/2014/main" id="{60482AAA-A81E-C853-5AC9-5B9FA860BECA}"/>
              </a:ext>
            </a:extLst>
          </p:cNvPr>
          <p:cNvSpPr txBox="1">
            <a:spLocks/>
          </p:cNvSpPr>
          <p:nvPr/>
        </p:nvSpPr>
        <p:spPr>
          <a:xfrm>
            <a:off x="1066802" y="1977542"/>
            <a:ext cx="9814558" cy="42038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08AE33D7-11C3-4338-BCCD-8DB38E28E2DA}"/>
              </a:ext>
            </a:extLst>
          </p:cNvPr>
          <p:cNvSpPr>
            <a:spLocks noGrp="1"/>
          </p:cNvSpPr>
          <p:nvPr>
            <p:ph type="subTitle" idx="1"/>
          </p:nvPr>
        </p:nvSpPr>
        <p:spPr>
          <a:xfrm>
            <a:off x="1066802" y="1977542"/>
            <a:ext cx="9814558" cy="4203801"/>
          </a:xfrm>
        </p:spPr>
        <p:txBody>
          <a:bodyPr>
            <a:normAutofit/>
          </a:bodyPr>
          <a:lstStyle/>
          <a:p>
            <a:r>
              <a:rPr lang="en-US" dirty="0"/>
              <a:t>A</a:t>
            </a:r>
          </a:p>
        </p:txBody>
      </p:sp>
    </p:spTree>
    <p:extLst>
      <p:ext uri="{BB962C8B-B14F-4D97-AF65-F5344CB8AC3E}">
        <p14:creationId xmlns:p14="http://schemas.microsoft.com/office/powerpoint/2010/main" val="161100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5E1FE2-5256-DAEF-B441-9F990FDD6E65}"/>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17FA08-F391-E44C-6D90-7C931434C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4821F74C-A206-55CC-7188-89D3CC2612B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53A38336-3916-2E90-DB2D-06C007F0A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365E2-10BD-039B-9D5D-4498C05988AA}"/>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Questions</a:t>
            </a:r>
          </a:p>
        </p:txBody>
      </p:sp>
      <p:sp>
        <p:nvSpPr>
          <p:cNvPr id="4" name="Rectangle 3">
            <a:extLst>
              <a:ext uri="{FF2B5EF4-FFF2-40B4-BE49-F238E27FC236}">
                <a16:creationId xmlns:a16="http://schemas.microsoft.com/office/drawing/2014/main" id="{E3F4CA6F-290B-53D3-726D-B2C69CCC5BCB}"/>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42C06BC-AEBE-98EA-D317-7AE3CB778043}"/>
              </a:ext>
            </a:extLst>
          </p:cNvPr>
          <p:cNvSpPr>
            <a:spLocks noGrp="1"/>
          </p:cNvSpPr>
          <p:nvPr>
            <p:ph type="subTitle" idx="1"/>
          </p:nvPr>
        </p:nvSpPr>
        <p:spPr>
          <a:xfrm>
            <a:off x="1066802" y="1977542"/>
            <a:ext cx="9814558" cy="4203801"/>
          </a:xfrm>
        </p:spPr>
        <p:txBody>
          <a:bodyPr>
            <a:normAutofit/>
          </a:bodyPr>
          <a:lstStyle/>
          <a:p>
            <a:r>
              <a:rPr lang="en-US" sz="1600" dirty="0"/>
              <a:t>Slide #</a:t>
            </a:r>
          </a:p>
        </p:txBody>
      </p:sp>
    </p:spTree>
    <p:extLst>
      <p:ext uri="{BB962C8B-B14F-4D97-AF65-F5344CB8AC3E}">
        <p14:creationId xmlns:p14="http://schemas.microsoft.com/office/powerpoint/2010/main" val="401650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55D6AA-7D13-5224-CFE8-F5B6ABD6A34F}"/>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417E0DC-E520-5F43-AB95-7E0E74C73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DD15F7E0-FD08-99BF-4170-1D7EA5A06745}"/>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2550710A-B641-2621-A4FC-EE0C523B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F03AA-D80E-3164-F2C1-4D8247BBE752}"/>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Our Procedure</a:t>
            </a:r>
          </a:p>
        </p:txBody>
      </p:sp>
      <p:sp>
        <p:nvSpPr>
          <p:cNvPr id="4" name="Rectangle 3">
            <a:extLst>
              <a:ext uri="{FF2B5EF4-FFF2-40B4-BE49-F238E27FC236}">
                <a16:creationId xmlns:a16="http://schemas.microsoft.com/office/drawing/2014/main" id="{3801A9CE-5BD9-B75C-17D1-4387AE1AA465}"/>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07F11AC4-7AEC-4792-FDAB-6F3FC33590F4}"/>
              </a:ext>
            </a:extLst>
          </p:cNvPr>
          <p:cNvSpPr>
            <a:spLocks noGrp="1"/>
          </p:cNvSpPr>
          <p:nvPr>
            <p:ph type="subTitle" idx="1"/>
          </p:nvPr>
        </p:nvSpPr>
        <p:spPr>
          <a:xfrm>
            <a:off x="1066802" y="1977542"/>
            <a:ext cx="9814558" cy="4203801"/>
          </a:xfrm>
        </p:spPr>
        <p:txBody>
          <a:bodyPr>
            <a:normAutofit/>
          </a:bodyPr>
          <a:lstStyle/>
          <a:p>
            <a:r>
              <a:rPr lang="en-US" sz="1600" dirty="0"/>
              <a:t>Slide #</a:t>
            </a:r>
          </a:p>
        </p:txBody>
      </p:sp>
    </p:spTree>
    <p:extLst>
      <p:ext uri="{BB962C8B-B14F-4D97-AF65-F5344CB8AC3E}">
        <p14:creationId xmlns:p14="http://schemas.microsoft.com/office/powerpoint/2010/main" val="336458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4DD90E-8F9A-BA1A-CB37-3E9FBB1EBE54}"/>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D15DE5C-C119-D6DB-A4AF-5A67BEDDC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BFDCF18C-B2EC-43F1-C17F-43E8E3277E5B}"/>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A5E29CD6-A742-E867-9D86-C2D1C2FD5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19D62-4BA1-E771-8DBA-BE9A6E493F06}"/>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1E4D9185-1BC7-85A1-77CA-E6244EF02C38}"/>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7CB15891-0A66-0B6E-F16A-097239BB08BC}"/>
              </a:ext>
            </a:extLst>
          </p:cNvPr>
          <p:cNvSpPr>
            <a:spLocks noGrp="1"/>
          </p:cNvSpPr>
          <p:nvPr>
            <p:ph type="subTitle" idx="1"/>
          </p:nvPr>
        </p:nvSpPr>
        <p:spPr>
          <a:xfrm>
            <a:off x="1066802" y="1977542"/>
            <a:ext cx="9814558" cy="4203801"/>
          </a:xfrm>
        </p:spPr>
        <p:txBody>
          <a:bodyPr>
            <a:normAutofit/>
          </a:bodyPr>
          <a:lstStyle/>
          <a:p>
            <a:r>
              <a:rPr lang="en-US" sz="1600" dirty="0"/>
              <a:t>Slide #</a:t>
            </a:r>
          </a:p>
        </p:txBody>
      </p:sp>
    </p:spTree>
    <p:extLst>
      <p:ext uri="{BB962C8B-B14F-4D97-AF65-F5344CB8AC3E}">
        <p14:creationId xmlns:p14="http://schemas.microsoft.com/office/powerpoint/2010/main" val="170623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20DD1A-1868-85B7-D088-936C5F926E6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B8FBEB2-0054-DA25-A330-A0A3A79BD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BB2D6F8A-7758-85B7-DFCB-FC8D9A69DC83}"/>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B02DFC4A-E42C-8EBD-025A-BE1B94B40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529F5-C354-CF18-9381-EE544ACC1317}"/>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Conclusion</a:t>
            </a:r>
          </a:p>
        </p:txBody>
      </p:sp>
      <p:sp>
        <p:nvSpPr>
          <p:cNvPr id="4" name="Rectangle 3">
            <a:extLst>
              <a:ext uri="{FF2B5EF4-FFF2-40B4-BE49-F238E27FC236}">
                <a16:creationId xmlns:a16="http://schemas.microsoft.com/office/drawing/2014/main" id="{0FEB77C7-ECE0-581A-B722-868E95B9B105}"/>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41270F74-9157-D6D0-A622-9AAA111F4429}"/>
              </a:ext>
            </a:extLst>
          </p:cNvPr>
          <p:cNvSpPr>
            <a:spLocks noGrp="1"/>
          </p:cNvSpPr>
          <p:nvPr>
            <p:ph type="subTitle" idx="1"/>
          </p:nvPr>
        </p:nvSpPr>
        <p:spPr>
          <a:xfrm>
            <a:off x="1066802" y="1977542"/>
            <a:ext cx="9814558" cy="4203801"/>
          </a:xfrm>
        </p:spPr>
        <p:txBody>
          <a:bodyPr>
            <a:normAutofit/>
          </a:bodyPr>
          <a:lstStyle/>
          <a:p>
            <a:r>
              <a:rPr lang="en-US" sz="1600" dirty="0"/>
              <a:t>Slide #</a:t>
            </a:r>
          </a:p>
        </p:txBody>
      </p:sp>
    </p:spTree>
    <p:extLst>
      <p:ext uri="{BB962C8B-B14F-4D97-AF65-F5344CB8AC3E}">
        <p14:creationId xmlns:p14="http://schemas.microsoft.com/office/powerpoint/2010/main" val="1116715139"/>
      </p:ext>
    </p:extLst>
  </p:cSld>
  <p:clrMapOvr>
    <a:masterClrMapping/>
  </p:clrMapOvr>
</p:sld>
</file>

<file path=ppt/theme/theme1.xml><?xml version="1.0" encoding="utf-8"?>
<a:theme xmlns:a="http://schemas.openxmlformats.org/drawingml/2006/main" name="Swell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170</TotalTime>
  <Words>276</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SwellVTI</vt:lpstr>
      <vt:lpstr>American Health</vt:lpstr>
      <vt:lpstr>Introduction</vt:lpstr>
      <vt:lpstr>Data pt.1</vt:lpstr>
      <vt:lpstr>Data pt.2</vt:lpstr>
      <vt:lpstr>Processing the Data</vt:lpstr>
      <vt:lpstr>Questions</vt:lpstr>
      <vt:lpstr>Our Procedure</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Nebbe, Hudson N</dc:creator>
  <cp:lastModifiedBy>Nebbe, Hudson N</cp:lastModifiedBy>
  <cp:revision>2</cp:revision>
  <dcterms:created xsi:type="dcterms:W3CDTF">2024-12-09T05:10:43Z</dcterms:created>
  <dcterms:modified xsi:type="dcterms:W3CDTF">2024-12-10T00:15:47Z</dcterms:modified>
</cp:coreProperties>
</file>