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906000" cy="6858000" type="A4"/>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pPr>
              <a:defRPr sz="1100"/>
            </a:pPr>
            <a:r>
              <a:t>Should we add another user story allowing staff to see how long tenants have left in a property? That way staff can ask if they would like to continue their stay there, or be able to list the property as available from such and such date. In this case it would be a Should Have, probably a 1. Requires the addition of a new field in the property database (available from date)</a:t>
            </a:r>
          </a:p>
          <a:p>
            <a:pPr>
              <a:defRPr sz="1100"/>
            </a:pPr>
            <a:r>
              <a:t>Also automation of some aspects of this feature could be another user story? More of a Could Have, automatic changes to property availability, linking a tenant to a property,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952500" y="685800"/>
            <a:ext cx="4953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a:defRPr sz="1100"/>
            </a:pPr>
            <a:r>
              <a:t>Split into two user stories? One for user registration and one for booking inspections?</a:t>
            </a:r>
          </a:p>
          <a:p>
            <a:pPr marL="171450" indent="-171450">
              <a:buSzPct val="100000"/>
              <a:buFont typeface="Arial"/>
              <a:buChar char="•"/>
              <a:defRPr sz="1100"/>
            </a:pPr>
            <a:r>
              <a:t>As a member of staff I want potential tenants to be registered so that I can contact them regarding properties and any inspections and their attendance when required.</a:t>
            </a:r>
          </a:p>
          <a:p>
            <a:pPr marL="171450" indent="-171450">
              <a:buSzPct val="100000"/>
              <a:buFont typeface="Arial"/>
              <a:buChar char="•"/>
              <a:defRPr sz="1100"/>
            </a:pPr>
            <a:r>
              <a:t>As a member of staff I want potential tenants to be able to book inspections of a property but may only do so if they have already registered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xfrm>
            <a:off x="952500" y="685800"/>
            <a:ext cx="4953000" cy="3429000"/>
          </a:xfrm>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lvl1pPr>
              <a:defRPr sz="1100"/>
            </a:lvl1pPr>
          </a:lstStyle>
          <a:p>
            <a:r>
              <a:t>Should creation of databases/website back-end be a separate user story? Would probably be a Must Have, maybe a 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noRot="1" noChangeAspect="1"/>
          </p:cNvSpPr>
          <p:nvPr>
            <p:ph type="sldImg"/>
          </p:nvPr>
        </p:nvSpPr>
        <p:spPr>
          <a:prstGeom prst="rect">
            <a:avLst/>
          </a:prstGeom>
        </p:spPr>
        <p:txBody>
          <a:bodyPr/>
          <a:lstStyle/>
          <a:p>
            <a:endParaRPr/>
          </a:p>
        </p:txBody>
      </p:sp>
      <p:sp>
        <p:nvSpPr>
          <p:cNvPr id="412" name="Shape 412"/>
          <p:cNvSpPr>
            <a:spLocks noGrp="1"/>
          </p:cNvSpPr>
          <p:nvPr>
            <p:ph type="body" sz="quarter" idx="1"/>
          </p:nvPr>
        </p:nvSpPr>
        <p:spPr>
          <a:prstGeom prst="rect">
            <a:avLst/>
          </a:prstGeom>
        </p:spPr>
        <p:txBody>
          <a:bodyPr/>
          <a:lstStyle>
            <a:lvl1pPr>
              <a:defRPr sz="1100"/>
            </a:lvl1pPr>
          </a:lstStyle>
          <a:p>
            <a:r>
              <a:t>Probably change to a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hape 435"/>
          <p:cNvSpPr>
            <a:spLocks noGrp="1" noRot="1" noChangeAspect="1"/>
          </p:cNvSpPr>
          <p:nvPr>
            <p:ph type="sldImg"/>
          </p:nvPr>
        </p:nvSpPr>
        <p:spPr>
          <a:prstGeom prst="rect">
            <a:avLst/>
          </a:prstGeom>
        </p:spPr>
        <p:txBody>
          <a:bodyPr/>
          <a:lstStyle/>
          <a:p>
            <a:endParaRPr/>
          </a:p>
        </p:txBody>
      </p:sp>
      <p:sp>
        <p:nvSpPr>
          <p:cNvPr id="436" name="Shape 436"/>
          <p:cNvSpPr>
            <a:spLocks noGrp="1"/>
          </p:cNvSpPr>
          <p:nvPr>
            <p:ph type="body" sz="quarter" idx="1"/>
          </p:nvPr>
        </p:nvSpPr>
        <p:spPr>
          <a:prstGeom prst="rect">
            <a:avLst/>
          </a:prstGeom>
        </p:spPr>
        <p:txBody>
          <a:bodyPr/>
          <a:lstStyle>
            <a:lvl1pPr>
              <a:defRPr sz="1100"/>
            </a:lvl1pPr>
          </a:lstStyle>
          <a:p>
            <a:r>
              <a:t>Uses JavaScript to forward to David? Not sure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Title Text</a:t>
            </a:r>
          </a:p>
        </p:txBody>
      </p:sp>
      <p:sp>
        <p:nvSpPr>
          <p:cNvPr id="12" name="Shape 1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5" name="Shape 95"/>
          <p:cNvSpPr>
            <a:spLocks noGrp="1"/>
          </p:cNvSpPr>
          <p:nvPr>
            <p:ph type="title"/>
          </p:nvPr>
        </p:nvSpPr>
        <p:spPr>
          <a:prstGeom prst="rect">
            <a:avLst/>
          </a:prstGeom>
        </p:spPr>
        <p:txBody>
          <a:bodyPr/>
          <a:lstStyle/>
          <a:p>
            <a:r>
              <a:t>Title Text</a:t>
            </a:r>
          </a:p>
        </p:txBody>
      </p:sp>
      <p:sp>
        <p:nvSpPr>
          <p:cNvPr id="96" name="Shape 96"/>
          <p:cNvSpPr>
            <a:spLocks noGrp="1"/>
          </p:cNvSpPr>
          <p:nvPr>
            <p:ph type="body" idx="1"/>
          </p:nvPr>
        </p:nvSpPr>
        <p:spPr>
          <a:xfrm rot="5400000">
            <a:off x="2690017" y="-594518"/>
            <a:ext cx="4525964" cy="89154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4" name="Shape 104"/>
          <p:cNvSpPr>
            <a:spLocks noGrp="1"/>
          </p:cNvSpPr>
          <p:nvPr>
            <p:ph type="title"/>
          </p:nvPr>
        </p:nvSpPr>
        <p:spPr>
          <a:xfrm rot="5400000">
            <a:off x="5370512" y="2085975"/>
            <a:ext cx="5851526" cy="2228851"/>
          </a:xfrm>
          <a:prstGeom prst="rect">
            <a:avLst/>
          </a:prstGeom>
        </p:spPr>
        <p:txBody>
          <a:bodyPr/>
          <a:lstStyle/>
          <a:p>
            <a:r>
              <a:t>Title Text</a:t>
            </a:r>
          </a:p>
        </p:txBody>
      </p:sp>
      <p:sp>
        <p:nvSpPr>
          <p:cNvPr id="105" name="Shape 105"/>
          <p:cNvSpPr>
            <a:spLocks noGrp="1"/>
          </p:cNvSpPr>
          <p:nvPr>
            <p:ph type="body" idx="1"/>
          </p:nvPr>
        </p:nvSpPr>
        <p:spPr>
          <a:xfrm rot="5400000">
            <a:off x="830262" y="-60324"/>
            <a:ext cx="5851526" cy="65214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hape 10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0" name="Shape 20"/>
          <p:cNvSpPr>
            <a:spLocks noGrp="1"/>
          </p:cNvSpPr>
          <p:nvPr>
            <p:ph type="title"/>
          </p:nvPr>
        </p:nvSpPr>
        <p:spPr>
          <a:xfrm>
            <a:off x="742950" y="2130425"/>
            <a:ext cx="8420100" cy="1470025"/>
          </a:xfrm>
          <a:prstGeom prst="rect">
            <a:avLst/>
          </a:prstGeom>
        </p:spPr>
        <p:txBody>
          <a:bodyPr/>
          <a:lstStyle/>
          <a:p>
            <a:r>
              <a:t>Title Text</a:t>
            </a:r>
          </a:p>
        </p:txBody>
      </p:sp>
      <p:sp>
        <p:nvSpPr>
          <p:cNvPr id="21" name="Shape 21"/>
          <p:cNvSpPr>
            <a:spLocks noGrp="1"/>
          </p:cNvSpPr>
          <p:nvPr>
            <p:ph type="body" sz="quarter" idx="1"/>
          </p:nvPr>
        </p:nvSpPr>
        <p:spPr>
          <a:xfrm>
            <a:off x="1485900" y="3886200"/>
            <a:ext cx="6934200" cy="1752600"/>
          </a:xfrm>
          <a:prstGeom prst="rect">
            <a:avLst/>
          </a:prstGeom>
        </p:spPr>
        <p:txBody>
          <a:bodyPr/>
          <a:lstStyle>
            <a:lvl1pPr marL="0" indent="0" algn="ctr">
              <a:buClrTx/>
              <a:buSzTx/>
              <a:buFontTx/>
              <a:buNone/>
              <a:defRPr>
                <a:solidFill>
                  <a:srgbClr val="888888"/>
                </a:solidFill>
              </a:defRPr>
            </a:lvl1pPr>
            <a:lvl2pPr marL="0" indent="457200" algn="ctr">
              <a:buClrTx/>
              <a:buSzTx/>
              <a:buFontTx/>
              <a:buNone/>
              <a:defRPr>
                <a:solidFill>
                  <a:srgbClr val="888888"/>
                </a:solidFill>
              </a:defRPr>
            </a:lvl2pPr>
            <a:lvl3pPr marL="0" indent="914400" algn="ctr">
              <a:buClrTx/>
              <a:buSzTx/>
              <a:buFontTx/>
              <a:buNone/>
              <a:defRPr>
                <a:solidFill>
                  <a:srgbClr val="888888"/>
                </a:solidFill>
              </a:defRPr>
            </a:lvl3pPr>
            <a:lvl4pPr marL="0" indent="1371600" algn="ctr">
              <a:buClrTx/>
              <a:buSzTx/>
              <a:buFontTx/>
              <a:buNone/>
              <a:defRPr>
                <a:solidFill>
                  <a:srgbClr val="888888"/>
                </a:solidFill>
              </a:defRPr>
            </a:lvl4pPr>
            <a:lvl5pPr marL="0" indent="1828800" algn="ctr">
              <a:buClrTx/>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782506" y="4406901"/>
            <a:ext cx="8420100" cy="1362076"/>
          </a:xfrm>
          <a:prstGeom prst="rect">
            <a:avLst/>
          </a:prstGeom>
        </p:spPr>
        <p:txBody>
          <a:bodyPr anchor="t"/>
          <a:lstStyle>
            <a:lvl1pPr algn="l">
              <a:defRPr sz="4000" b="1"/>
            </a:lvl1pPr>
          </a:lstStyle>
          <a:p>
            <a:r>
              <a:t>Title Text</a:t>
            </a:r>
          </a:p>
        </p:txBody>
      </p:sp>
      <p:sp>
        <p:nvSpPr>
          <p:cNvPr id="30" name="Shape 30"/>
          <p:cNvSpPr>
            <a:spLocks noGrp="1"/>
          </p:cNvSpPr>
          <p:nvPr>
            <p:ph type="body" sz="quarter" idx="1"/>
          </p:nvPr>
        </p:nvSpPr>
        <p:spPr>
          <a:xfrm>
            <a:off x="782506" y="2906713"/>
            <a:ext cx="8420100" cy="1500188"/>
          </a:xfrm>
          <a:prstGeom prst="rect">
            <a:avLst/>
          </a:prstGeom>
        </p:spPr>
        <p:txBody>
          <a:bodyPr anchor="b"/>
          <a:lstStyle>
            <a:lvl1pPr marL="0" indent="0">
              <a:spcBef>
                <a:spcPts val="400"/>
              </a:spcBef>
              <a:buClrTx/>
              <a:buSzTx/>
              <a:buFontTx/>
              <a:buNone/>
              <a:defRPr sz="2000">
                <a:solidFill>
                  <a:srgbClr val="888888"/>
                </a:solidFill>
              </a:defRPr>
            </a:lvl1pPr>
            <a:lvl2pPr marL="0" indent="457200">
              <a:spcBef>
                <a:spcPts val="400"/>
              </a:spcBef>
              <a:buClrTx/>
              <a:buSzTx/>
              <a:buFontTx/>
              <a:buNone/>
              <a:defRPr sz="2000">
                <a:solidFill>
                  <a:srgbClr val="888888"/>
                </a:solidFill>
              </a:defRPr>
            </a:lvl2pPr>
            <a:lvl3pPr marL="0" indent="914400">
              <a:spcBef>
                <a:spcPts val="400"/>
              </a:spcBef>
              <a:buClrTx/>
              <a:buSzTx/>
              <a:buFontTx/>
              <a:buNone/>
              <a:defRPr sz="2000">
                <a:solidFill>
                  <a:srgbClr val="888888"/>
                </a:solidFill>
              </a:defRPr>
            </a:lvl3pPr>
            <a:lvl4pPr marL="0" indent="1371600">
              <a:spcBef>
                <a:spcPts val="400"/>
              </a:spcBef>
              <a:buClrTx/>
              <a:buSzTx/>
              <a:buFontTx/>
              <a:buNone/>
              <a:defRPr sz="2000">
                <a:solidFill>
                  <a:srgbClr val="888888"/>
                </a:solidFill>
              </a:defRPr>
            </a:lvl4pPr>
            <a:lvl5pPr marL="0" indent="1828800">
              <a:spcBef>
                <a:spcPts val="400"/>
              </a:spcBef>
              <a:buClrTx/>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495300" y="1600200"/>
            <a:ext cx="4375149" cy="4525963"/>
          </a:xfrm>
          <a:prstGeom prst="rect">
            <a:avLst/>
          </a:prstGeom>
        </p:spPr>
        <p:txBody>
          <a:bodyPr/>
          <a:lstStyle>
            <a:lvl1pPr indent="-165100">
              <a:spcBef>
                <a:spcPts val="500"/>
              </a:spcBef>
              <a:defRPr sz="2800"/>
            </a:lvl1pPr>
            <a:lvl2pPr marL="765175" indent="-155575">
              <a:spcBef>
                <a:spcPts val="500"/>
              </a:spcBef>
              <a:defRPr sz="2800"/>
            </a:lvl2pPr>
            <a:lvl3pPr marL="1183639" indent="-142239">
              <a:spcBef>
                <a:spcPts val="500"/>
              </a:spcBef>
              <a:defRPr sz="2800"/>
            </a:lvl3pPr>
            <a:lvl4pPr marL="1663700" indent="-177800">
              <a:spcBef>
                <a:spcPts val="500"/>
              </a:spcBef>
              <a:defRPr sz="2800"/>
            </a:lvl4pPr>
            <a:lvl5pPr marL="2120900" indent="-177800">
              <a:spcBef>
                <a:spcPts val="5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body" sz="half" idx="13"/>
          </p:nvPr>
        </p:nvSpPr>
        <p:spPr>
          <a:xfrm>
            <a:off x="5035550" y="1600200"/>
            <a:ext cx="4375149" cy="4525963"/>
          </a:xfrm>
          <a:prstGeom prst="rect">
            <a:avLst/>
          </a:prstGeom>
        </p:spPr>
        <p:txBody>
          <a:bodyPr/>
          <a:lstStyle/>
          <a:p>
            <a:pPr indent="-165100">
              <a:spcBef>
                <a:spcPts val="500"/>
              </a:spcBef>
              <a:defRPr sz="2800"/>
            </a:pPr>
            <a:endParaRP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body" sz="quarter" idx="1"/>
          </p:nvPr>
        </p:nvSpPr>
        <p:spPr>
          <a:xfrm>
            <a:off x="495300" y="1535112"/>
            <a:ext cx="4376871" cy="639763"/>
          </a:xfrm>
          <a:prstGeom prst="rect">
            <a:avLst/>
          </a:prstGeom>
        </p:spPr>
        <p:txBody>
          <a:bodyPr anchor="b"/>
          <a:lstStyle>
            <a:lvl1pPr marL="0" indent="0">
              <a:spcBef>
                <a:spcPts val="400"/>
              </a:spcBef>
              <a:buClrTx/>
              <a:buSzTx/>
              <a:buFontTx/>
              <a:buNone/>
              <a:defRPr sz="2400" b="1"/>
            </a:lvl1pPr>
            <a:lvl2pPr marL="0" indent="457200">
              <a:spcBef>
                <a:spcPts val="400"/>
              </a:spcBef>
              <a:buClrTx/>
              <a:buSzTx/>
              <a:buFontTx/>
              <a:buNone/>
              <a:defRPr sz="2400" b="1"/>
            </a:lvl2pPr>
            <a:lvl3pPr marL="0" indent="914400">
              <a:spcBef>
                <a:spcPts val="400"/>
              </a:spcBef>
              <a:buClrTx/>
              <a:buSzTx/>
              <a:buFontTx/>
              <a:buNone/>
              <a:defRPr sz="2400" b="1"/>
            </a:lvl3pPr>
            <a:lvl4pPr marL="0" indent="1371600">
              <a:spcBef>
                <a:spcPts val="400"/>
              </a:spcBef>
              <a:buClrTx/>
              <a:buSzTx/>
              <a:buFontTx/>
              <a:buNone/>
              <a:defRPr sz="2400" b="1"/>
            </a:lvl4pPr>
            <a:lvl5pPr marL="0" indent="1828800">
              <a:spcBef>
                <a:spcPts val="400"/>
              </a:spcBef>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Shape 50"/>
          <p:cNvSpPr>
            <a:spLocks noGrp="1"/>
          </p:cNvSpPr>
          <p:nvPr>
            <p:ph type="body" sz="half" idx="13"/>
          </p:nvPr>
        </p:nvSpPr>
        <p:spPr>
          <a:xfrm>
            <a:off x="495299" y="2174874"/>
            <a:ext cx="4376872" cy="3951289"/>
          </a:xfrm>
          <a:prstGeom prst="rect">
            <a:avLst/>
          </a:prstGeom>
        </p:spPr>
        <p:txBody>
          <a:bodyPr/>
          <a:lstStyle/>
          <a:p>
            <a:pPr indent="-190500">
              <a:spcBef>
                <a:spcPts val="400"/>
              </a:spcBef>
              <a:defRPr sz="2400"/>
            </a:pPr>
            <a:endParaRPr/>
          </a:p>
        </p:txBody>
      </p:sp>
      <p:sp>
        <p:nvSpPr>
          <p:cNvPr id="51" name="Shape 51"/>
          <p:cNvSpPr>
            <a:spLocks noGrp="1"/>
          </p:cNvSpPr>
          <p:nvPr>
            <p:ph type="body" sz="quarter" idx="14"/>
          </p:nvPr>
        </p:nvSpPr>
        <p:spPr>
          <a:xfrm>
            <a:off x="5032109" y="1535112"/>
            <a:ext cx="4378590" cy="639763"/>
          </a:xfrm>
          <a:prstGeom prst="rect">
            <a:avLst/>
          </a:prstGeom>
        </p:spPr>
        <p:txBody>
          <a:bodyPr anchor="b"/>
          <a:lstStyle/>
          <a:p>
            <a:pPr marL="0" indent="0">
              <a:spcBef>
                <a:spcPts val="400"/>
              </a:spcBef>
              <a:buClrTx/>
              <a:buSzTx/>
              <a:buFontTx/>
              <a:buNone/>
              <a:defRPr sz="2400" b="1"/>
            </a:pPr>
            <a:endParaRPr/>
          </a:p>
        </p:txBody>
      </p:sp>
      <p:sp>
        <p:nvSpPr>
          <p:cNvPr id="52" name="Shape 52"/>
          <p:cNvSpPr>
            <a:spLocks noGrp="1"/>
          </p:cNvSpPr>
          <p:nvPr>
            <p:ph type="body" sz="half" idx="15"/>
          </p:nvPr>
        </p:nvSpPr>
        <p:spPr>
          <a:xfrm>
            <a:off x="5032109" y="2174874"/>
            <a:ext cx="4378590" cy="3951289"/>
          </a:xfrm>
          <a:prstGeom prst="rect">
            <a:avLst/>
          </a:prstGeom>
        </p:spPr>
        <p:txBody>
          <a:bodyPr/>
          <a:lstStyle/>
          <a:p>
            <a:pPr indent="-190500">
              <a:spcBef>
                <a:spcPts val="400"/>
              </a:spcBef>
              <a:defRPr sz="2400"/>
            </a:pPr>
            <a:endParaRP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Title Text</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5" name="Shape 75"/>
          <p:cNvSpPr>
            <a:spLocks noGrp="1"/>
          </p:cNvSpPr>
          <p:nvPr>
            <p:ph type="title"/>
          </p:nvPr>
        </p:nvSpPr>
        <p:spPr>
          <a:xfrm>
            <a:off x="495300" y="273050"/>
            <a:ext cx="3259005" cy="1162050"/>
          </a:xfrm>
          <a:prstGeom prst="rect">
            <a:avLst/>
          </a:prstGeom>
        </p:spPr>
        <p:txBody>
          <a:bodyPr anchor="b"/>
          <a:lstStyle>
            <a:lvl1pPr algn="l">
              <a:defRPr sz="2000" b="1"/>
            </a:lvl1pPr>
          </a:lstStyle>
          <a:p>
            <a:r>
              <a:t>Title Text</a:t>
            </a:r>
          </a:p>
        </p:txBody>
      </p:sp>
      <p:sp>
        <p:nvSpPr>
          <p:cNvPr id="76" name="Shape 76"/>
          <p:cNvSpPr>
            <a:spLocks noGrp="1"/>
          </p:cNvSpPr>
          <p:nvPr>
            <p:ph type="body" idx="1"/>
          </p:nvPr>
        </p:nvSpPr>
        <p:spPr>
          <a:xfrm>
            <a:off x="3872970" y="273050"/>
            <a:ext cx="5537730" cy="58531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body" sz="half" idx="13"/>
          </p:nvPr>
        </p:nvSpPr>
        <p:spPr>
          <a:xfrm>
            <a:off x="495300" y="1435100"/>
            <a:ext cx="3259005" cy="4691063"/>
          </a:xfrm>
          <a:prstGeom prst="rect">
            <a:avLst/>
          </a:prstGeom>
        </p:spPr>
        <p:txBody>
          <a:bodyPr/>
          <a:lstStyle/>
          <a:p>
            <a:pPr marL="0" indent="0">
              <a:spcBef>
                <a:spcPts val="200"/>
              </a:spcBef>
              <a:buClrTx/>
              <a:buSzTx/>
              <a:buFontTx/>
              <a:buNone/>
              <a:defRPr sz="1400"/>
            </a:pPr>
            <a:endParaRPr/>
          </a:p>
        </p:txBody>
      </p:sp>
      <p:sp>
        <p:nvSpPr>
          <p:cNvPr id="78" name="Shape 7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5" name="Shape 85"/>
          <p:cNvSpPr>
            <a:spLocks noGrp="1"/>
          </p:cNvSpPr>
          <p:nvPr>
            <p:ph type="title"/>
          </p:nvPr>
        </p:nvSpPr>
        <p:spPr>
          <a:xfrm>
            <a:off x="1941644" y="4800600"/>
            <a:ext cx="5943599" cy="566738"/>
          </a:xfrm>
          <a:prstGeom prst="rect">
            <a:avLst/>
          </a:prstGeom>
        </p:spPr>
        <p:txBody>
          <a:bodyPr anchor="b"/>
          <a:lstStyle>
            <a:lvl1pPr algn="l">
              <a:defRPr sz="2000" b="1"/>
            </a:lvl1pPr>
          </a:lstStyle>
          <a:p>
            <a:r>
              <a:t>Title Text</a:t>
            </a:r>
          </a:p>
        </p:txBody>
      </p:sp>
      <p:sp>
        <p:nvSpPr>
          <p:cNvPr id="86" name="Shape 86"/>
          <p:cNvSpPr>
            <a:spLocks noGrp="1"/>
          </p:cNvSpPr>
          <p:nvPr>
            <p:ph type="pic" sz="half" idx="13"/>
          </p:nvPr>
        </p:nvSpPr>
        <p:spPr>
          <a:xfrm>
            <a:off x="1941644" y="612775"/>
            <a:ext cx="5943599" cy="4114800"/>
          </a:xfrm>
          <a:prstGeom prst="rect">
            <a:avLst/>
          </a:prstGeom>
        </p:spPr>
        <p:txBody>
          <a:bodyPr lIns="91439" tIns="45719" rIns="91439" bIns="45719">
            <a:noAutofit/>
          </a:bodyPr>
          <a:lstStyle/>
          <a:p>
            <a:endParaRPr/>
          </a:p>
        </p:txBody>
      </p:sp>
      <p:sp>
        <p:nvSpPr>
          <p:cNvPr id="87" name="Shape 87"/>
          <p:cNvSpPr>
            <a:spLocks noGrp="1"/>
          </p:cNvSpPr>
          <p:nvPr>
            <p:ph type="body" sz="quarter" idx="1"/>
          </p:nvPr>
        </p:nvSpPr>
        <p:spPr>
          <a:xfrm>
            <a:off x="1941644" y="5367337"/>
            <a:ext cx="5943599" cy="804862"/>
          </a:xfrm>
          <a:prstGeom prst="rect">
            <a:avLst/>
          </a:prstGeom>
        </p:spPr>
        <p:txBody>
          <a:bodyPr/>
          <a:lstStyle>
            <a:lvl1pPr marL="0" indent="0">
              <a:spcBef>
                <a:spcPts val="200"/>
              </a:spcBef>
              <a:buClrTx/>
              <a:buSzTx/>
              <a:buFontTx/>
              <a:buNone/>
              <a:defRPr sz="1400"/>
            </a:lvl1pPr>
            <a:lvl2pPr marL="0" indent="457200">
              <a:spcBef>
                <a:spcPts val="200"/>
              </a:spcBef>
              <a:buClrTx/>
              <a:buSzTx/>
              <a:buFontTx/>
              <a:buNone/>
              <a:defRPr sz="1400"/>
            </a:lvl2pPr>
            <a:lvl3pPr marL="0" indent="914400">
              <a:spcBef>
                <a:spcPts val="200"/>
              </a:spcBef>
              <a:buClrTx/>
              <a:buSzTx/>
              <a:buFontTx/>
              <a:buNone/>
              <a:defRPr sz="1400"/>
            </a:lvl3pPr>
            <a:lvl4pPr marL="0" indent="1371600">
              <a:spcBef>
                <a:spcPts val="200"/>
              </a:spcBef>
              <a:buClrTx/>
              <a:buSzTx/>
              <a:buFontTx/>
              <a:buNone/>
              <a:defRPr sz="1400"/>
            </a:lvl4pPr>
            <a:lvl5pPr marL="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8" name="Shape 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95300" y="274636"/>
            <a:ext cx="8915400" cy="1143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p>
            <a:r>
              <a:t>Title Text</a:t>
            </a:r>
          </a:p>
        </p:txBody>
      </p:sp>
      <p:sp>
        <p:nvSpPr>
          <p:cNvPr id="3" name="Shape 3"/>
          <p:cNvSpPr>
            <a:spLocks noGrp="1"/>
          </p:cNvSpPr>
          <p:nvPr>
            <p:ph type="body" idx="1"/>
          </p:nvPr>
        </p:nvSpPr>
        <p:spPr>
          <a:xfrm>
            <a:off x="495300" y="1600200"/>
            <a:ext cx="8915400" cy="4525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9146758" y="6404313"/>
            <a:ext cx="263942" cy="2692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342900" marR="0" indent="-13970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1pPr>
      <a:lvl2pPr marL="758371" marR="0" indent="-123371"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2pPr>
      <a:lvl3pPr marL="1168400" marR="0" indent="-10160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3pPr>
      <a:lvl4pPr marL="1661160" marR="0" indent="-16256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4pPr>
      <a:lvl5pPr marL="2118360" marR="0" indent="-16256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5pPr>
      <a:lvl6pPr marL="2575560" marR="0" indent="-16256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6pPr>
      <a:lvl7pPr marL="3032760" marR="0" indent="-16256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7pPr>
      <a:lvl8pPr marL="3489959" marR="0" indent="-16255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8pPr>
      <a:lvl9pPr marL="3947159" marR="0" indent="-16255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body" idx="1"/>
          </p:nvPr>
        </p:nvSpPr>
        <p:spPr>
          <a:xfrm>
            <a:off x="160214" y="867507"/>
            <a:ext cx="9585571" cy="5258658"/>
          </a:xfrm>
          <a:prstGeom prst="rect">
            <a:avLst/>
          </a:prstGeom>
        </p:spPr>
        <p:txBody>
          <a:bodyPr lIns="45699" tIns="45699" rIns="45699" bIns="45699"/>
          <a:lstStyle/>
          <a:p>
            <a:pPr marL="0" indent="0">
              <a:spcBef>
                <a:spcPts val="0"/>
              </a:spcBef>
              <a:buSzTx/>
              <a:buNone/>
              <a:defRPr sz="2000" u="sng"/>
            </a:pPr>
            <a:r>
              <a:t>Role 1</a:t>
            </a:r>
            <a:r>
              <a:rPr u="none"/>
              <a:t> – Client</a:t>
            </a:r>
          </a:p>
          <a:p>
            <a:pPr marL="0" indent="0">
              <a:spcBef>
                <a:spcPts val="900"/>
              </a:spcBef>
              <a:buSzTx/>
              <a:buNone/>
              <a:defRPr sz="2000" u="sng"/>
            </a:pPr>
            <a:r>
              <a:t>Role 2</a:t>
            </a:r>
            <a:r>
              <a:rPr u="none"/>
              <a:t> – Developer</a:t>
            </a:r>
          </a:p>
        </p:txBody>
      </p:sp>
      <p:grpSp>
        <p:nvGrpSpPr>
          <p:cNvPr id="118" name="Group 118"/>
          <p:cNvGrpSpPr/>
          <p:nvPr/>
        </p:nvGrpSpPr>
        <p:grpSpPr>
          <a:xfrm>
            <a:off x="101503" y="109409"/>
            <a:ext cx="9691172" cy="540000"/>
            <a:chOff x="0" y="0"/>
            <a:chExt cx="9691170" cy="539999"/>
          </a:xfrm>
        </p:grpSpPr>
        <p:sp>
          <p:nvSpPr>
            <p:cNvPr id="116" name="Shape 116"/>
            <p:cNvSpPr/>
            <p:nvPr/>
          </p:nvSpPr>
          <p:spPr>
            <a:xfrm>
              <a:off x="-1" y="0"/>
              <a:ext cx="9691172"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17" name="Shape 117"/>
            <p:cNvSpPr/>
            <p:nvPr/>
          </p:nvSpPr>
          <p:spPr>
            <a:xfrm>
              <a:off x="-1" y="21079"/>
              <a:ext cx="9691172"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System Roles</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300"/>
          <p:cNvGrpSpPr/>
          <p:nvPr/>
        </p:nvGrpSpPr>
        <p:grpSpPr>
          <a:xfrm>
            <a:off x="39151" y="87309"/>
            <a:ext cx="720001" cy="584201"/>
            <a:chOff x="0" y="0"/>
            <a:chExt cx="719999" cy="584200"/>
          </a:xfrm>
        </p:grpSpPr>
        <p:sp>
          <p:nvSpPr>
            <p:cNvPr id="298" name="Shape 298"/>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99" name="Shape 299"/>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09</a:t>
              </a:r>
            </a:p>
          </p:txBody>
        </p:sp>
      </p:grpSp>
      <p:grpSp>
        <p:nvGrpSpPr>
          <p:cNvPr id="303" name="Group 303"/>
          <p:cNvGrpSpPr/>
          <p:nvPr/>
        </p:nvGrpSpPr>
        <p:grpSpPr>
          <a:xfrm>
            <a:off x="831153" y="109409"/>
            <a:ext cx="7380001" cy="540000"/>
            <a:chOff x="0" y="0"/>
            <a:chExt cx="7379999" cy="539999"/>
          </a:xfrm>
        </p:grpSpPr>
        <p:sp>
          <p:nvSpPr>
            <p:cNvPr id="301" name="Shape 301"/>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02" name="Shape 302"/>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Rental Application Form</a:t>
              </a:r>
            </a:p>
          </p:txBody>
        </p:sp>
      </p:grpSp>
      <p:grpSp>
        <p:nvGrpSpPr>
          <p:cNvPr id="306" name="Group 306"/>
          <p:cNvGrpSpPr/>
          <p:nvPr/>
        </p:nvGrpSpPr>
        <p:grpSpPr>
          <a:xfrm>
            <a:off x="39151" y="822469"/>
            <a:ext cx="9828002" cy="2340000"/>
            <a:chOff x="0" y="0"/>
            <a:chExt cx="9828000" cy="2339999"/>
          </a:xfrm>
        </p:grpSpPr>
        <p:sp>
          <p:nvSpPr>
            <p:cNvPr id="304" name="Shape 304"/>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305" name="Shape 305"/>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potential tenant I want to be able to apply for a rental online so that so that I can save time and apply at a time convenient to me.</a:t>
              </a:r>
            </a:p>
          </p:txBody>
        </p:sp>
      </p:grpSp>
      <p:grpSp>
        <p:nvGrpSpPr>
          <p:cNvPr id="309" name="Group 309"/>
          <p:cNvGrpSpPr/>
          <p:nvPr/>
        </p:nvGrpSpPr>
        <p:grpSpPr>
          <a:xfrm>
            <a:off x="39151" y="3335530"/>
            <a:ext cx="9828002" cy="1865241"/>
            <a:chOff x="0" y="0"/>
            <a:chExt cx="9828000" cy="1865240"/>
          </a:xfrm>
        </p:grpSpPr>
        <p:sp>
          <p:nvSpPr>
            <p:cNvPr id="307" name="Shape 307"/>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08" name="Shape 308"/>
            <p:cNvSpPr/>
            <p:nvPr/>
          </p:nvSpPr>
          <p:spPr>
            <a:xfrm>
              <a:off x="0" y="0"/>
              <a:ext cx="9828001" cy="18652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33333"/>
                <a:buFont typeface="Arial"/>
                <a:buChar char="•"/>
                <a:defRPr sz="1500">
                  <a:latin typeface="Trebuchet MS"/>
                  <a:ea typeface="Trebuchet MS"/>
                  <a:cs typeface="Trebuchet MS"/>
                  <a:sym typeface="Trebuchet MS"/>
                </a:defRPr>
              </a:pPr>
              <a:r>
                <a:t>Rental application option made available upon user registration on property pages as well as on account page</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Up to three persons may apply in the one application</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Applications are converted into email upon submission for staff member associated with the property to view</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Application form includes fields for input of things such as driver’s license for identification, user consent to having a credit check done, etc.</a:t>
              </a:r>
            </a:p>
          </p:txBody>
        </p:sp>
      </p:grpSp>
      <p:grpSp>
        <p:nvGrpSpPr>
          <p:cNvPr id="312" name="Group 312"/>
          <p:cNvGrpSpPr/>
          <p:nvPr/>
        </p:nvGrpSpPr>
        <p:grpSpPr>
          <a:xfrm>
            <a:off x="9147153" y="109409"/>
            <a:ext cx="720000" cy="540000"/>
            <a:chOff x="0" y="0"/>
            <a:chExt cx="719999" cy="539999"/>
          </a:xfrm>
        </p:grpSpPr>
        <p:sp>
          <p:nvSpPr>
            <p:cNvPr id="310" name="Shape 310"/>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11" name="Shape 311"/>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a:t>
              </a:r>
            </a:p>
          </p:txBody>
        </p:sp>
      </p:grpSp>
      <p:grpSp>
        <p:nvGrpSpPr>
          <p:cNvPr id="315" name="Group 315"/>
          <p:cNvGrpSpPr/>
          <p:nvPr/>
        </p:nvGrpSpPr>
        <p:grpSpPr>
          <a:xfrm>
            <a:off x="8283153" y="109409"/>
            <a:ext cx="792000" cy="540000"/>
            <a:chOff x="0" y="168150"/>
            <a:chExt cx="791998" cy="539999"/>
          </a:xfrm>
        </p:grpSpPr>
        <p:sp>
          <p:nvSpPr>
            <p:cNvPr id="313" name="Shape 313"/>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14" name="Shape 314"/>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a:t>
              </a:r>
            </a:p>
          </p:txBody>
        </p:sp>
      </p:grpSp>
      <p:grpSp>
        <p:nvGrpSpPr>
          <p:cNvPr id="318" name="Group 318"/>
          <p:cNvGrpSpPr/>
          <p:nvPr/>
        </p:nvGrpSpPr>
        <p:grpSpPr>
          <a:xfrm>
            <a:off x="39151" y="5128588"/>
            <a:ext cx="9828002" cy="1897626"/>
            <a:chOff x="0" y="0"/>
            <a:chExt cx="9828000" cy="1897625"/>
          </a:xfrm>
        </p:grpSpPr>
        <p:sp>
          <p:nvSpPr>
            <p:cNvPr id="316" name="Shape 316"/>
            <p:cNvSpPr/>
            <p:nvPr/>
          </p:nvSpPr>
          <p:spPr>
            <a:xfrm>
              <a:off x="0" y="0"/>
              <a:ext cx="9828001" cy="1620001"/>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17" name="Shape 317"/>
            <p:cNvSpPr/>
            <p:nvPr/>
          </p:nvSpPr>
          <p:spPr>
            <a:xfrm>
              <a:off x="0" y="0"/>
              <a:ext cx="9828001" cy="18976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Link on property page to apply for rental redirects to rental application form with property ID and tenant information pre-filled (blank if rental application is accessed from the account page rather than the property page)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applications essentially a variation of this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Application approval still requires manual input from staff member</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 name="Group 322"/>
          <p:cNvGrpSpPr/>
          <p:nvPr/>
        </p:nvGrpSpPr>
        <p:grpSpPr>
          <a:xfrm>
            <a:off x="39151" y="87309"/>
            <a:ext cx="720001" cy="584201"/>
            <a:chOff x="0" y="0"/>
            <a:chExt cx="719999" cy="584200"/>
          </a:xfrm>
        </p:grpSpPr>
        <p:sp>
          <p:nvSpPr>
            <p:cNvPr id="320" name="Shape 32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21" name="Shape 32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10</a:t>
              </a:r>
            </a:p>
          </p:txBody>
        </p:sp>
      </p:grpSp>
      <p:grpSp>
        <p:nvGrpSpPr>
          <p:cNvPr id="325" name="Group 325"/>
          <p:cNvGrpSpPr/>
          <p:nvPr/>
        </p:nvGrpSpPr>
        <p:grpSpPr>
          <a:xfrm>
            <a:off x="831153" y="109409"/>
            <a:ext cx="7380002" cy="540001"/>
            <a:chOff x="0" y="0"/>
            <a:chExt cx="7380000" cy="540000"/>
          </a:xfrm>
        </p:grpSpPr>
        <p:sp>
          <p:nvSpPr>
            <p:cNvPr id="323" name="Shape 32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24" name="Shape 324"/>
            <p:cNvSpPr/>
            <p:nvPr/>
          </p:nvSpPr>
          <p:spPr>
            <a:xfrm>
              <a:off x="0" y="8391"/>
              <a:ext cx="7380000" cy="5232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rPr lang="en-US" dirty="0" smtClean="0"/>
                <a:t>Property Inspection Booking</a:t>
              </a:r>
              <a:endParaRPr dirty="0"/>
            </a:p>
          </p:txBody>
        </p:sp>
      </p:grpSp>
      <p:grpSp>
        <p:nvGrpSpPr>
          <p:cNvPr id="328" name="Group 328"/>
          <p:cNvGrpSpPr/>
          <p:nvPr/>
        </p:nvGrpSpPr>
        <p:grpSpPr>
          <a:xfrm>
            <a:off x="39151" y="822469"/>
            <a:ext cx="9828002" cy="2340000"/>
            <a:chOff x="0" y="0"/>
            <a:chExt cx="9828000" cy="2339999"/>
          </a:xfrm>
        </p:grpSpPr>
        <p:sp>
          <p:nvSpPr>
            <p:cNvPr id="326" name="Shape 32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327" name="Shape 327"/>
            <p:cNvSpPr/>
            <p:nvPr/>
          </p:nvSpPr>
          <p:spPr>
            <a:xfrm>
              <a:off x="-1" y="-1"/>
              <a:ext cx="9828002" cy="13671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member of staff, I want potential tenants to be able to book inspections, but they may only do so if they have already registered so I can contact them regarding properties and any inspections and their attendance when required.</a:t>
              </a:r>
            </a:p>
          </p:txBody>
        </p:sp>
      </p:grpSp>
      <p:grpSp>
        <p:nvGrpSpPr>
          <p:cNvPr id="331" name="Group 331"/>
          <p:cNvGrpSpPr/>
          <p:nvPr/>
        </p:nvGrpSpPr>
        <p:grpSpPr>
          <a:xfrm>
            <a:off x="39151" y="3335530"/>
            <a:ext cx="9828002" cy="1678551"/>
            <a:chOff x="0" y="0"/>
            <a:chExt cx="9828000" cy="1678550"/>
          </a:xfrm>
        </p:grpSpPr>
        <p:sp>
          <p:nvSpPr>
            <p:cNvPr id="329" name="Shape 329"/>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30" name="Shape 330"/>
            <p:cNvSpPr/>
            <p:nvPr/>
          </p:nvSpPr>
          <p:spPr>
            <a:xfrm>
              <a:off x="0" y="0"/>
              <a:ext cx="9828001" cy="167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200">
                  <a:latin typeface="Trebuchet MS"/>
                  <a:ea typeface="Trebuchet MS"/>
                  <a:cs typeface="Trebuchet MS"/>
                  <a:sym typeface="Trebuchet MS"/>
                </a:defRPr>
              </a:pPr>
              <a:r>
                <a:t>Booking for an inspection locked until potential client registers</a:t>
              </a:r>
            </a:p>
            <a:p>
              <a:pPr marL="457200" indent="-323850">
                <a:lnSpc>
                  <a:spcPct val="115000"/>
                </a:lnSpc>
                <a:buClr>
                  <a:srgbClr val="000000"/>
                </a:buClr>
                <a:buSzPct val="100000"/>
                <a:buFont typeface="Arial"/>
                <a:buChar char="•"/>
                <a:defRPr sz="1200">
                  <a:latin typeface="Trebuchet MS"/>
                  <a:ea typeface="Trebuchet MS"/>
                  <a:cs typeface="Trebuchet MS"/>
                  <a:sym typeface="Trebuchet MS"/>
                </a:defRPr>
              </a:pPr>
              <a:r>
                <a:t>Registration option along the top of the web page</a:t>
              </a:r>
            </a:p>
            <a:p>
              <a:pPr marL="457200" indent="-323850">
                <a:lnSpc>
                  <a:spcPct val="115000"/>
                </a:lnSpc>
                <a:buClr>
                  <a:srgbClr val="000000"/>
                </a:buClr>
                <a:buSzPct val="100000"/>
                <a:buFont typeface="Arial"/>
                <a:buChar char="•"/>
                <a:defRPr sz="1200">
                  <a:latin typeface="Trebuchet MS"/>
                  <a:ea typeface="Trebuchet MS"/>
                  <a:cs typeface="Trebuchet MS"/>
                  <a:sym typeface="Trebuchet MS"/>
                </a:defRPr>
              </a:pPr>
              <a:r>
                <a:t>Prompt and link to register should an unregistered user attempt to make a booking for an inspection</a:t>
              </a:r>
            </a:p>
            <a:p>
              <a:pPr marL="457200" indent="-323850">
                <a:lnSpc>
                  <a:spcPct val="115000"/>
                </a:lnSpc>
                <a:buClr>
                  <a:srgbClr val="000000"/>
                </a:buClr>
                <a:buSzPct val="100000"/>
                <a:buFont typeface="Arial"/>
                <a:buChar char="•"/>
                <a:defRPr sz="1200">
                  <a:latin typeface="Trebuchet MS"/>
                  <a:ea typeface="Trebuchet MS"/>
                  <a:cs typeface="Trebuchet MS"/>
                  <a:sym typeface="Trebuchet MS"/>
                </a:defRPr>
              </a:pPr>
              <a:r>
                <a:t>Upon registration, client’s data is entered into the database</a:t>
              </a:r>
            </a:p>
            <a:p>
              <a:pPr marL="457200" indent="-323850">
                <a:lnSpc>
                  <a:spcPct val="115000"/>
                </a:lnSpc>
                <a:buClr>
                  <a:srgbClr val="000000"/>
                </a:buClr>
                <a:buSzPct val="100000"/>
                <a:buFont typeface="Arial"/>
                <a:buChar char="•"/>
                <a:defRPr sz="1200">
                  <a:latin typeface="Trebuchet MS"/>
                  <a:ea typeface="Trebuchet MS"/>
                  <a:cs typeface="Trebuchet MS"/>
                  <a:sym typeface="Trebuchet MS"/>
                </a:defRPr>
              </a:pPr>
              <a:r>
                <a:t>Inspection booking submitted to relevant staff member for approval and confirmation, after which it is entered into their schedule</a:t>
              </a:r>
            </a:p>
          </p:txBody>
        </p:sp>
      </p:grpSp>
      <p:grpSp>
        <p:nvGrpSpPr>
          <p:cNvPr id="334" name="Group 334"/>
          <p:cNvGrpSpPr/>
          <p:nvPr/>
        </p:nvGrpSpPr>
        <p:grpSpPr>
          <a:xfrm>
            <a:off x="9147153" y="109409"/>
            <a:ext cx="720000" cy="540000"/>
            <a:chOff x="0" y="0"/>
            <a:chExt cx="719999" cy="539999"/>
          </a:xfrm>
        </p:grpSpPr>
        <p:sp>
          <p:nvSpPr>
            <p:cNvPr id="332" name="Shape 33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33" name="Shape 33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337" name="Group 337"/>
          <p:cNvGrpSpPr/>
          <p:nvPr/>
        </p:nvGrpSpPr>
        <p:grpSpPr>
          <a:xfrm>
            <a:off x="8283153" y="-58742"/>
            <a:ext cx="792000" cy="876301"/>
            <a:chOff x="0" y="0"/>
            <a:chExt cx="791998" cy="876300"/>
          </a:xfrm>
        </p:grpSpPr>
        <p:sp>
          <p:nvSpPr>
            <p:cNvPr id="335" name="Shape 33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36" name="Shape 336"/>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340" name="Group 340"/>
          <p:cNvGrpSpPr/>
          <p:nvPr/>
        </p:nvGrpSpPr>
        <p:grpSpPr>
          <a:xfrm>
            <a:off x="39151" y="5128588"/>
            <a:ext cx="9828002" cy="1620001"/>
            <a:chOff x="0" y="0"/>
            <a:chExt cx="9828000" cy="1620000"/>
          </a:xfrm>
        </p:grpSpPr>
        <p:sp>
          <p:nvSpPr>
            <p:cNvPr id="338" name="Shape 33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39" name="Shape 339"/>
            <p:cNvSpPr/>
            <p:nvPr/>
          </p:nvSpPr>
          <p:spPr>
            <a:xfrm>
              <a:off x="-1" y="-1"/>
              <a:ext cx="9828002" cy="11527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Requires tenant database </a:t>
              </a:r>
              <a:r>
                <a:rPr>
                  <a:latin typeface="Wingdings"/>
                  <a:ea typeface="Wingdings"/>
                  <a:cs typeface="Wingdings"/>
                  <a:sym typeface="Wingdings"/>
                </a:rPr>
                <a:t></a:t>
              </a:r>
              <a:r>
                <a:t> registered persons treated as potential tenants and thus stored in tenant database even if they do not rent</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6" name="Group 346"/>
          <p:cNvGrpSpPr/>
          <p:nvPr/>
        </p:nvGrpSpPr>
        <p:grpSpPr>
          <a:xfrm>
            <a:off x="39151" y="87309"/>
            <a:ext cx="720001" cy="584201"/>
            <a:chOff x="0" y="0"/>
            <a:chExt cx="719999" cy="584200"/>
          </a:xfrm>
        </p:grpSpPr>
        <p:sp>
          <p:nvSpPr>
            <p:cNvPr id="344" name="Shape 344"/>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45" name="Shape 345"/>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11</a:t>
              </a:r>
            </a:p>
          </p:txBody>
        </p:sp>
      </p:grpSp>
      <p:grpSp>
        <p:nvGrpSpPr>
          <p:cNvPr id="349" name="Group 349"/>
          <p:cNvGrpSpPr/>
          <p:nvPr/>
        </p:nvGrpSpPr>
        <p:grpSpPr>
          <a:xfrm>
            <a:off x="831153" y="109409"/>
            <a:ext cx="7380002" cy="540001"/>
            <a:chOff x="0" y="0"/>
            <a:chExt cx="7380000" cy="540000"/>
          </a:xfrm>
        </p:grpSpPr>
        <p:sp>
          <p:nvSpPr>
            <p:cNvPr id="347" name="Shape 347"/>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48" name="Shape 348"/>
            <p:cNvSpPr/>
            <p:nvPr/>
          </p:nvSpPr>
          <p:spPr>
            <a:xfrm>
              <a:off x="0" y="8391"/>
              <a:ext cx="7380000" cy="5232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rPr lang="en-US" dirty="0" smtClean="0"/>
                <a:t>User Registration</a:t>
              </a:r>
              <a:endParaRPr dirty="0"/>
            </a:p>
          </p:txBody>
        </p:sp>
      </p:grpSp>
      <p:grpSp>
        <p:nvGrpSpPr>
          <p:cNvPr id="352" name="Group 352"/>
          <p:cNvGrpSpPr/>
          <p:nvPr/>
        </p:nvGrpSpPr>
        <p:grpSpPr>
          <a:xfrm>
            <a:off x="39151" y="822469"/>
            <a:ext cx="9828002" cy="2340000"/>
            <a:chOff x="0" y="0"/>
            <a:chExt cx="9828000" cy="2339999"/>
          </a:xfrm>
        </p:grpSpPr>
        <p:sp>
          <p:nvSpPr>
            <p:cNvPr id="350" name="Shape 350"/>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lnSpc>
                  <a:spcPct val="115000"/>
                </a:lnSpc>
                <a:defRPr sz="2400">
                  <a:latin typeface="Calibri"/>
                  <a:ea typeface="Calibri"/>
                  <a:cs typeface="Calibri"/>
                  <a:sym typeface="Calibri"/>
                </a:defRPr>
              </a:pPr>
              <a:endParaRPr/>
            </a:p>
          </p:txBody>
        </p:sp>
        <p:sp>
          <p:nvSpPr>
            <p:cNvPr id="351" name="Shape 351"/>
            <p:cNvSpPr/>
            <p:nvPr/>
          </p:nvSpPr>
          <p:spPr>
            <a:xfrm>
              <a:off x="-1" y="-1"/>
              <a:ext cx="9828002" cy="3581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potential tenant I want to be able to register so that I can book property inspections.</a:t>
              </a:r>
            </a:p>
          </p:txBody>
        </p:sp>
      </p:grpSp>
      <p:grpSp>
        <p:nvGrpSpPr>
          <p:cNvPr id="355" name="Group 355"/>
          <p:cNvGrpSpPr/>
          <p:nvPr/>
        </p:nvGrpSpPr>
        <p:grpSpPr>
          <a:xfrm>
            <a:off x="39151" y="3335530"/>
            <a:ext cx="9828002" cy="1763006"/>
            <a:chOff x="0" y="0"/>
            <a:chExt cx="9828000" cy="1763004"/>
          </a:xfrm>
        </p:grpSpPr>
        <p:sp>
          <p:nvSpPr>
            <p:cNvPr id="353" name="Shape 353"/>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54" name="Shape 354"/>
            <p:cNvSpPr/>
            <p:nvPr/>
          </p:nvSpPr>
          <p:spPr>
            <a:xfrm>
              <a:off x="0" y="0"/>
              <a:ext cx="9828001" cy="17630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a:latin typeface="Trebuchet MS"/>
                  <a:ea typeface="Trebuchet MS"/>
                  <a:cs typeface="Trebuchet MS"/>
                  <a:sym typeface="Trebuchet MS"/>
                </a:defRPr>
              </a:pPr>
              <a:r>
                <a:t>Registration option along the top of the web page</a:t>
              </a:r>
            </a:p>
            <a:p>
              <a:pPr marL="457200" indent="-323850">
                <a:lnSpc>
                  <a:spcPct val="115000"/>
                </a:lnSpc>
                <a:buClr>
                  <a:srgbClr val="000000"/>
                </a:buClr>
                <a:buSzPct val="100000"/>
                <a:buFont typeface="Arial"/>
                <a:buChar char="•"/>
                <a:defRPr>
                  <a:latin typeface="Trebuchet MS"/>
                  <a:ea typeface="Trebuchet MS"/>
                  <a:cs typeface="Trebuchet MS"/>
                  <a:sym typeface="Trebuchet MS"/>
                </a:defRPr>
              </a:pPr>
              <a:r>
                <a:t>Prompt and link to register should an unregistered user attempt to make a booking for an inspection</a:t>
              </a:r>
            </a:p>
            <a:p>
              <a:pPr marL="457200" indent="-323850">
                <a:lnSpc>
                  <a:spcPct val="115000"/>
                </a:lnSpc>
                <a:buClr>
                  <a:srgbClr val="000000"/>
                </a:buClr>
                <a:buSzPct val="100000"/>
                <a:buFont typeface="Arial"/>
                <a:buChar char="•"/>
                <a:defRPr>
                  <a:latin typeface="Trebuchet MS"/>
                  <a:ea typeface="Trebuchet MS"/>
                  <a:cs typeface="Trebuchet MS"/>
                  <a:sym typeface="Trebuchet MS"/>
                </a:defRPr>
              </a:pPr>
              <a:r>
                <a:t>Upon registration, client’s data is entered into the database</a:t>
              </a:r>
            </a:p>
            <a:p>
              <a:pPr marL="457200" indent="-323850">
                <a:lnSpc>
                  <a:spcPct val="115000"/>
                </a:lnSpc>
                <a:buClr>
                  <a:srgbClr val="000000"/>
                </a:buClr>
                <a:buSzPct val="100000"/>
                <a:buFont typeface="Arial"/>
                <a:buChar char="•"/>
                <a:defRPr>
                  <a:latin typeface="Trebuchet MS"/>
                  <a:ea typeface="Trebuchet MS"/>
                  <a:cs typeface="Trebuchet MS"/>
                  <a:sym typeface="Trebuchet MS"/>
                </a:defRPr>
              </a:pPr>
              <a:r>
                <a:t>Registration requires basic tenant information only</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endParaRPr/>
            </a:p>
          </p:txBody>
        </p:sp>
      </p:grpSp>
      <p:grpSp>
        <p:nvGrpSpPr>
          <p:cNvPr id="358" name="Group 358"/>
          <p:cNvGrpSpPr/>
          <p:nvPr/>
        </p:nvGrpSpPr>
        <p:grpSpPr>
          <a:xfrm>
            <a:off x="9147153" y="109409"/>
            <a:ext cx="720000" cy="540000"/>
            <a:chOff x="0" y="0"/>
            <a:chExt cx="719999" cy="539999"/>
          </a:xfrm>
        </p:grpSpPr>
        <p:sp>
          <p:nvSpPr>
            <p:cNvPr id="356" name="Shape 356"/>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57" name="Shape 357"/>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2</a:t>
              </a:r>
            </a:p>
          </p:txBody>
        </p:sp>
      </p:grpSp>
      <p:grpSp>
        <p:nvGrpSpPr>
          <p:cNvPr id="361" name="Group 361"/>
          <p:cNvGrpSpPr/>
          <p:nvPr/>
        </p:nvGrpSpPr>
        <p:grpSpPr>
          <a:xfrm>
            <a:off x="8283153" y="-58742"/>
            <a:ext cx="792000" cy="876301"/>
            <a:chOff x="0" y="0"/>
            <a:chExt cx="791998" cy="876300"/>
          </a:xfrm>
        </p:grpSpPr>
        <p:sp>
          <p:nvSpPr>
            <p:cNvPr id="359" name="Shape 359"/>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60" name="Shape 360"/>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364" name="Group 364"/>
          <p:cNvGrpSpPr/>
          <p:nvPr/>
        </p:nvGrpSpPr>
        <p:grpSpPr>
          <a:xfrm>
            <a:off x="39151" y="5128588"/>
            <a:ext cx="9828002" cy="1620001"/>
            <a:chOff x="0" y="0"/>
            <a:chExt cx="9828000" cy="1620000"/>
          </a:xfrm>
        </p:grpSpPr>
        <p:sp>
          <p:nvSpPr>
            <p:cNvPr id="362" name="Shape 362"/>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63" name="Shape 363"/>
            <p:cNvSpPr/>
            <p:nvPr/>
          </p:nvSpPr>
          <p:spPr>
            <a:xfrm>
              <a:off x="-1" y="-1"/>
              <a:ext cx="9828002" cy="9044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Requires tenant database</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Group 370"/>
          <p:cNvGrpSpPr/>
          <p:nvPr/>
        </p:nvGrpSpPr>
        <p:grpSpPr>
          <a:xfrm>
            <a:off x="39151" y="87309"/>
            <a:ext cx="720001" cy="584201"/>
            <a:chOff x="0" y="0"/>
            <a:chExt cx="719999" cy="584200"/>
          </a:xfrm>
        </p:grpSpPr>
        <p:sp>
          <p:nvSpPr>
            <p:cNvPr id="368" name="Shape 368"/>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69" name="Shape 369"/>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12</a:t>
              </a:r>
            </a:p>
          </p:txBody>
        </p:sp>
      </p:grpSp>
      <p:grpSp>
        <p:nvGrpSpPr>
          <p:cNvPr id="373" name="Group 373"/>
          <p:cNvGrpSpPr/>
          <p:nvPr/>
        </p:nvGrpSpPr>
        <p:grpSpPr>
          <a:xfrm>
            <a:off x="831153" y="109409"/>
            <a:ext cx="7380001" cy="540000"/>
            <a:chOff x="0" y="0"/>
            <a:chExt cx="7379999" cy="539999"/>
          </a:xfrm>
        </p:grpSpPr>
        <p:sp>
          <p:nvSpPr>
            <p:cNvPr id="371" name="Shape 371"/>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72" name="Shape 372"/>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Search</a:t>
              </a:r>
            </a:p>
          </p:txBody>
        </p:sp>
      </p:grpSp>
      <p:grpSp>
        <p:nvGrpSpPr>
          <p:cNvPr id="376" name="Group 376"/>
          <p:cNvGrpSpPr/>
          <p:nvPr/>
        </p:nvGrpSpPr>
        <p:grpSpPr>
          <a:xfrm>
            <a:off x="39151" y="822469"/>
            <a:ext cx="9828002" cy="2340000"/>
            <a:chOff x="0" y="0"/>
            <a:chExt cx="9828000" cy="2339999"/>
          </a:xfrm>
        </p:grpSpPr>
        <p:sp>
          <p:nvSpPr>
            <p:cNvPr id="374" name="Shape 374"/>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375" name="Shape 375"/>
            <p:cNvSpPr/>
            <p:nvPr/>
          </p:nvSpPr>
          <p:spPr>
            <a:xfrm>
              <a:off x="-1" y="-1"/>
              <a:ext cx="9828002" cy="13671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potential client, I want to be able to search available properties by ID, suburb, weekly rent, property type, and furnishings so that I can more easily find a property suiting my needs, or locate a property I saw advertised on Gumtree</a:t>
              </a:r>
            </a:p>
          </p:txBody>
        </p:sp>
      </p:grpSp>
      <p:grpSp>
        <p:nvGrpSpPr>
          <p:cNvPr id="379" name="Group 379"/>
          <p:cNvGrpSpPr/>
          <p:nvPr/>
        </p:nvGrpSpPr>
        <p:grpSpPr>
          <a:xfrm>
            <a:off x="39151" y="3335530"/>
            <a:ext cx="9828002" cy="1620001"/>
            <a:chOff x="0" y="0"/>
            <a:chExt cx="9828000" cy="1620000"/>
          </a:xfrm>
        </p:grpSpPr>
        <p:sp>
          <p:nvSpPr>
            <p:cNvPr id="377" name="Shape 377"/>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78" name="Shape 378"/>
            <p:cNvSpPr/>
            <p:nvPr/>
          </p:nvSpPr>
          <p:spPr>
            <a:xfrm>
              <a:off x="-1" y="-1"/>
              <a:ext cx="9828002" cy="14010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Properties can be searched using the filters of ID, suburb, min/max weekly rent, property type, and whether it’s furnished or unfurnished</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Properties database to hold all property information that can be queried</a:t>
              </a:r>
            </a:p>
          </p:txBody>
        </p:sp>
      </p:grpSp>
      <p:grpSp>
        <p:nvGrpSpPr>
          <p:cNvPr id="382" name="Group 382"/>
          <p:cNvGrpSpPr/>
          <p:nvPr/>
        </p:nvGrpSpPr>
        <p:grpSpPr>
          <a:xfrm>
            <a:off x="9147153" y="109409"/>
            <a:ext cx="720000" cy="540000"/>
            <a:chOff x="0" y="0"/>
            <a:chExt cx="719999" cy="539999"/>
          </a:xfrm>
        </p:grpSpPr>
        <p:sp>
          <p:nvSpPr>
            <p:cNvPr id="380" name="Shape 380"/>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81" name="Shape 381"/>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a:t>
              </a:r>
            </a:p>
          </p:txBody>
        </p:sp>
      </p:grpSp>
      <p:grpSp>
        <p:nvGrpSpPr>
          <p:cNvPr id="385" name="Group 385"/>
          <p:cNvGrpSpPr/>
          <p:nvPr/>
        </p:nvGrpSpPr>
        <p:grpSpPr>
          <a:xfrm>
            <a:off x="8283153" y="-58742"/>
            <a:ext cx="792000" cy="876301"/>
            <a:chOff x="0" y="0"/>
            <a:chExt cx="791998" cy="876300"/>
          </a:xfrm>
        </p:grpSpPr>
        <p:sp>
          <p:nvSpPr>
            <p:cNvPr id="383" name="Shape 383"/>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84" name="Shape 384"/>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388" name="Group 388"/>
          <p:cNvGrpSpPr/>
          <p:nvPr/>
        </p:nvGrpSpPr>
        <p:grpSpPr>
          <a:xfrm>
            <a:off x="39151" y="5128588"/>
            <a:ext cx="9828002" cy="1897626"/>
            <a:chOff x="0" y="0"/>
            <a:chExt cx="9828000" cy="1897625"/>
          </a:xfrm>
        </p:grpSpPr>
        <p:sp>
          <p:nvSpPr>
            <p:cNvPr id="386" name="Shape 386"/>
            <p:cNvSpPr/>
            <p:nvPr/>
          </p:nvSpPr>
          <p:spPr>
            <a:xfrm>
              <a:off x="0" y="0"/>
              <a:ext cx="9828001" cy="1620001"/>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387" name="Shape 387"/>
            <p:cNvSpPr/>
            <p:nvPr/>
          </p:nvSpPr>
          <p:spPr>
            <a:xfrm>
              <a:off x="0" y="0"/>
              <a:ext cx="9828001" cy="18976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Suburb and property type options in a dropdown menu, ID, min/max rent using input forms, furnished or unfurnished using a checkbox</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Search bar along the top of the search page/search results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Search results generated on the same page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Primarily PHP pages generated</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2" name="Group 392"/>
          <p:cNvGrpSpPr/>
          <p:nvPr/>
        </p:nvGrpSpPr>
        <p:grpSpPr>
          <a:xfrm>
            <a:off x="39151" y="87309"/>
            <a:ext cx="720001" cy="584201"/>
            <a:chOff x="0" y="0"/>
            <a:chExt cx="719999" cy="584200"/>
          </a:xfrm>
        </p:grpSpPr>
        <p:sp>
          <p:nvSpPr>
            <p:cNvPr id="390" name="Shape 39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91" name="Shape 39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13</a:t>
              </a:r>
            </a:p>
          </p:txBody>
        </p:sp>
      </p:grpSp>
      <p:grpSp>
        <p:nvGrpSpPr>
          <p:cNvPr id="395" name="Group 395"/>
          <p:cNvGrpSpPr/>
          <p:nvPr/>
        </p:nvGrpSpPr>
        <p:grpSpPr>
          <a:xfrm>
            <a:off x="831153" y="109409"/>
            <a:ext cx="7380001" cy="540000"/>
            <a:chOff x="0" y="0"/>
            <a:chExt cx="7379999" cy="539999"/>
          </a:xfrm>
        </p:grpSpPr>
        <p:sp>
          <p:nvSpPr>
            <p:cNvPr id="393" name="Shape 39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394" name="Shape 394"/>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Contact Data Base</a:t>
              </a:r>
            </a:p>
          </p:txBody>
        </p:sp>
      </p:grpSp>
      <p:grpSp>
        <p:nvGrpSpPr>
          <p:cNvPr id="398" name="Group 398"/>
          <p:cNvGrpSpPr/>
          <p:nvPr/>
        </p:nvGrpSpPr>
        <p:grpSpPr>
          <a:xfrm>
            <a:off x="39151" y="822469"/>
            <a:ext cx="9828002" cy="2340000"/>
            <a:chOff x="0" y="0"/>
            <a:chExt cx="9828000" cy="2339999"/>
          </a:xfrm>
        </p:grpSpPr>
        <p:sp>
          <p:nvSpPr>
            <p:cNvPr id="396" name="Shape 39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397" name="Shape 397"/>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staff member I want to access owner details so that I can contact them on behalf of tenants.</a:t>
              </a:r>
            </a:p>
          </p:txBody>
        </p:sp>
      </p:grpSp>
      <p:grpSp>
        <p:nvGrpSpPr>
          <p:cNvPr id="401" name="Group 401"/>
          <p:cNvGrpSpPr/>
          <p:nvPr/>
        </p:nvGrpSpPr>
        <p:grpSpPr>
          <a:xfrm>
            <a:off x="39151" y="3335530"/>
            <a:ext cx="9828002" cy="1620001"/>
            <a:chOff x="0" y="0"/>
            <a:chExt cx="9828000" cy="1620000"/>
          </a:xfrm>
        </p:grpSpPr>
        <p:sp>
          <p:nvSpPr>
            <p:cNvPr id="399" name="Shape 399"/>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00" name="Shape 400"/>
            <p:cNvSpPr/>
            <p:nvPr/>
          </p:nvSpPr>
          <p:spPr>
            <a:xfrm>
              <a:off x="-1" y="-1"/>
              <a:ext cx="9828002" cy="11527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Owner contact details available to staff from account page when viewing the properties linked to them</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Owner contact details queried from owner database</a:t>
              </a:r>
            </a:p>
          </p:txBody>
        </p:sp>
      </p:grpSp>
      <p:grpSp>
        <p:nvGrpSpPr>
          <p:cNvPr id="404" name="Group 404"/>
          <p:cNvGrpSpPr/>
          <p:nvPr/>
        </p:nvGrpSpPr>
        <p:grpSpPr>
          <a:xfrm>
            <a:off x="9147153" y="109409"/>
            <a:ext cx="720000" cy="540000"/>
            <a:chOff x="0" y="0"/>
            <a:chExt cx="719999" cy="539999"/>
          </a:xfrm>
        </p:grpSpPr>
        <p:sp>
          <p:nvSpPr>
            <p:cNvPr id="402" name="Shape 40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03" name="Shape 40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2</a:t>
              </a:r>
            </a:p>
          </p:txBody>
        </p:sp>
      </p:grpSp>
      <p:grpSp>
        <p:nvGrpSpPr>
          <p:cNvPr id="407" name="Group 407"/>
          <p:cNvGrpSpPr/>
          <p:nvPr/>
        </p:nvGrpSpPr>
        <p:grpSpPr>
          <a:xfrm>
            <a:off x="8283153" y="-58742"/>
            <a:ext cx="792000" cy="876301"/>
            <a:chOff x="0" y="0"/>
            <a:chExt cx="791998" cy="876300"/>
          </a:xfrm>
        </p:grpSpPr>
        <p:sp>
          <p:nvSpPr>
            <p:cNvPr id="405" name="Shape 40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06" name="Shape 406"/>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S</a:t>
              </a:r>
            </a:p>
          </p:txBody>
        </p:sp>
      </p:grpSp>
      <p:grpSp>
        <p:nvGrpSpPr>
          <p:cNvPr id="410" name="Group 410"/>
          <p:cNvGrpSpPr/>
          <p:nvPr/>
        </p:nvGrpSpPr>
        <p:grpSpPr>
          <a:xfrm>
            <a:off x="39151" y="5128588"/>
            <a:ext cx="9828002" cy="1620001"/>
            <a:chOff x="0" y="0"/>
            <a:chExt cx="9828000" cy="1620000"/>
          </a:xfrm>
        </p:grpSpPr>
        <p:sp>
          <p:nvSpPr>
            <p:cNvPr id="408" name="Shape 40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409" name="Shape 409"/>
            <p:cNvSpPr/>
            <p:nvPr/>
          </p:nvSpPr>
          <p:spPr>
            <a:xfrm>
              <a:off x="-1" y="-1"/>
              <a:ext cx="9828002" cy="656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 Requires owner database</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416"/>
          <p:cNvGrpSpPr/>
          <p:nvPr/>
        </p:nvGrpSpPr>
        <p:grpSpPr>
          <a:xfrm>
            <a:off x="39151" y="87309"/>
            <a:ext cx="720001" cy="584201"/>
            <a:chOff x="0" y="0"/>
            <a:chExt cx="719999" cy="584200"/>
          </a:xfrm>
        </p:grpSpPr>
        <p:sp>
          <p:nvSpPr>
            <p:cNvPr id="414" name="Shape 414"/>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15" name="Shape 415"/>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14</a:t>
              </a:r>
            </a:p>
          </p:txBody>
        </p:sp>
      </p:grpSp>
      <p:grpSp>
        <p:nvGrpSpPr>
          <p:cNvPr id="419" name="Group 419"/>
          <p:cNvGrpSpPr/>
          <p:nvPr/>
        </p:nvGrpSpPr>
        <p:grpSpPr>
          <a:xfrm>
            <a:off x="831153" y="109409"/>
            <a:ext cx="7380001" cy="540000"/>
            <a:chOff x="0" y="0"/>
            <a:chExt cx="7379999" cy="539999"/>
          </a:xfrm>
        </p:grpSpPr>
        <p:sp>
          <p:nvSpPr>
            <p:cNvPr id="417" name="Shape 417"/>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18" name="Shape 418"/>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Report Issue System</a:t>
              </a:r>
            </a:p>
          </p:txBody>
        </p:sp>
      </p:grpSp>
      <p:grpSp>
        <p:nvGrpSpPr>
          <p:cNvPr id="422" name="Group 422"/>
          <p:cNvGrpSpPr/>
          <p:nvPr/>
        </p:nvGrpSpPr>
        <p:grpSpPr>
          <a:xfrm>
            <a:off x="39151" y="822469"/>
            <a:ext cx="9828002" cy="2340000"/>
            <a:chOff x="0" y="0"/>
            <a:chExt cx="9828000" cy="2339999"/>
          </a:xfrm>
        </p:grpSpPr>
        <p:sp>
          <p:nvSpPr>
            <p:cNvPr id="420" name="Shape 420"/>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421" name="Shape 421"/>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staff member I want the ability to escalate issues or enquiries so that the issue gets resolved efficiently and effectively.</a:t>
              </a:r>
            </a:p>
          </p:txBody>
        </p:sp>
      </p:grpSp>
      <p:grpSp>
        <p:nvGrpSpPr>
          <p:cNvPr id="425" name="Group 425"/>
          <p:cNvGrpSpPr/>
          <p:nvPr/>
        </p:nvGrpSpPr>
        <p:grpSpPr>
          <a:xfrm>
            <a:off x="39151" y="3335530"/>
            <a:ext cx="9828002" cy="1620001"/>
            <a:chOff x="0" y="0"/>
            <a:chExt cx="9828000" cy="1620000"/>
          </a:xfrm>
        </p:grpSpPr>
        <p:sp>
          <p:nvSpPr>
            <p:cNvPr id="423" name="Shape 423"/>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24" name="Shape 424"/>
            <p:cNvSpPr/>
            <p:nvPr/>
          </p:nvSpPr>
          <p:spPr>
            <a:xfrm>
              <a:off x="-1" y="-1"/>
              <a:ext cx="9828002" cy="116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Escalation option regarding enquiries that staff cannot assist with.</a:t>
              </a:r>
            </a:p>
            <a:p>
              <a:pPr marL="179387" indent="-179387">
                <a:buClr>
                  <a:srgbClr val="000000"/>
                </a:buClr>
                <a:buSzPct val="100000"/>
                <a:buFont typeface="Arial"/>
                <a:buChar char="•"/>
                <a:defRPr sz="1500">
                  <a:latin typeface="Trebuchet MS"/>
                  <a:ea typeface="Trebuchet MS"/>
                  <a:cs typeface="Trebuchet MS"/>
                  <a:sym typeface="Trebuchet MS"/>
                </a:defRPr>
              </a:pPr>
              <a:r>
                <a:t>Enquiry is sent to David if escalation option selected by staff</a:t>
              </a:r>
            </a:p>
          </p:txBody>
        </p:sp>
      </p:grpSp>
      <p:grpSp>
        <p:nvGrpSpPr>
          <p:cNvPr id="428" name="Group 428"/>
          <p:cNvGrpSpPr/>
          <p:nvPr/>
        </p:nvGrpSpPr>
        <p:grpSpPr>
          <a:xfrm>
            <a:off x="9147153" y="109409"/>
            <a:ext cx="720000" cy="540000"/>
            <a:chOff x="0" y="0"/>
            <a:chExt cx="719999" cy="539999"/>
          </a:xfrm>
        </p:grpSpPr>
        <p:sp>
          <p:nvSpPr>
            <p:cNvPr id="426" name="Shape 426"/>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27" name="Shape 427"/>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431" name="Group 431"/>
          <p:cNvGrpSpPr/>
          <p:nvPr/>
        </p:nvGrpSpPr>
        <p:grpSpPr>
          <a:xfrm>
            <a:off x="8283153" y="-58742"/>
            <a:ext cx="792000" cy="876301"/>
            <a:chOff x="0" y="0"/>
            <a:chExt cx="791998" cy="876300"/>
          </a:xfrm>
        </p:grpSpPr>
        <p:sp>
          <p:nvSpPr>
            <p:cNvPr id="429" name="Shape 429"/>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30" name="Shape 430"/>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C</a:t>
              </a:r>
            </a:p>
          </p:txBody>
        </p:sp>
      </p:grpSp>
      <p:grpSp>
        <p:nvGrpSpPr>
          <p:cNvPr id="434" name="Group 434"/>
          <p:cNvGrpSpPr/>
          <p:nvPr/>
        </p:nvGrpSpPr>
        <p:grpSpPr>
          <a:xfrm>
            <a:off x="39151" y="5128588"/>
            <a:ext cx="9828002" cy="1620001"/>
            <a:chOff x="0" y="0"/>
            <a:chExt cx="9828000" cy="1620000"/>
          </a:xfrm>
        </p:grpSpPr>
        <p:sp>
          <p:nvSpPr>
            <p:cNvPr id="432" name="Shape 432"/>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33" name="Shape 433"/>
            <p:cNvSpPr/>
            <p:nvPr/>
          </p:nvSpPr>
          <p:spPr>
            <a:xfrm>
              <a:off x="-1" y="-1"/>
              <a:ext cx="9828002" cy="948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 Works similar to mail forwarding</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 name="Group 440"/>
          <p:cNvGrpSpPr/>
          <p:nvPr/>
        </p:nvGrpSpPr>
        <p:grpSpPr>
          <a:xfrm>
            <a:off x="39151" y="87309"/>
            <a:ext cx="720001" cy="584201"/>
            <a:chOff x="0" y="0"/>
            <a:chExt cx="719999" cy="584200"/>
          </a:xfrm>
        </p:grpSpPr>
        <p:sp>
          <p:nvSpPr>
            <p:cNvPr id="438" name="Shape 438"/>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39" name="Shape 439"/>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15</a:t>
              </a:r>
            </a:p>
          </p:txBody>
        </p:sp>
      </p:grpSp>
      <p:grpSp>
        <p:nvGrpSpPr>
          <p:cNvPr id="443" name="Group 443"/>
          <p:cNvGrpSpPr/>
          <p:nvPr/>
        </p:nvGrpSpPr>
        <p:grpSpPr>
          <a:xfrm>
            <a:off x="831153" y="109409"/>
            <a:ext cx="7380001" cy="540000"/>
            <a:chOff x="0" y="0"/>
            <a:chExt cx="7379999" cy="539999"/>
          </a:xfrm>
        </p:grpSpPr>
        <p:sp>
          <p:nvSpPr>
            <p:cNvPr id="441" name="Shape 441"/>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42" name="Shape 442"/>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Application Approval/Rejection Process</a:t>
              </a:r>
            </a:p>
          </p:txBody>
        </p:sp>
      </p:grpSp>
      <p:grpSp>
        <p:nvGrpSpPr>
          <p:cNvPr id="446" name="Group 446"/>
          <p:cNvGrpSpPr/>
          <p:nvPr/>
        </p:nvGrpSpPr>
        <p:grpSpPr>
          <a:xfrm>
            <a:off x="39151" y="822469"/>
            <a:ext cx="9828002" cy="2340000"/>
            <a:chOff x="0" y="0"/>
            <a:chExt cx="9828000" cy="2339999"/>
          </a:xfrm>
        </p:grpSpPr>
        <p:sp>
          <p:nvSpPr>
            <p:cNvPr id="444" name="Shape 444"/>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445" name="Shape 445"/>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staff member I want application management so that I can approve or reject tenants’ applications.</a:t>
              </a:r>
            </a:p>
          </p:txBody>
        </p:sp>
      </p:grpSp>
      <p:grpSp>
        <p:nvGrpSpPr>
          <p:cNvPr id="449" name="Group 449"/>
          <p:cNvGrpSpPr/>
          <p:nvPr/>
        </p:nvGrpSpPr>
        <p:grpSpPr>
          <a:xfrm>
            <a:off x="39151" y="3335530"/>
            <a:ext cx="9828002" cy="1649341"/>
            <a:chOff x="0" y="0"/>
            <a:chExt cx="9828000" cy="1649340"/>
          </a:xfrm>
        </p:grpSpPr>
        <p:sp>
          <p:nvSpPr>
            <p:cNvPr id="447" name="Shape 447"/>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48" name="Shape 448"/>
            <p:cNvSpPr/>
            <p:nvPr/>
          </p:nvSpPr>
          <p:spPr>
            <a:xfrm>
              <a:off x="0" y="0"/>
              <a:ext cx="9828001" cy="16493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 On the rental application, staff have approve or reject options in regards to the tenant’s application.</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Selecting either option will inform the applicant with a generic email about their success or lack thereof</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r>
                <a:t>Generic email will also contain overview of the property they applied for, and any reasons they were denied (if application is rejected) if such feedback were supplied </a:t>
              </a:r>
            </a:p>
          </p:txBody>
        </p:sp>
      </p:grpSp>
      <p:grpSp>
        <p:nvGrpSpPr>
          <p:cNvPr id="452" name="Group 452"/>
          <p:cNvGrpSpPr/>
          <p:nvPr/>
        </p:nvGrpSpPr>
        <p:grpSpPr>
          <a:xfrm>
            <a:off x="9147153" y="109409"/>
            <a:ext cx="720000" cy="540000"/>
            <a:chOff x="0" y="0"/>
            <a:chExt cx="719999" cy="539999"/>
          </a:xfrm>
        </p:grpSpPr>
        <p:sp>
          <p:nvSpPr>
            <p:cNvPr id="450" name="Shape 450"/>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51" name="Shape 451"/>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455" name="Group 455"/>
          <p:cNvGrpSpPr/>
          <p:nvPr/>
        </p:nvGrpSpPr>
        <p:grpSpPr>
          <a:xfrm>
            <a:off x="8283153" y="-58742"/>
            <a:ext cx="792000" cy="876301"/>
            <a:chOff x="0" y="0"/>
            <a:chExt cx="791998" cy="876300"/>
          </a:xfrm>
        </p:grpSpPr>
        <p:sp>
          <p:nvSpPr>
            <p:cNvPr id="453" name="Shape 453"/>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54" name="Shape 454"/>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S</a:t>
              </a:r>
            </a:p>
          </p:txBody>
        </p:sp>
      </p:grpSp>
      <p:grpSp>
        <p:nvGrpSpPr>
          <p:cNvPr id="458" name="Group 458"/>
          <p:cNvGrpSpPr/>
          <p:nvPr/>
        </p:nvGrpSpPr>
        <p:grpSpPr>
          <a:xfrm>
            <a:off x="39151" y="5128588"/>
            <a:ext cx="9828002" cy="1620001"/>
            <a:chOff x="0" y="0"/>
            <a:chExt cx="9828000" cy="1620000"/>
          </a:xfrm>
        </p:grpSpPr>
        <p:sp>
          <p:nvSpPr>
            <p:cNvPr id="456" name="Shape 456"/>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457" name="Shape 457"/>
            <p:cNvSpPr/>
            <p:nvPr/>
          </p:nvSpPr>
          <p:spPr>
            <a:xfrm>
              <a:off x="-1" y="-1"/>
              <a:ext cx="9828002" cy="948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 Requires querying property database and tenant database</a:t>
              </a:r>
            </a:p>
            <a:p>
              <a:pPr marL="179388" indent="-179388">
                <a:buClr>
                  <a:srgbClr val="000000"/>
                </a:buClr>
                <a:buSzPct val="100000"/>
                <a:buFont typeface="Arial"/>
                <a:buChar char="•"/>
                <a:defRPr sz="2000">
                  <a:latin typeface="Calibri"/>
                  <a:ea typeface="Calibri"/>
                  <a:cs typeface="Calibri"/>
                  <a:sym typeface="Calibri"/>
                </a:defRPr>
              </a:pPr>
              <a:r>
                <a:t>Requires generic email template and automatic mailing system</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2" name="Group 462"/>
          <p:cNvGrpSpPr/>
          <p:nvPr/>
        </p:nvGrpSpPr>
        <p:grpSpPr>
          <a:xfrm>
            <a:off x="39151" y="87309"/>
            <a:ext cx="720001" cy="584201"/>
            <a:chOff x="0" y="0"/>
            <a:chExt cx="719999" cy="584200"/>
          </a:xfrm>
        </p:grpSpPr>
        <p:sp>
          <p:nvSpPr>
            <p:cNvPr id="460" name="Shape 46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61" name="Shape 46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16</a:t>
              </a:r>
            </a:p>
          </p:txBody>
        </p:sp>
      </p:grpSp>
      <p:grpSp>
        <p:nvGrpSpPr>
          <p:cNvPr id="465" name="Group 465"/>
          <p:cNvGrpSpPr/>
          <p:nvPr/>
        </p:nvGrpSpPr>
        <p:grpSpPr>
          <a:xfrm>
            <a:off x="831153" y="109409"/>
            <a:ext cx="7380002" cy="540001"/>
            <a:chOff x="0" y="0"/>
            <a:chExt cx="7380000" cy="540000"/>
          </a:xfrm>
        </p:grpSpPr>
        <p:sp>
          <p:nvSpPr>
            <p:cNvPr id="463" name="Shape 46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64" name="Shape 464"/>
            <p:cNvSpPr/>
            <p:nvPr/>
          </p:nvSpPr>
          <p:spPr>
            <a:xfrm>
              <a:off x="0" y="8391"/>
              <a:ext cx="7380000" cy="5232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rPr lang="en-US" dirty="0" smtClean="0"/>
                <a:t>Contact Us Page</a:t>
              </a:r>
              <a:endParaRPr dirty="0"/>
            </a:p>
          </p:txBody>
        </p:sp>
      </p:grpSp>
      <p:grpSp>
        <p:nvGrpSpPr>
          <p:cNvPr id="468" name="Group 468"/>
          <p:cNvGrpSpPr/>
          <p:nvPr/>
        </p:nvGrpSpPr>
        <p:grpSpPr>
          <a:xfrm>
            <a:off x="39151" y="822469"/>
            <a:ext cx="9828002" cy="2340000"/>
            <a:chOff x="0" y="0"/>
            <a:chExt cx="9828000" cy="2339999"/>
          </a:xfrm>
        </p:grpSpPr>
        <p:sp>
          <p:nvSpPr>
            <p:cNvPr id="466" name="Shape 46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467" name="Shape 467"/>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user of the website I want to be able to contact agents so that I can organise inspections, enquire and ask general questions.</a:t>
              </a:r>
            </a:p>
          </p:txBody>
        </p:sp>
      </p:grpSp>
      <p:grpSp>
        <p:nvGrpSpPr>
          <p:cNvPr id="471" name="Group 471"/>
          <p:cNvGrpSpPr/>
          <p:nvPr/>
        </p:nvGrpSpPr>
        <p:grpSpPr>
          <a:xfrm>
            <a:off x="39151" y="3335530"/>
            <a:ext cx="9828002" cy="1620001"/>
            <a:chOff x="0" y="0"/>
            <a:chExt cx="9828000" cy="1620000"/>
          </a:xfrm>
        </p:grpSpPr>
        <p:sp>
          <p:nvSpPr>
            <p:cNvPr id="469" name="Shape 469"/>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70" name="Shape 470"/>
            <p:cNvSpPr/>
            <p:nvPr/>
          </p:nvSpPr>
          <p:spPr>
            <a:xfrm>
              <a:off x="-1" y="-1"/>
              <a:ext cx="9828002" cy="116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Contact Us page linked from most other areas of the website</a:t>
              </a:r>
            </a:p>
            <a:p>
              <a:pPr marL="179387" indent="-179387">
                <a:buClr>
                  <a:srgbClr val="000000"/>
                </a:buClr>
                <a:buSzPct val="100000"/>
                <a:buFont typeface="Arial"/>
                <a:buChar char="•"/>
                <a:defRPr sz="1500">
                  <a:latin typeface="Trebuchet MS"/>
                  <a:ea typeface="Trebuchet MS"/>
                  <a:cs typeface="Trebuchet MS"/>
                  <a:sym typeface="Trebuchet MS"/>
                </a:defRPr>
              </a:pPr>
              <a:r>
                <a:t>Contact Us page has an enquiry form</a:t>
              </a:r>
            </a:p>
          </p:txBody>
        </p:sp>
      </p:grpSp>
      <p:grpSp>
        <p:nvGrpSpPr>
          <p:cNvPr id="474" name="Group 474"/>
          <p:cNvGrpSpPr/>
          <p:nvPr/>
        </p:nvGrpSpPr>
        <p:grpSpPr>
          <a:xfrm>
            <a:off x="9147153" y="109409"/>
            <a:ext cx="720000" cy="540000"/>
            <a:chOff x="0" y="0"/>
            <a:chExt cx="719999" cy="539999"/>
          </a:xfrm>
        </p:grpSpPr>
        <p:sp>
          <p:nvSpPr>
            <p:cNvPr id="472" name="Shape 47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73" name="Shape 47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477" name="Group 477"/>
          <p:cNvGrpSpPr/>
          <p:nvPr/>
        </p:nvGrpSpPr>
        <p:grpSpPr>
          <a:xfrm>
            <a:off x="8283153" y="-58742"/>
            <a:ext cx="792000" cy="876301"/>
            <a:chOff x="0" y="0"/>
            <a:chExt cx="791998" cy="876300"/>
          </a:xfrm>
        </p:grpSpPr>
        <p:sp>
          <p:nvSpPr>
            <p:cNvPr id="475" name="Shape 47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76" name="Shape 476"/>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480" name="Group 480"/>
          <p:cNvGrpSpPr/>
          <p:nvPr/>
        </p:nvGrpSpPr>
        <p:grpSpPr>
          <a:xfrm>
            <a:off x="39151" y="5128588"/>
            <a:ext cx="9828002" cy="1620001"/>
            <a:chOff x="0" y="0"/>
            <a:chExt cx="9828000" cy="1620000"/>
          </a:xfrm>
        </p:grpSpPr>
        <p:sp>
          <p:nvSpPr>
            <p:cNvPr id="478" name="Shape 47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479" name="Shape 479"/>
            <p:cNvSpPr/>
            <p:nvPr/>
          </p:nvSpPr>
          <p:spPr>
            <a:xfrm>
              <a:off x="-1" y="-1"/>
              <a:ext cx="9828002" cy="10580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Contact us forms will email the necessary person.</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For users that haven’t registered yet</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4" name="Group 484"/>
          <p:cNvGrpSpPr/>
          <p:nvPr/>
        </p:nvGrpSpPr>
        <p:grpSpPr>
          <a:xfrm>
            <a:off x="39151" y="87309"/>
            <a:ext cx="720001" cy="584201"/>
            <a:chOff x="0" y="0"/>
            <a:chExt cx="719999" cy="584200"/>
          </a:xfrm>
        </p:grpSpPr>
        <p:sp>
          <p:nvSpPr>
            <p:cNvPr id="482" name="Shape 482"/>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83" name="Shape 483"/>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17</a:t>
              </a:r>
            </a:p>
          </p:txBody>
        </p:sp>
      </p:grpSp>
      <p:grpSp>
        <p:nvGrpSpPr>
          <p:cNvPr id="487" name="Group 487"/>
          <p:cNvGrpSpPr/>
          <p:nvPr/>
        </p:nvGrpSpPr>
        <p:grpSpPr>
          <a:xfrm>
            <a:off x="831153" y="109409"/>
            <a:ext cx="7380001" cy="540000"/>
            <a:chOff x="0" y="0"/>
            <a:chExt cx="7379999" cy="539999"/>
          </a:xfrm>
        </p:grpSpPr>
        <p:sp>
          <p:nvSpPr>
            <p:cNvPr id="485" name="Shape 485"/>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86" name="Shape 486"/>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Suggestive Search Options</a:t>
              </a:r>
            </a:p>
          </p:txBody>
        </p:sp>
      </p:grpSp>
      <p:grpSp>
        <p:nvGrpSpPr>
          <p:cNvPr id="490" name="Group 490"/>
          <p:cNvGrpSpPr/>
          <p:nvPr/>
        </p:nvGrpSpPr>
        <p:grpSpPr>
          <a:xfrm>
            <a:off x="39151" y="822469"/>
            <a:ext cx="9828002" cy="2340000"/>
            <a:chOff x="0" y="0"/>
            <a:chExt cx="9828000" cy="2339999"/>
          </a:xfrm>
        </p:grpSpPr>
        <p:sp>
          <p:nvSpPr>
            <p:cNvPr id="488" name="Shape 488"/>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489" name="Shape 489"/>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tenant and frequent user I want the website to suggest other properties I may be interested in so that I can find potential homes quicker.</a:t>
              </a:r>
            </a:p>
          </p:txBody>
        </p:sp>
      </p:grpSp>
      <p:grpSp>
        <p:nvGrpSpPr>
          <p:cNvPr id="493" name="Group 493"/>
          <p:cNvGrpSpPr/>
          <p:nvPr/>
        </p:nvGrpSpPr>
        <p:grpSpPr>
          <a:xfrm>
            <a:off x="39151" y="3335530"/>
            <a:ext cx="9828002" cy="1620001"/>
            <a:chOff x="0" y="0"/>
            <a:chExt cx="9828000" cy="1620000"/>
          </a:xfrm>
        </p:grpSpPr>
        <p:sp>
          <p:nvSpPr>
            <p:cNvPr id="491" name="Shape 491"/>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492" name="Shape 492"/>
            <p:cNvSpPr/>
            <p:nvPr/>
          </p:nvSpPr>
          <p:spPr>
            <a:xfrm>
              <a:off x="-1" y="-1"/>
              <a:ext cx="9828002" cy="14010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Website takes notes of the users locations, areas, styles of homes etc. they are looking at and forms a suggestions list.</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Queries property database for properties fitting the user’s search filters</a:t>
              </a:r>
            </a:p>
          </p:txBody>
        </p:sp>
      </p:grpSp>
      <p:grpSp>
        <p:nvGrpSpPr>
          <p:cNvPr id="496" name="Group 496"/>
          <p:cNvGrpSpPr/>
          <p:nvPr/>
        </p:nvGrpSpPr>
        <p:grpSpPr>
          <a:xfrm>
            <a:off x="9147153" y="109409"/>
            <a:ext cx="720000" cy="540000"/>
            <a:chOff x="0" y="0"/>
            <a:chExt cx="719999" cy="539999"/>
          </a:xfrm>
        </p:grpSpPr>
        <p:sp>
          <p:nvSpPr>
            <p:cNvPr id="494" name="Shape 494"/>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95" name="Shape 495"/>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a:t>
              </a:r>
            </a:p>
          </p:txBody>
        </p:sp>
      </p:grpSp>
      <p:grpSp>
        <p:nvGrpSpPr>
          <p:cNvPr id="499" name="Group 499"/>
          <p:cNvGrpSpPr/>
          <p:nvPr/>
        </p:nvGrpSpPr>
        <p:grpSpPr>
          <a:xfrm>
            <a:off x="8283153" y="-58742"/>
            <a:ext cx="792000" cy="876301"/>
            <a:chOff x="0" y="0"/>
            <a:chExt cx="791998" cy="876300"/>
          </a:xfrm>
        </p:grpSpPr>
        <p:sp>
          <p:nvSpPr>
            <p:cNvPr id="497" name="Shape 497"/>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498" name="Shape 498"/>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C</a:t>
              </a:r>
            </a:p>
          </p:txBody>
        </p:sp>
      </p:grpSp>
      <p:grpSp>
        <p:nvGrpSpPr>
          <p:cNvPr id="502" name="Group 502"/>
          <p:cNvGrpSpPr/>
          <p:nvPr/>
        </p:nvGrpSpPr>
        <p:grpSpPr>
          <a:xfrm>
            <a:off x="39151" y="5128588"/>
            <a:ext cx="9828002" cy="1620001"/>
            <a:chOff x="0" y="0"/>
            <a:chExt cx="9828000" cy="1620000"/>
          </a:xfrm>
        </p:grpSpPr>
        <p:sp>
          <p:nvSpPr>
            <p:cNvPr id="500" name="Shape 500"/>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01" name="Shape 501"/>
            <p:cNvSpPr/>
            <p:nvPr/>
          </p:nvSpPr>
          <p:spPr>
            <a:xfrm>
              <a:off x="-1" y="-1"/>
              <a:ext cx="9828002" cy="11527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 Requires property database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Requires PHP, HTML, CSS</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 name="Group 506"/>
          <p:cNvGrpSpPr/>
          <p:nvPr/>
        </p:nvGrpSpPr>
        <p:grpSpPr>
          <a:xfrm>
            <a:off x="39151" y="87309"/>
            <a:ext cx="720001" cy="584201"/>
            <a:chOff x="0" y="0"/>
            <a:chExt cx="719999" cy="584200"/>
          </a:xfrm>
        </p:grpSpPr>
        <p:sp>
          <p:nvSpPr>
            <p:cNvPr id="504" name="Shape 504"/>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05" name="Shape 505"/>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18</a:t>
              </a:r>
            </a:p>
          </p:txBody>
        </p:sp>
      </p:grpSp>
      <p:grpSp>
        <p:nvGrpSpPr>
          <p:cNvPr id="509" name="Group 509"/>
          <p:cNvGrpSpPr/>
          <p:nvPr/>
        </p:nvGrpSpPr>
        <p:grpSpPr>
          <a:xfrm>
            <a:off x="831153" y="109409"/>
            <a:ext cx="7380001" cy="540000"/>
            <a:chOff x="0" y="0"/>
            <a:chExt cx="7379999" cy="539999"/>
          </a:xfrm>
        </p:grpSpPr>
        <p:sp>
          <p:nvSpPr>
            <p:cNvPr id="507" name="Shape 507"/>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08" name="Shape 508"/>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Display Page</a:t>
              </a:r>
            </a:p>
          </p:txBody>
        </p:sp>
      </p:grpSp>
      <p:grpSp>
        <p:nvGrpSpPr>
          <p:cNvPr id="512" name="Group 512"/>
          <p:cNvGrpSpPr/>
          <p:nvPr/>
        </p:nvGrpSpPr>
        <p:grpSpPr>
          <a:xfrm>
            <a:off x="39151" y="822467"/>
            <a:ext cx="9828002" cy="2340002"/>
            <a:chOff x="0" y="0"/>
            <a:chExt cx="9828000" cy="2340000"/>
          </a:xfrm>
        </p:grpSpPr>
        <p:sp>
          <p:nvSpPr>
            <p:cNvPr id="510" name="Shape 510"/>
            <p:cNvSpPr/>
            <p:nvPr/>
          </p:nvSpPr>
          <p:spPr>
            <a:xfrm>
              <a:off x="-1" y="0"/>
              <a:ext cx="9828002" cy="2340000"/>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511" name="Shape 511"/>
            <p:cNvSpPr/>
            <p:nvPr/>
          </p:nvSpPr>
          <p:spPr>
            <a:xfrm>
              <a:off x="-1" y="0"/>
              <a:ext cx="9828002" cy="13671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potential tenant I want the website to provide the property details on the page so that I know more information about the property I’m looking at and can determine if it’s right for me.</a:t>
              </a:r>
            </a:p>
          </p:txBody>
        </p:sp>
      </p:grpSp>
      <p:grpSp>
        <p:nvGrpSpPr>
          <p:cNvPr id="515" name="Group 515"/>
          <p:cNvGrpSpPr/>
          <p:nvPr/>
        </p:nvGrpSpPr>
        <p:grpSpPr>
          <a:xfrm>
            <a:off x="39151" y="3335530"/>
            <a:ext cx="9828002" cy="1897626"/>
            <a:chOff x="0" y="0"/>
            <a:chExt cx="9828000" cy="1897625"/>
          </a:xfrm>
        </p:grpSpPr>
        <p:sp>
          <p:nvSpPr>
            <p:cNvPr id="513" name="Shape 513"/>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14" name="Shape 514"/>
            <p:cNvSpPr/>
            <p:nvPr/>
          </p:nvSpPr>
          <p:spPr>
            <a:xfrm>
              <a:off x="0" y="0"/>
              <a:ext cx="9828001" cy="18976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pages will have an Address (may or may not be shown depending on owner’s preferences), Number of Rooms, Bathrooms etc., Availability and who the staff member taking care of the property is.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images on display (scrollable)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Each property page is generated from PHP script, queries the property database and not a static page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ID viewable on the page and in the URL</a:t>
              </a:r>
            </a:p>
          </p:txBody>
        </p:sp>
      </p:grpSp>
      <p:grpSp>
        <p:nvGrpSpPr>
          <p:cNvPr id="518" name="Group 518"/>
          <p:cNvGrpSpPr/>
          <p:nvPr/>
        </p:nvGrpSpPr>
        <p:grpSpPr>
          <a:xfrm>
            <a:off x="9147153" y="109409"/>
            <a:ext cx="720000" cy="540000"/>
            <a:chOff x="0" y="0"/>
            <a:chExt cx="719999" cy="539999"/>
          </a:xfrm>
        </p:grpSpPr>
        <p:sp>
          <p:nvSpPr>
            <p:cNvPr id="516" name="Shape 516"/>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17" name="Shape 517"/>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 </a:t>
              </a:r>
            </a:p>
          </p:txBody>
        </p:sp>
      </p:grpSp>
      <p:grpSp>
        <p:nvGrpSpPr>
          <p:cNvPr id="521" name="Group 521"/>
          <p:cNvGrpSpPr/>
          <p:nvPr/>
        </p:nvGrpSpPr>
        <p:grpSpPr>
          <a:xfrm>
            <a:off x="8283153" y="-58742"/>
            <a:ext cx="792000" cy="876301"/>
            <a:chOff x="0" y="0"/>
            <a:chExt cx="791998" cy="876300"/>
          </a:xfrm>
        </p:grpSpPr>
        <p:sp>
          <p:nvSpPr>
            <p:cNvPr id="519" name="Shape 519"/>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20" name="Shape 520"/>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524" name="Group 524"/>
          <p:cNvGrpSpPr/>
          <p:nvPr/>
        </p:nvGrpSpPr>
        <p:grpSpPr>
          <a:xfrm>
            <a:off x="39151" y="5128588"/>
            <a:ext cx="9828002" cy="1620001"/>
            <a:chOff x="0" y="0"/>
            <a:chExt cx="9828000" cy="1620000"/>
          </a:xfrm>
        </p:grpSpPr>
        <p:sp>
          <p:nvSpPr>
            <p:cNvPr id="522" name="Shape 522"/>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23" name="Shape 523"/>
            <p:cNvSpPr/>
            <p:nvPr/>
          </p:nvSpPr>
          <p:spPr>
            <a:xfrm>
              <a:off x="-1" y="-1"/>
              <a:ext cx="9828002" cy="11527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Requires property database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Uses the property ID for page URL</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122"/>
          <p:cNvGrpSpPr/>
          <p:nvPr/>
        </p:nvGrpSpPr>
        <p:grpSpPr>
          <a:xfrm>
            <a:off x="39151" y="87309"/>
            <a:ext cx="720001" cy="584201"/>
            <a:chOff x="0" y="0"/>
            <a:chExt cx="719999" cy="584200"/>
          </a:xfrm>
        </p:grpSpPr>
        <p:sp>
          <p:nvSpPr>
            <p:cNvPr id="120" name="Shape 12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21" name="Shape 12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01</a:t>
              </a:r>
            </a:p>
          </p:txBody>
        </p:sp>
      </p:grpSp>
      <p:grpSp>
        <p:nvGrpSpPr>
          <p:cNvPr id="125" name="Group 125"/>
          <p:cNvGrpSpPr/>
          <p:nvPr/>
        </p:nvGrpSpPr>
        <p:grpSpPr>
          <a:xfrm>
            <a:off x="831153" y="109409"/>
            <a:ext cx="7380001" cy="540000"/>
            <a:chOff x="0" y="0"/>
            <a:chExt cx="7379999" cy="539999"/>
          </a:xfrm>
        </p:grpSpPr>
        <p:sp>
          <p:nvSpPr>
            <p:cNvPr id="123" name="Shape 12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24" name="Shape 124"/>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Account Management</a:t>
              </a:r>
            </a:p>
          </p:txBody>
        </p:sp>
      </p:grpSp>
      <p:grpSp>
        <p:nvGrpSpPr>
          <p:cNvPr id="128" name="Group 128"/>
          <p:cNvGrpSpPr/>
          <p:nvPr/>
        </p:nvGrpSpPr>
        <p:grpSpPr>
          <a:xfrm>
            <a:off x="39151" y="822469"/>
            <a:ext cx="9828002" cy="2340000"/>
            <a:chOff x="0" y="0"/>
            <a:chExt cx="9828000" cy="2339999"/>
          </a:xfrm>
        </p:grpSpPr>
        <p:sp>
          <p:nvSpPr>
            <p:cNvPr id="126" name="Shape 12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27" name="Shape 127"/>
            <p:cNvSpPr/>
            <p:nvPr/>
          </p:nvSpPr>
          <p:spPr>
            <a:xfrm>
              <a:off x="-1" y="-1"/>
              <a:ext cx="9828002"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tenant I want to be able to manage my account so that I can keep my details updated</a:t>
              </a:r>
            </a:p>
          </p:txBody>
        </p:sp>
      </p:grpSp>
      <p:grpSp>
        <p:nvGrpSpPr>
          <p:cNvPr id="131" name="Group 131"/>
          <p:cNvGrpSpPr/>
          <p:nvPr/>
        </p:nvGrpSpPr>
        <p:grpSpPr>
          <a:xfrm>
            <a:off x="39151" y="3335530"/>
            <a:ext cx="9828002" cy="1620001"/>
            <a:chOff x="0" y="0"/>
            <a:chExt cx="9828000" cy="1620000"/>
          </a:xfrm>
        </p:grpSpPr>
        <p:sp>
          <p:nvSpPr>
            <p:cNvPr id="129" name="Shape 129"/>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30" name="Shape 130"/>
            <p:cNvSpPr/>
            <p:nvPr/>
          </p:nvSpPr>
          <p:spPr>
            <a:xfrm>
              <a:off x="-1" y="-1"/>
              <a:ext cx="9828002" cy="1570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1600">
                  <a:latin typeface="Calibri"/>
                  <a:ea typeface="Calibri"/>
                  <a:cs typeface="Calibri"/>
                  <a:sym typeface="Calibri"/>
                </a:defRPr>
              </a:pPr>
              <a:r>
                <a:t>Update option available on account page</a:t>
              </a:r>
            </a:p>
            <a:p>
              <a:pPr marL="179387" indent="-179387">
                <a:buClr>
                  <a:srgbClr val="000000"/>
                </a:buClr>
                <a:buSzPct val="100000"/>
                <a:buFont typeface="Arial"/>
                <a:buChar char="•"/>
                <a:defRPr sz="1600">
                  <a:latin typeface="Calibri"/>
                  <a:ea typeface="Calibri"/>
                  <a:cs typeface="Calibri"/>
                  <a:sym typeface="Calibri"/>
                </a:defRPr>
              </a:pPr>
              <a:r>
                <a:t>Form to update fields such as mobile no., email, password, etc.</a:t>
              </a:r>
            </a:p>
            <a:p>
              <a:pPr marL="179387" indent="-179387">
                <a:buClr>
                  <a:srgbClr val="000000"/>
                </a:buClr>
                <a:buSzPct val="100000"/>
                <a:buFont typeface="Arial"/>
                <a:buChar char="•"/>
                <a:defRPr sz="1600">
                  <a:latin typeface="Calibri"/>
                  <a:ea typeface="Calibri"/>
                  <a:cs typeface="Calibri"/>
                  <a:sym typeface="Calibri"/>
                </a:defRPr>
              </a:pPr>
              <a:r>
                <a:t>Certain fields restricted to certain inputs (such as mobile no. can only contain numbers, emails must be valid, etc.)</a:t>
              </a:r>
            </a:p>
            <a:p>
              <a:pPr marL="179387" indent="-179387">
                <a:buClr>
                  <a:srgbClr val="000000"/>
                </a:buClr>
                <a:buSzPct val="100000"/>
                <a:buFont typeface="Arial"/>
                <a:buChar char="•"/>
                <a:defRPr sz="1600">
                  <a:latin typeface="Calibri"/>
                  <a:ea typeface="Calibri"/>
                  <a:cs typeface="Calibri"/>
                  <a:sym typeface="Calibri"/>
                </a:defRPr>
              </a:pPr>
              <a:r>
                <a:t>Connection to tenant database</a:t>
              </a:r>
            </a:p>
          </p:txBody>
        </p:sp>
      </p:grpSp>
      <p:grpSp>
        <p:nvGrpSpPr>
          <p:cNvPr id="134" name="Group 134"/>
          <p:cNvGrpSpPr/>
          <p:nvPr/>
        </p:nvGrpSpPr>
        <p:grpSpPr>
          <a:xfrm>
            <a:off x="9147153" y="109409"/>
            <a:ext cx="720000" cy="540000"/>
            <a:chOff x="0" y="0"/>
            <a:chExt cx="719999" cy="539999"/>
          </a:xfrm>
        </p:grpSpPr>
        <p:sp>
          <p:nvSpPr>
            <p:cNvPr id="132" name="Shape 13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33" name="Shape 13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137" name="Group 137"/>
          <p:cNvGrpSpPr/>
          <p:nvPr/>
        </p:nvGrpSpPr>
        <p:grpSpPr>
          <a:xfrm>
            <a:off x="8283153" y="109409"/>
            <a:ext cx="792000" cy="540000"/>
            <a:chOff x="0" y="168150"/>
            <a:chExt cx="791998" cy="539999"/>
          </a:xfrm>
        </p:grpSpPr>
        <p:sp>
          <p:nvSpPr>
            <p:cNvPr id="135" name="Shape 13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36" name="Shape 136"/>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C</a:t>
              </a:r>
            </a:p>
          </p:txBody>
        </p:sp>
      </p:grpSp>
      <p:grpSp>
        <p:nvGrpSpPr>
          <p:cNvPr id="140" name="Group 140"/>
          <p:cNvGrpSpPr/>
          <p:nvPr/>
        </p:nvGrpSpPr>
        <p:grpSpPr>
          <a:xfrm>
            <a:off x="39151" y="5128588"/>
            <a:ext cx="9828002" cy="1620001"/>
            <a:chOff x="0" y="0"/>
            <a:chExt cx="9828000" cy="1620000"/>
          </a:xfrm>
        </p:grpSpPr>
        <p:sp>
          <p:nvSpPr>
            <p:cNvPr id="138" name="Shape 13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39" name="Shape 139"/>
            <p:cNvSpPr/>
            <p:nvPr/>
          </p:nvSpPr>
          <p:spPr>
            <a:xfrm>
              <a:off x="-1" y="-1"/>
              <a:ext cx="9828002" cy="948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Ability to do so will be provided in the account management page</a:t>
              </a:r>
            </a:p>
            <a:p>
              <a:pPr marL="179388" indent="-179388">
                <a:buClr>
                  <a:srgbClr val="000000"/>
                </a:buClr>
                <a:buSzPct val="100000"/>
                <a:buFont typeface="Arial"/>
                <a:buChar char="•"/>
                <a:defRPr sz="2000">
                  <a:latin typeface="Calibri"/>
                  <a:ea typeface="Calibri"/>
                  <a:cs typeface="Calibri"/>
                  <a:sym typeface="Calibri"/>
                </a:defRPr>
              </a:pPr>
              <a:r>
                <a:t>Requires tenant database </a:t>
              </a: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528"/>
          <p:cNvGrpSpPr/>
          <p:nvPr/>
        </p:nvGrpSpPr>
        <p:grpSpPr>
          <a:xfrm>
            <a:off x="39151" y="87309"/>
            <a:ext cx="720001" cy="584201"/>
            <a:chOff x="0" y="0"/>
            <a:chExt cx="719999" cy="584200"/>
          </a:xfrm>
        </p:grpSpPr>
        <p:sp>
          <p:nvSpPr>
            <p:cNvPr id="526" name="Shape 526"/>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27" name="Shape 527"/>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19</a:t>
              </a:r>
            </a:p>
          </p:txBody>
        </p:sp>
      </p:grpSp>
      <p:grpSp>
        <p:nvGrpSpPr>
          <p:cNvPr id="531" name="Group 531"/>
          <p:cNvGrpSpPr/>
          <p:nvPr/>
        </p:nvGrpSpPr>
        <p:grpSpPr>
          <a:xfrm>
            <a:off x="831153" y="109409"/>
            <a:ext cx="7380001" cy="540000"/>
            <a:chOff x="0" y="0"/>
            <a:chExt cx="7379999" cy="539999"/>
          </a:xfrm>
        </p:grpSpPr>
        <p:sp>
          <p:nvSpPr>
            <p:cNvPr id="529" name="Shape 529"/>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30" name="Shape 530"/>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Tenant Changes Request Form</a:t>
              </a:r>
            </a:p>
          </p:txBody>
        </p:sp>
      </p:grpSp>
      <p:grpSp>
        <p:nvGrpSpPr>
          <p:cNvPr id="534" name="Group 534"/>
          <p:cNvGrpSpPr/>
          <p:nvPr/>
        </p:nvGrpSpPr>
        <p:grpSpPr>
          <a:xfrm>
            <a:off x="39151" y="822469"/>
            <a:ext cx="9828002" cy="2340000"/>
            <a:chOff x="0" y="0"/>
            <a:chExt cx="9828000" cy="2339999"/>
          </a:xfrm>
        </p:grpSpPr>
        <p:sp>
          <p:nvSpPr>
            <p:cNvPr id="532" name="Shape 532"/>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533" name="Shape 533"/>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tenant I want to find formal applications on the website so that I can apply for major changes to the house hold (i.e. new pet, paint, yard work etc.)</a:t>
              </a:r>
            </a:p>
          </p:txBody>
        </p:sp>
      </p:grpSp>
      <p:grpSp>
        <p:nvGrpSpPr>
          <p:cNvPr id="537" name="Group 537"/>
          <p:cNvGrpSpPr/>
          <p:nvPr/>
        </p:nvGrpSpPr>
        <p:grpSpPr>
          <a:xfrm>
            <a:off x="39151" y="3335530"/>
            <a:ext cx="9828002" cy="1620001"/>
            <a:chOff x="0" y="0"/>
            <a:chExt cx="9828000" cy="1620000"/>
          </a:xfrm>
        </p:grpSpPr>
        <p:sp>
          <p:nvSpPr>
            <p:cNvPr id="535" name="Shape 535"/>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36" name="Shape 536"/>
            <p:cNvSpPr/>
            <p:nvPr/>
          </p:nvSpPr>
          <p:spPr>
            <a:xfrm>
              <a:off x="-1" y="-1"/>
              <a:ext cx="9828002" cy="1380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 Tenants will have access to application forms for their property that they are renting out.</a:t>
              </a:r>
            </a:p>
            <a:p>
              <a:pPr marL="179387" indent="-179387">
                <a:buClr>
                  <a:srgbClr val="000000"/>
                </a:buClr>
                <a:buSzPct val="100000"/>
                <a:buFont typeface="Arial"/>
                <a:buChar char="•"/>
                <a:defRPr sz="1500">
                  <a:latin typeface="Trebuchet MS"/>
                  <a:ea typeface="Trebuchet MS"/>
                  <a:cs typeface="Trebuchet MS"/>
                  <a:sym typeface="Trebuchet MS"/>
                </a:defRPr>
              </a:pPr>
              <a:r>
                <a:t>Tenants must be logged in </a:t>
              </a:r>
            </a:p>
            <a:p>
              <a:pPr marL="179387" indent="-179387">
                <a:buClr>
                  <a:srgbClr val="000000"/>
                </a:buClr>
                <a:buSzPct val="100000"/>
                <a:buFont typeface="Arial"/>
                <a:buChar char="•"/>
                <a:defRPr sz="1500">
                  <a:latin typeface="Trebuchet MS"/>
                  <a:ea typeface="Trebuchet MS"/>
                  <a:cs typeface="Trebuchet MS"/>
                  <a:sym typeface="Trebuchet MS"/>
                </a:defRPr>
              </a:pPr>
              <a:r>
                <a:t>Applications are reviewed by relevant staff</a:t>
              </a:r>
            </a:p>
          </p:txBody>
        </p:sp>
      </p:grpSp>
      <p:grpSp>
        <p:nvGrpSpPr>
          <p:cNvPr id="540" name="Group 540"/>
          <p:cNvGrpSpPr/>
          <p:nvPr/>
        </p:nvGrpSpPr>
        <p:grpSpPr>
          <a:xfrm>
            <a:off x="9147153" y="109409"/>
            <a:ext cx="720000" cy="540000"/>
            <a:chOff x="0" y="0"/>
            <a:chExt cx="719999" cy="539999"/>
          </a:xfrm>
        </p:grpSpPr>
        <p:sp>
          <p:nvSpPr>
            <p:cNvPr id="538" name="Shape 538"/>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39" name="Shape 539"/>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a:t>
              </a:r>
            </a:p>
          </p:txBody>
        </p:sp>
      </p:grpSp>
      <p:grpSp>
        <p:nvGrpSpPr>
          <p:cNvPr id="543" name="Group 543"/>
          <p:cNvGrpSpPr/>
          <p:nvPr/>
        </p:nvGrpSpPr>
        <p:grpSpPr>
          <a:xfrm>
            <a:off x="8283153" y="-58742"/>
            <a:ext cx="792000" cy="876301"/>
            <a:chOff x="0" y="0"/>
            <a:chExt cx="791998" cy="876300"/>
          </a:xfrm>
        </p:grpSpPr>
        <p:sp>
          <p:nvSpPr>
            <p:cNvPr id="541" name="Shape 541"/>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42" name="Shape 542"/>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S</a:t>
              </a:r>
            </a:p>
          </p:txBody>
        </p:sp>
      </p:grpSp>
      <p:grpSp>
        <p:nvGrpSpPr>
          <p:cNvPr id="546" name="Group 546"/>
          <p:cNvGrpSpPr/>
          <p:nvPr/>
        </p:nvGrpSpPr>
        <p:grpSpPr>
          <a:xfrm>
            <a:off x="39151" y="5128588"/>
            <a:ext cx="9828002" cy="1620001"/>
            <a:chOff x="0" y="0"/>
            <a:chExt cx="9828000" cy="1620000"/>
          </a:xfrm>
        </p:grpSpPr>
        <p:sp>
          <p:nvSpPr>
            <p:cNvPr id="544" name="Shape 544"/>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45" name="Shape 545"/>
            <p:cNvSpPr/>
            <p:nvPr/>
          </p:nvSpPr>
          <p:spPr>
            <a:xfrm>
              <a:off x="-1" y="-1"/>
              <a:ext cx="9828002" cy="116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 Property is linked to tenant ID and vice versa</a:t>
              </a:r>
            </a:p>
            <a:p>
              <a:pPr marL="179387" indent="-179387">
                <a:buClr>
                  <a:srgbClr val="000000"/>
                </a:buClr>
                <a:buSzPct val="100000"/>
                <a:buFont typeface="Arial"/>
                <a:buChar char="•"/>
                <a:defRPr sz="1500">
                  <a:latin typeface="Trebuchet MS"/>
                  <a:ea typeface="Trebuchet MS"/>
                  <a:cs typeface="Trebuchet MS"/>
                  <a:sym typeface="Trebuchet MS"/>
                </a:defRPr>
              </a:pPr>
              <a:r>
                <a:t>Uses HTML forms</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0" name="Group 550"/>
          <p:cNvGrpSpPr/>
          <p:nvPr/>
        </p:nvGrpSpPr>
        <p:grpSpPr>
          <a:xfrm>
            <a:off x="39151" y="87309"/>
            <a:ext cx="720001" cy="584201"/>
            <a:chOff x="0" y="0"/>
            <a:chExt cx="719999" cy="584200"/>
          </a:xfrm>
        </p:grpSpPr>
        <p:sp>
          <p:nvSpPr>
            <p:cNvPr id="548" name="Shape 548"/>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49" name="Shape 549"/>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20</a:t>
              </a:r>
            </a:p>
          </p:txBody>
        </p:sp>
      </p:grpSp>
      <p:grpSp>
        <p:nvGrpSpPr>
          <p:cNvPr id="553" name="Group 553"/>
          <p:cNvGrpSpPr/>
          <p:nvPr/>
        </p:nvGrpSpPr>
        <p:grpSpPr>
          <a:xfrm>
            <a:off x="831153" y="109409"/>
            <a:ext cx="7380001" cy="540000"/>
            <a:chOff x="0" y="0"/>
            <a:chExt cx="7379999" cy="539999"/>
          </a:xfrm>
        </p:grpSpPr>
        <p:sp>
          <p:nvSpPr>
            <p:cNvPr id="551" name="Shape 551"/>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52" name="Shape 552"/>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Information</a:t>
              </a:r>
            </a:p>
          </p:txBody>
        </p:sp>
      </p:grpSp>
      <p:grpSp>
        <p:nvGrpSpPr>
          <p:cNvPr id="556" name="Group 556"/>
          <p:cNvGrpSpPr/>
          <p:nvPr/>
        </p:nvGrpSpPr>
        <p:grpSpPr>
          <a:xfrm>
            <a:off x="39151" y="822469"/>
            <a:ext cx="9828002" cy="2340000"/>
            <a:chOff x="0" y="0"/>
            <a:chExt cx="9828000" cy="2339999"/>
          </a:xfrm>
        </p:grpSpPr>
        <p:sp>
          <p:nvSpPr>
            <p:cNvPr id="554" name="Shape 554"/>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555" name="Shape 555"/>
            <p:cNvSpPr/>
            <p:nvPr/>
          </p:nvSpPr>
          <p:spPr>
            <a:xfrm>
              <a:off x="-1" y="-1"/>
              <a:ext cx="9828002" cy="10604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owner I want all property details listed so that details about my property can be found and rented out faster.</a:t>
              </a:r>
            </a:p>
          </p:txBody>
        </p:sp>
      </p:grpSp>
      <p:grpSp>
        <p:nvGrpSpPr>
          <p:cNvPr id="559" name="Group 559"/>
          <p:cNvGrpSpPr/>
          <p:nvPr/>
        </p:nvGrpSpPr>
        <p:grpSpPr>
          <a:xfrm>
            <a:off x="39151" y="3335530"/>
            <a:ext cx="9828002" cy="2081141"/>
            <a:chOff x="0" y="0"/>
            <a:chExt cx="9828000" cy="2081140"/>
          </a:xfrm>
        </p:grpSpPr>
        <p:sp>
          <p:nvSpPr>
            <p:cNvPr id="557" name="Shape 557"/>
            <p:cNvSpPr/>
            <p:nvPr/>
          </p:nvSpPr>
          <p:spPr>
            <a:xfrm>
              <a:off x="0" y="0"/>
              <a:ext cx="9828001" cy="1620001"/>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58" name="Shape 558"/>
            <p:cNvSpPr/>
            <p:nvPr/>
          </p:nvSpPr>
          <p:spPr>
            <a:xfrm>
              <a:off x="0" y="0"/>
              <a:ext cx="9828001" cy="20811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 Property pages will have an Address, Number of Rooms, Furnished/Unfurnished, Availability, etc. and who the staff member taking care of the property is.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images on display (scrollable)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Each property page is generated from PHP script, queries the property database and not a static page</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Property ID viewable on the page and in the URL</a:t>
              </a:r>
            </a:p>
            <a:p>
              <a:pPr marL="179387" indent="-147637">
                <a:lnSpc>
                  <a:spcPct val="115000"/>
                </a:lnSpc>
                <a:buClr>
                  <a:srgbClr val="000000"/>
                </a:buClr>
                <a:buSzPct val="100000"/>
                <a:buFont typeface="Trebuchet MS"/>
                <a:buChar char="•"/>
                <a:defRPr sz="1500">
                  <a:latin typeface="Trebuchet MS"/>
                  <a:ea typeface="Trebuchet MS"/>
                  <a:cs typeface="Trebuchet MS"/>
                  <a:sym typeface="Trebuchet MS"/>
                </a:defRPr>
              </a:pPr>
              <a:endParaRPr/>
            </a:p>
          </p:txBody>
        </p:sp>
      </p:grpSp>
      <p:grpSp>
        <p:nvGrpSpPr>
          <p:cNvPr id="562" name="Group 562"/>
          <p:cNvGrpSpPr/>
          <p:nvPr/>
        </p:nvGrpSpPr>
        <p:grpSpPr>
          <a:xfrm>
            <a:off x="9147153" y="109409"/>
            <a:ext cx="720000" cy="540000"/>
            <a:chOff x="0" y="0"/>
            <a:chExt cx="719999" cy="539999"/>
          </a:xfrm>
        </p:grpSpPr>
        <p:sp>
          <p:nvSpPr>
            <p:cNvPr id="560" name="Shape 560"/>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61" name="Shape 561"/>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565" name="Group 565"/>
          <p:cNvGrpSpPr/>
          <p:nvPr/>
        </p:nvGrpSpPr>
        <p:grpSpPr>
          <a:xfrm>
            <a:off x="8283153" y="-58742"/>
            <a:ext cx="792000" cy="876301"/>
            <a:chOff x="0" y="0"/>
            <a:chExt cx="791998" cy="876300"/>
          </a:xfrm>
        </p:grpSpPr>
        <p:sp>
          <p:nvSpPr>
            <p:cNvPr id="563" name="Shape 563"/>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64" name="Shape 564"/>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M</a:t>
              </a:r>
            </a:p>
          </p:txBody>
        </p:sp>
      </p:grpSp>
      <p:grpSp>
        <p:nvGrpSpPr>
          <p:cNvPr id="568" name="Group 568"/>
          <p:cNvGrpSpPr/>
          <p:nvPr/>
        </p:nvGrpSpPr>
        <p:grpSpPr>
          <a:xfrm>
            <a:off x="39151" y="5128588"/>
            <a:ext cx="9828002" cy="1620001"/>
            <a:chOff x="0" y="0"/>
            <a:chExt cx="9828000" cy="1620000"/>
          </a:xfrm>
        </p:grpSpPr>
        <p:sp>
          <p:nvSpPr>
            <p:cNvPr id="566" name="Shape 566"/>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67" name="Shape 567"/>
            <p:cNvSpPr/>
            <p:nvPr/>
          </p:nvSpPr>
          <p:spPr>
            <a:xfrm>
              <a:off x="-1" y="-1"/>
              <a:ext cx="9828002" cy="116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  Available information and layout consistent across all properties</a:t>
              </a:r>
            </a:p>
            <a:p>
              <a:pPr marL="179387" indent="-179387">
                <a:buClr>
                  <a:srgbClr val="000000"/>
                </a:buClr>
                <a:buSzPct val="100000"/>
                <a:buFont typeface="Arial"/>
                <a:buChar char="•"/>
                <a:defRPr sz="1500">
                  <a:latin typeface="Trebuchet MS"/>
                  <a:ea typeface="Trebuchet MS"/>
                  <a:cs typeface="Trebuchet MS"/>
                  <a:sym typeface="Trebuchet MS"/>
                </a:defRPr>
              </a:pPr>
              <a:r>
                <a:t>Owners can also edit property info while viewing</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2" name="Group 572"/>
          <p:cNvGrpSpPr/>
          <p:nvPr/>
        </p:nvGrpSpPr>
        <p:grpSpPr>
          <a:xfrm>
            <a:off x="39151" y="87309"/>
            <a:ext cx="720001" cy="584201"/>
            <a:chOff x="0" y="0"/>
            <a:chExt cx="719999" cy="584200"/>
          </a:xfrm>
        </p:grpSpPr>
        <p:sp>
          <p:nvSpPr>
            <p:cNvPr id="570" name="Shape 57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71" name="Shape 57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21</a:t>
              </a:r>
            </a:p>
          </p:txBody>
        </p:sp>
      </p:grpSp>
      <p:grpSp>
        <p:nvGrpSpPr>
          <p:cNvPr id="575" name="Group 575"/>
          <p:cNvGrpSpPr/>
          <p:nvPr/>
        </p:nvGrpSpPr>
        <p:grpSpPr>
          <a:xfrm>
            <a:off x="831153" y="109409"/>
            <a:ext cx="7380001" cy="540000"/>
            <a:chOff x="0" y="0"/>
            <a:chExt cx="7379999" cy="539999"/>
          </a:xfrm>
        </p:grpSpPr>
        <p:sp>
          <p:nvSpPr>
            <p:cNvPr id="573" name="Shape 57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74" name="Shape 574"/>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Management</a:t>
              </a:r>
            </a:p>
          </p:txBody>
        </p:sp>
      </p:grpSp>
      <p:grpSp>
        <p:nvGrpSpPr>
          <p:cNvPr id="578" name="Group 578"/>
          <p:cNvGrpSpPr/>
          <p:nvPr/>
        </p:nvGrpSpPr>
        <p:grpSpPr>
          <a:xfrm>
            <a:off x="39151" y="822469"/>
            <a:ext cx="9828002" cy="2340000"/>
            <a:chOff x="0" y="0"/>
            <a:chExt cx="9828000" cy="2339999"/>
          </a:xfrm>
        </p:grpSpPr>
        <p:sp>
          <p:nvSpPr>
            <p:cNvPr id="576" name="Shape 57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lnSpc>
                  <a:spcPct val="115000"/>
                </a:lnSpc>
                <a:defRPr sz="2400">
                  <a:latin typeface="Calibri"/>
                  <a:ea typeface="Calibri"/>
                  <a:cs typeface="Calibri"/>
                  <a:sym typeface="Calibri"/>
                </a:defRPr>
              </a:pPr>
              <a:endParaRPr/>
            </a:p>
          </p:txBody>
        </p:sp>
        <p:sp>
          <p:nvSpPr>
            <p:cNvPr id="577" name="Shape 577"/>
            <p:cNvSpPr/>
            <p:nvPr/>
          </p:nvSpPr>
          <p:spPr>
            <a:xfrm>
              <a:off x="-1" y="-1"/>
              <a:ext cx="9828002" cy="6648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staff member I want an automated screening process for property applications and Tenant applications order to streamline the approval process.</a:t>
              </a:r>
            </a:p>
          </p:txBody>
        </p:sp>
      </p:grpSp>
      <p:grpSp>
        <p:nvGrpSpPr>
          <p:cNvPr id="581" name="Group 581"/>
          <p:cNvGrpSpPr/>
          <p:nvPr/>
        </p:nvGrpSpPr>
        <p:grpSpPr>
          <a:xfrm>
            <a:off x="39151" y="3335530"/>
            <a:ext cx="9828002" cy="1620001"/>
            <a:chOff x="0" y="0"/>
            <a:chExt cx="9828000" cy="1620000"/>
          </a:xfrm>
        </p:grpSpPr>
        <p:sp>
          <p:nvSpPr>
            <p:cNvPr id="579" name="Shape 579"/>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80" name="Shape 580"/>
            <p:cNvSpPr/>
            <p:nvPr/>
          </p:nvSpPr>
          <p:spPr>
            <a:xfrm>
              <a:off x="-1" y="-1"/>
              <a:ext cx="9828002" cy="13039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 System implemented to filter out keywords in applications</a:t>
              </a:r>
            </a:p>
            <a:p>
              <a:pPr marL="179387" indent="-179387">
                <a:buClr>
                  <a:srgbClr val="000000"/>
                </a:buClr>
                <a:buSzPct val="100000"/>
                <a:buFont typeface="Arial"/>
                <a:buChar char="•"/>
                <a:defRPr sz="1500">
                  <a:latin typeface="Trebuchet MS"/>
                  <a:ea typeface="Trebuchet MS"/>
                  <a:cs typeface="Trebuchet MS"/>
                  <a:sym typeface="Trebuchet MS"/>
                </a:defRPr>
              </a:pPr>
              <a:r>
                <a:t>Automated credit check</a:t>
              </a:r>
            </a:p>
            <a:p>
              <a:pPr marL="179387" indent="-179387">
                <a:buClr>
                  <a:srgbClr val="000000"/>
                </a:buClr>
                <a:buSzPct val="100000"/>
                <a:buFont typeface="Arial"/>
                <a:buChar char="•"/>
                <a:defRPr sz="1500">
                  <a:latin typeface="Trebuchet MS"/>
                  <a:ea typeface="Trebuchet MS"/>
                  <a:cs typeface="Trebuchet MS"/>
                  <a:sym typeface="Trebuchet MS"/>
                </a:defRPr>
              </a:pPr>
              <a:r>
                <a:t>Automated ID check</a:t>
              </a:r>
            </a:p>
          </p:txBody>
        </p:sp>
      </p:grpSp>
      <p:grpSp>
        <p:nvGrpSpPr>
          <p:cNvPr id="584" name="Group 584"/>
          <p:cNvGrpSpPr/>
          <p:nvPr/>
        </p:nvGrpSpPr>
        <p:grpSpPr>
          <a:xfrm>
            <a:off x="9147153" y="109409"/>
            <a:ext cx="720000" cy="540000"/>
            <a:chOff x="0" y="0"/>
            <a:chExt cx="719999" cy="539999"/>
          </a:xfrm>
        </p:grpSpPr>
        <p:sp>
          <p:nvSpPr>
            <p:cNvPr id="582" name="Shape 58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83" name="Shape 58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4</a:t>
              </a:r>
            </a:p>
          </p:txBody>
        </p:sp>
      </p:grpSp>
      <p:grpSp>
        <p:nvGrpSpPr>
          <p:cNvPr id="587" name="Group 587"/>
          <p:cNvGrpSpPr/>
          <p:nvPr/>
        </p:nvGrpSpPr>
        <p:grpSpPr>
          <a:xfrm>
            <a:off x="8283153" y="-58742"/>
            <a:ext cx="792000" cy="876301"/>
            <a:chOff x="0" y="0"/>
            <a:chExt cx="791998" cy="876300"/>
          </a:xfrm>
        </p:grpSpPr>
        <p:sp>
          <p:nvSpPr>
            <p:cNvPr id="585" name="Shape 58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86" name="Shape 586"/>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C</a:t>
              </a:r>
            </a:p>
          </p:txBody>
        </p:sp>
      </p:grpSp>
      <p:grpSp>
        <p:nvGrpSpPr>
          <p:cNvPr id="590" name="Group 590"/>
          <p:cNvGrpSpPr/>
          <p:nvPr/>
        </p:nvGrpSpPr>
        <p:grpSpPr>
          <a:xfrm>
            <a:off x="39151" y="5128588"/>
            <a:ext cx="9828002" cy="1620001"/>
            <a:chOff x="0" y="0"/>
            <a:chExt cx="9828000" cy="1620000"/>
          </a:xfrm>
        </p:grpSpPr>
        <p:sp>
          <p:nvSpPr>
            <p:cNvPr id="588" name="Shape 58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589" name="Shape 589"/>
            <p:cNvSpPr/>
            <p:nvPr/>
          </p:nvSpPr>
          <p:spPr>
            <a:xfrm>
              <a:off x="-1" y="-1"/>
              <a:ext cx="9828002" cy="1519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342900" indent="-342900">
                <a:buSzPct val="25000"/>
                <a:buFont typeface="Arial"/>
                <a:buChar char="•"/>
                <a:defRPr sz="2000">
                  <a:latin typeface="Calibri"/>
                  <a:ea typeface="Calibri"/>
                  <a:cs typeface="Calibri"/>
                  <a:sym typeface="Calibri"/>
                </a:defRPr>
              </a:pPr>
              <a:r>
                <a:t> </a:t>
              </a:r>
              <a:r>
                <a:rPr sz="1500"/>
                <a:t>For properties, in order to filter out applications for areas not covered by David’s property management service</a:t>
              </a:r>
            </a:p>
            <a:p>
              <a:pPr marL="342900" indent="-342900">
                <a:buSzPct val="100000"/>
                <a:buFont typeface="Arial"/>
                <a:buChar char="•"/>
                <a:defRPr sz="1500">
                  <a:latin typeface="Calibri"/>
                  <a:ea typeface="Calibri"/>
                  <a:cs typeface="Calibri"/>
                  <a:sym typeface="Calibri"/>
                </a:defRPr>
              </a:pPr>
              <a:r>
                <a:t>Would likely require implementation of an API of some sort or querying an external database</a:t>
              </a:r>
            </a:p>
            <a:p>
              <a:pPr marL="179387" indent="-179387">
                <a:buClr>
                  <a:srgbClr val="000000"/>
                </a:buClr>
                <a:buSzPct val="100000"/>
                <a:buFont typeface="Arial"/>
                <a:buChar char="•"/>
                <a:defRPr sz="1500">
                  <a:latin typeface="Calibri"/>
                  <a:ea typeface="Calibri"/>
                  <a:cs typeface="Calibri"/>
                  <a:sym typeface="Calibri"/>
                </a:defRPr>
              </a:pPr>
              <a:r>
                <a:t> </a:t>
              </a:r>
              <a:r>
                <a:rPr>
                  <a:latin typeface="Trebuchet MS"/>
                  <a:ea typeface="Trebuchet MS"/>
                  <a:cs typeface="Trebuchet MS"/>
                  <a:sym typeface="Trebuchet MS"/>
                </a:rPr>
                <a:t>  Available information and layout consistent across all properties</a:t>
              </a:r>
            </a:p>
            <a:p>
              <a:pPr marL="179387" indent="-179387">
                <a:buClr>
                  <a:srgbClr val="000000"/>
                </a:buClr>
                <a:buSzPct val="100000"/>
                <a:buFont typeface="Arial"/>
                <a:buChar char="•"/>
                <a:defRPr sz="1500">
                  <a:latin typeface="Trebuchet MS"/>
                  <a:ea typeface="Trebuchet MS"/>
                  <a:cs typeface="Trebuchet MS"/>
                  <a:sym typeface="Trebuchet MS"/>
                </a:defRPr>
              </a:pPr>
              <a:r>
                <a:t>Owners can also edit property info while viewing</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4" name="Group 594"/>
          <p:cNvGrpSpPr/>
          <p:nvPr/>
        </p:nvGrpSpPr>
        <p:grpSpPr>
          <a:xfrm>
            <a:off x="39151" y="87309"/>
            <a:ext cx="720001" cy="584201"/>
            <a:chOff x="0" y="0"/>
            <a:chExt cx="719999" cy="584200"/>
          </a:xfrm>
        </p:grpSpPr>
        <p:sp>
          <p:nvSpPr>
            <p:cNvPr id="592" name="Shape 592"/>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593" name="Shape 593"/>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23</a:t>
              </a:r>
            </a:p>
          </p:txBody>
        </p:sp>
      </p:grpSp>
      <p:sp>
        <p:nvSpPr>
          <p:cNvPr id="595" name="Shape 595"/>
          <p:cNvSpPr/>
          <p:nvPr/>
        </p:nvSpPr>
        <p:spPr>
          <a:xfrm>
            <a:off x="831153" y="109409"/>
            <a:ext cx="7380001" cy="540000"/>
          </a:xfrm>
          <a:prstGeom prst="rect">
            <a:avLst/>
          </a:prstGeom>
          <a:solidFill>
            <a:schemeClr val="accent1"/>
          </a:solidFill>
          <a:ln w="25400">
            <a:solidFill>
              <a:srgbClr val="244061"/>
            </a:solidFill>
          </a:ln>
        </p:spPr>
        <p:txBody>
          <a:bodyPr lIns="45719" rIns="45719" anchor="ctr"/>
          <a:lstStyle/>
          <a:p>
            <a:pPr algn="ctr"/>
            <a:endParaRPr/>
          </a:p>
        </p:txBody>
      </p:sp>
      <p:sp>
        <p:nvSpPr>
          <p:cNvPr id="596" name="Shape 596"/>
          <p:cNvSpPr/>
          <p:nvPr/>
        </p:nvSpPr>
        <p:spPr>
          <a:xfrm>
            <a:off x="831153" y="130488"/>
            <a:ext cx="7380001"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ctr">
              <a:defRPr sz="2800">
                <a:solidFill>
                  <a:srgbClr val="FFFFFF"/>
                </a:solidFill>
                <a:latin typeface="Calibri"/>
                <a:ea typeface="Calibri"/>
                <a:cs typeface="Calibri"/>
                <a:sym typeface="Calibri"/>
              </a:defRPr>
            </a:lvl1pPr>
          </a:lstStyle>
          <a:p>
            <a:r>
              <a:t>UI Web scale</a:t>
            </a:r>
          </a:p>
        </p:txBody>
      </p:sp>
      <p:grpSp>
        <p:nvGrpSpPr>
          <p:cNvPr id="599" name="Group 599"/>
          <p:cNvGrpSpPr/>
          <p:nvPr/>
        </p:nvGrpSpPr>
        <p:grpSpPr>
          <a:xfrm>
            <a:off x="39151" y="822469"/>
            <a:ext cx="9828002" cy="2340000"/>
            <a:chOff x="0" y="0"/>
            <a:chExt cx="9828000" cy="2339999"/>
          </a:xfrm>
        </p:grpSpPr>
        <p:sp>
          <p:nvSpPr>
            <p:cNvPr id="597" name="Shape 597"/>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lnSpc>
                  <a:spcPct val="115000"/>
                </a:lnSpc>
                <a:defRPr sz="2400">
                  <a:latin typeface="Calibri"/>
                  <a:ea typeface="Calibri"/>
                  <a:cs typeface="Calibri"/>
                  <a:sym typeface="Calibri"/>
                </a:defRPr>
              </a:pPr>
              <a:endParaRPr/>
            </a:p>
          </p:txBody>
        </p:sp>
        <p:sp>
          <p:nvSpPr>
            <p:cNvPr id="598" name="Shape 598"/>
            <p:cNvSpPr/>
            <p:nvPr/>
          </p:nvSpPr>
          <p:spPr>
            <a:xfrm>
              <a:off x="-1" y="-1"/>
              <a:ext cx="9828002" cy="6648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t>As a potential tenant, I want a mobile compatible version of the website so that I can view and apply for properties anywhere at any time.</a:t>
              </a:r>
            </a:p>
          </p:txBody>
        </p:sp>
      </p:grpSp>
      <p:grpSp>
        <p:nvGrpSpPr>
          <p:cNvPr id="602" name="Group 602"/>
          <p:cNvGrpSpPr/>
          <p:nvPr/>
        </p:nvGrpSpPr>
        <p:grpSpPr>
          <a:xfrm>
            <a:off x="39151" y="3335530"/>
            <a:ext cx="9828002" cy="1620001"/>
            <a:chOff x="0" y="0"/>
            <a:chExt cx="9828000" cy="1620000"/>
          </a:xfrm>
        </p:grpSpPr>
        <p:sp>
          <p:nvSpPr>
            <p:cNvPr id="600" name="Shape 600"/>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601" name="Shape 601"/>
            <p:cNvSpPr/>
            <p:nvPr/>
          </p:nvSpPr>
          <p:spPr>
            <a:xfrm>
              <a:off x="-1" y="-1"/>
              <a:ext cx="9828002" cy="13039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2000">
                  <a:latin typeface="Calibri"/>
                  <a:ea typeface="Calibri"/>
                  <a:cs typeface="Calibri"/>
                  <a:sym typeface="Calibri"/>
                </a:defRPr>
              </a:pPr>
              <a:r>
                <a:t> </a:t>
              </a:r>
              <a:r>
                <a:rPr sz="1500">
                  <a:latin typeface="Trebuchet MS"/>
                  <a:ea typeface="Trebuchet MS"/>
                  <a:cs typeface="Trebuchet MS"/>
                  <a:sym typeface="Trebuchet MS"/>
                </a:rPr>
                <a:t>Optimisation of the website to perform well across different screen resolutions from mobile to tablet to desktop</a:t>
              </a:r>
            </a:p>
            <a:p>
              <a:pPr marL="179387" indent="-179387">
                <a:buClr>
                  <a:srgbClr val="000000"/>
                </a:buClr>
                <a:buSzPct val="100000"/>
                <a:buFont typeface="Arial"/>
                <a:buChar char="•"/>
                <a:defRPr sz="1500">
                  <a:latin typeface="Trebuchet MS"/>
                  <a:ea typeface="Trebuchet MS"/>
                  <a:cs typeface="Trebuchet MS"/>
                  <a:sym typeface="Trebuchet MS"/>
                </a:defRPr>
              </a:pPr>
              <a:r>
                <a:t>Additional CSS file or resolution settings</a:t>
              </a:r>
            </a:p>
          </p:txBody>
        </p:sp>
      </p:grpSp>
      <p:grpSp>
        <p:nvGrpSpPr>
          <p:cNvPr id="605" name="Group 605"/>
          <p:cNvGrpSpPr/>
          <p:nvPr/>
        </p:nvGrpSpPr>
        <p:grpSpPr>
          <a:xfrm>
            <a:off x="9147153" y="109409"/>
            <a:ext cx="720000" cy="540000"/>
            <a:chOff x="0" y="0"/>
            <a:chExt cx="719999" cy="539999"/>
          </a:xfrm>
        </p:grpSpPr>
        <p:sp>
          <p:nvSpPr>
            <p:cNvPr id="603" name="Shape 603"/>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604" name="Shape 604"/>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608" name="Group 608"/>
          <p:cNvGrpSpPr/>
          <p:nvPr/>
        </p:nvGrpSpPr>
        <p:grpSpPr>
          <a:xfrm>
            <a:off x="8283153" y="-58742"/>
            <a:ext cx="792000" cy="876301"/>
            <a:chOff x="0" y="0"/>
            <a:chExt cx="791998" cy="876300"/>
          </a:xfrm>
        </p:grpSpPr>
        <p:sp>
          <p:nvSpPr>
            <p:cNvPr id="606" name="Shape 606"/>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607" name="Shape 607"/>
            <p:cNvSpPr/>
            <p:nvPr/>
          </p:nvSpPr>
          <p:spPr>
            <a:xfrm>
              <a:off x="0" y="0"/>
              <a:ext cx="791999" cy="8763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2000">
                  <a:latin typeface="Calibri"/>
                  <a:ea typeface="Calibri"/>
                  <a:cs typeface="Calibri"/>
                  <a:sym typeface="Calibri"/>
                </a:defRPr>
              </a:pPr>
              <a:r>
                <a:t>Priority</a:t>
              </a:r>
            </a:p>
            <a:p>
              <a:pPr algn="ctr">
                <a:defRPr sz="2000">
                  <a:latin typeface="Calibri"/>
                  <a:ea typeface="Calibri"/>
                  <a:cs typeface="Calibri"/>
                  <a:sym typeface="Calibri"/>
                </a:defRPr>
              </a:pPr>
              <a:r>
                <a:t>C</a:t>
              </a:r>
            </a:p>
          </p:txBody>
        </p:sp>
      </p:grpSp>
      <p:grpSp>
        <p:nvGrpSpPr>
          <p:cNvPr id="611" name="Group 611"/>
          <p:cNvGrpSpPr/>
          <p:nvPr/>
        </p:nvGrpSpPr>
        <p:grpSpPr>
          <a:xfrm>
            <a:off x="39151" y="5128588"/>
            <a:ext cx="9828002" cy="1620001"/>
            <a:chOff x="0" y="0"/>
            <a:chExt cx="9828000" cy="1620000"/>
          </a:xfrm>
        </p:grpSpPr>
        <p:sp>
          <p:nvSpPr>
            <p:cNvPr id="609" name="Shape 609"/>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610" name="Shape 610"/>
            <p:cNvSpPr/>
            <p:nvPr/>
          </p:nvSpPr>
          <p:spPr>
            <a:xfrm>
              <a:off x="-1" y="-1"/>
              <a:ext cx="9828002" cy="948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342900" indent="-342900">
                <a:buSzPct val="25000"/>
                <a:buFont typeface="Arial"/>
                <a:buChar char="•"/>
                <a:defRPr sz="2000">
                  <a:latin typeface="Calibri"/>
                  <a:ea typeface="Calibri"/>
                  <a:cs typeface="Calibri"/>
                  <a:sym typeface="Calibri"/>
                </a:defRPr>
              </a:pPr>
              <a:r>
                <a:t> Additional CSS file or additional settings in CSS file</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4"/>
          <p:cNvGrpSpPr/>
          <p:nvPr/>
        </p:nvGrpSpPr>
        <p:grpSpPr>
          <a:xfrm>
            <a:off x="39151" y="87309"/>
            <a:ext cx="720001" cy="584201"/>
            <a:chOff x="0" y="0"/>
            <a:chExt cx="719999" cy="584200"/>
          </a:xfrm>
        </p:grpSpPr>
        <p:sp>
          <p:nvSpPr>
            <p:cNvPr id="142" name="Shape 142"/>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43" name="Shape 143"/>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02</a:t>
              </a:r>
            </a:p>
          </p:txBody>
        </p:sp>
      </p:grpSp>
      <p:grpSp>
        <p:nvGrpSpPr>
          <p:cNvPr id="147" name="Group 147"/>
          <p:cNvGrpSpPr/>
          <p:nvPr/>
        </p:nvGrpSpPr>
        <p:grpSpPr>
          <a:xfrm>
            <a:off x="831153" y="109409"/>
            <a:ext cx="7380001" cy="540000"/>
            <a:chOff x="0" y="0"/>
            <a:chExt cx="7379999" cy="539999"/>
          </a:xfrm>
        </p:grpSpPr>
        <p:sp>
          <p:nvSpPr>
            <p:cNvPr id="145" name="Shape 145"/>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46" name="Shape 146"/>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Customer ID</a:t>
              </a:r>
            </a:p>
          </p:txBody>
        </p:sp>
      </p:grpSp>
      <p:grpSp>
        <p:nvGrpSpPr>
          <p:cNvPr id="150" name="Group 150"/>
          <p:cNvGrpSpPr/>
          <p:nvPr/>
        </p:nvGrpSpPr>
        <p:grpSpPr>
          <a:xfrm>
            <a:off x="39151" y="822469"/>
            <a:ext cx="9828002" cy="2340000"/>
            <a:chOff x="0" y="0"/>
            <a:chExt cx="9828000" cy="2339999"/>
          </a:xfrm>
        </p:grpSpPr>
        <p:sp>
          <p:nvSpPr>
            <p:cNvPr id="148" name="Shape 148"/>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49" name="Shape 149"/>
            <p:cNvSpPr/>
            <p:nvPr/>
          </p:nvSpPr>
          <p:spPr>
            <a:xfrm>
              <a:off x="-1" y="-1"/>
              <a:ext cx="9828002"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staff member I want tenants to have an ID so that they are easier to identify and keep track of</a:t>
              </a:r>
            </a:p>
          </p:txBody>
        </p:sp>
      </p:grpSp>
      <p:grpSp>
        <p:nvGrpSpPr>
          <p:cNvPr id="153" name="Group 153"/>
          <p:cNvGrpSpPr/>
          <p:nvPr/>
        </p:nvGrpSpPr>
        <p:grpSpPr>
          <a:xfrm>
            <a:off x="39151" y="3335530"/>
            <a:ext cx="9828002" cy="1620001"/>
            <a:chOff x="0" y="0"/>
            <a:chExt cx="9828000" cy="1620000"/>
          </a:xfrm>
        </p:grpSpPr>
        <p:sp>
          <p:nvSpPr>
            <p:cNvPr id="151" name="Shape 151"/>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52" name="Shape 152"/>
            <p:cNvSpPr/>
            <p:nvPr/>
          </p:nvSpPr>
          <p:spPr>
            <a:xfrm>
              <a:off x="-1" y="-1"/>
              <a:ext cx="9828002" cy="1240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8" indent="-179388">
                <a:buClr>
                  <a:srgbClr val="000000"/>
                </a:buClr>
                <a:buSzPct val="100000"/>
                <a:buFont typeface="Arial"/>
                <a:buChar char="•"/>
                <a:defRPr sz="2000">
                  <a:latin typeface="Calibri"/>
                  <a:ea typeface="Calibri"/>
                  <a:cs typeface="Calibri"/>
                  <a:sym typeface="Calibri"/>
                </a:defRPr>
              </a:pPr>
              <a:r>
                <a:t>Implementation of tenant ID in the database</a:t>
              </a:r>
            </a:p>
            <a:p>
              <a:pPr marL="179388" indent="-179388">
                <a:buClr>
                  <a:srgbClr val="000000"/>
                </a:buClr>
                <a:buSzPct val="100000"/>
                <a:buFont typeface="Arial"/>
                <a:buChar char="•"/>
                <a:defRPr sz="2000">
                  <a:latin typeface="Calibri"/>
                  <a:ea typeface="Calibri"/>
                  <a:cs typeface="Calibri"/>
                  <a:sym typeface="Calibri"/>
                </a:defRPr>
              </a:pPr>
              <a:r>
                <a:t>Enquiries/contact through emails identified with a tenant ID</a:t>
              </a:r>
            </a:p>
            <a:p>
              <a:pPr marL="179388" indent="-179388">
                <a:buClr>
                  <a:srgbClr val="000000"/>
                </a:buClr>
                <a:buSzPct val="100000"/>
                <a:buFont typeface="Arial"/>
                <a:buChar char="•"/>
                <a:defRPr sz="2000">
                  <a:latin typeface="Calibri"/>
                  <a:ea typeface="Calibri"/>
                  <a:cs typeface="Calibri"/>
                  <a:sym typeface="Calibri"/>
                </a:defRPr>
              </a:pPr>
              <a:r>
                <a:t>Tenants assigned a unique ID</a:t>
              </a:r>
            </a:p>
          </p:txBody>
        </p:sp>
      </p:grpSp>
      <p:grpSp>
        <p:nvGrpSpPr>
          <p:cNvPr id="156" name="Group 156"/>
          <p:cNvGrpSpPr/>
          <p:nvPr/>
        </p:nvGrpSpPr>
        <p:grpSpPr>
          <a:xfrm>
            <a:off x="9147153" y="109409"/>
            <a:ext cx="720000" cy="540000"/>
            <a:chOff x="0" y="0"/>
            <a:chExt cx="719999" cy="539999"/>
          </a:xfrm>
        </p:grpSpPr>
        <p:sp>
          <p:nvSpPr>
            <p:cNvPr id="154" name="Shape 154"/>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55" name="Shape 155"/>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159" name="Group 159"/>
          <p:cNvGrpSpPr/>
          <p:nvPr/>
        </p:nvGrpSpPr>
        <p:grpSpPr>
          <a:xfrm>
            <a:off x="8283153" y="109409"/>
            <a:ext cx="792000" cy="540000"/>
            <a:chOff x="0" y="168150"/>
            <a:chExt cx="791998" cy="539999"/>
          </a:xfrm>
        </p:grpSpPr>
        <p:sp>
          <p:nvSpPr>
            <p:cNvPr id="157" name="Shape 157"/>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58" name="Shape 158"/>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162" name="Group 162"/>
          <p:cNvGrpSpPr/>
          <p:nvPr/>
        </p:nvGrpSpPr>
        <p:grpSpPr>
          <a:xfrm>
            <a:off x="39151" y="5128588"/>
            <a:ext cx="9828002" cy="1620001"/>
            <a:chOff x="0" y="0"/>
            <a:chExt cx="9828000" cy="1620000"/>
          </a:xfrm>
        </p:grpSpPr>
        <p:sp>
          <p:nvSpPr>
            <p:cNvPr id="160" name="Shape 160"/>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61" name="Shape 161"/>
            <p:cNvSpPr/>
            <p:nvPr/>
          </p:nvSpPr>
          <p:spPr>
            <a:xfrm>
              <a:off x="-1" y="-1"/>
              <a:ext cx="9828002" cy="1240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 Tenant ID found in database for tenants and properties</a:t>
              </a:r>
            </a:p>
            <a:p>
              <a:pPr marL="179388" indent="-179388">
                <a:buClr>
                  <a:srgbClr val="000000"/>
                </a:buClr>
                <a:buSzPct val="100000"/>
                <a:buFont typeface="Arial"/>
                <a:buChar char="•"/>
                <a:defRPr sz="2000">
                  <a:latin typeface="Calibri"/>
                  <a:ea typeface="Calibri"/>
                  <a:cs typeface="Calibri"/>
                  <a:sym typeface="Calibri"/>
                </a:defRPr>
              </a:pPr>
              <a:r>
                <a:t>Requires tenant database, also connected to property database to help identify which properties are linked with which tenants</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6"/>
          <p:cNvGrpSpPr/>
          <p:nvPr/>
        </p:nvGrpSpPr>
        <p:grpSpPr>
          <a:xfrm>
            <a:off x="39151" y="87309"/>
            <a:ext cx="720001" cy="584201"/>
            <a:chOff x="0" y="0"/>
            <a:chExt cx="719999" cy="584200"/>
          </a:xfrm>
        </p:grpSpPr>
        <p:sp>
          <p:nvSpPr>
            <p:cNvPr id="164" name="Shape 164"/>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65" name="Shape 165"/>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03</a:t>
              </a:r>
            </a:p>
          </p:txBody>
        </p:sp>
      </p:grpSp>
      <p:grpSp>
        <p:nvGrpSpPr>
          <p:cNvPr id="169" name="Group 169"/>
          <p:cNvGrpSpPr/>
          <p:nvPr/>
        </p:nvGrpSpPr>
        <p:grpSpPr>
          <a:xfrm>
            <a:off x="831153" y="109409"/>
            <a:ext cx="7380001" cy="540000"/>
            <a:chOff x="0" y="0"/>
            <a:chExt cx="7379999" cy="539999"/>
          </a:xfrm>
        </p:grpSpPr>
        <p:sp>
          <p:nvSpPr>
            <p:cNvPr id="167" name="Shape 167"/>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68" name="Shape 168"/>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Management</a:t>
              </a:r>
            </a:p>
          </p:txBody>
        </p:sp>
      </p:grpSp>
      <p:grpSp>
        <p:nvGrpSpPr>
          <p:cNvPr id="172" name="Group 172"/>
          <p:cNvGrpSpPr/>
          <p:nvPr/>
        </p:nvGrpSpPr>
        <p:grpSpPr>
          <a:xfrm>
            <a:off x="39151" y="822469"/>
            <a:ext cx="9828002" cy="2340000"/>
            <a:chOff x="0" y="0"/>
            <a:chExt cx="9828000" cy="2339999"/>
          </a:xfrm>
        </p:grpSpPr>
        <p:sp>
          <p:nvSpPr>
            <p:cNvPr id="170" name="Shape 170"/>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71" name="Shape 171"/>
            <p:cNvSpPr/>
            <p:nvPr/>
          </p:nvSpPr>
          <p:spPr>
            <a:xfrm>
              <a:off x="-1" y="-1"/>
              <a:ext cx="9828002"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owner I want access to my property information and details so that I can make changes and update details, images, etc.</a:t>
              </a:r>
            </a:p>
          </p:txBody>
        </p:sp>
      </p:grpSp>
      <p:grpSp>
        <p:nvGrpSpPr>
          <p:cNvPr id="175" name="Group 175"/>
          <p:cNvGrpSpPr/>
          <p:nvPr/>
        </p:nvGrpSpPr>
        <p:grpSpPr>
          <a:xfrm>
            <a:off x="39151" y="3335530"/>
            <a:ext cx="9828002" cy="1620001"/>
            <a:chOff x="0" y="0"/>
            <a:chExt cx="9828000" cy="1620000"/>
          </a:xfrm>
        </p:grpSpPr>
        <p:sp>
          <p:nvSpPr>
            <p:cNvPr id="173" name="Shape 173"/>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74" name="Shape 174"/>
            <p:cNvSpPr/>
            <p:nvPr/>
          </p:nvSpPr>
          <p:spPr>
            <a:xfrm>
              <a:off x="-1" y="-1"/>
              <a:ext cx="9828002" cy="1240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8" indent="-179388">
                <a:buClr>
                  <a:srgbClr val="000000"/>
                </a:buClr>
                <a:buSzPct val="100000"/>
                <a:buFont typeface="Arial"/>
                <a:buChar char="•"/>
                <a:defRPr sz="2000">
                  <a:latin typeface="Calibri"/>
                  <a:ea typeface="Calibri"/>
                  <a:cs typeface="Calibri"/>
                  <a:sym typeface="Calibri"/>
                </a:defRPr>
              </a:pPr>
              <a:r>
                <a:t> Edit option for properties shown to owners when logged in and viewing property</a:t>
              </a:r>
            </a:p>
            <a:p>
              <a:pPr marL="179388" indent="-179388">
                <a:buClr>
                  <a:srgbClr val="000000"/>
                </a:buClr>
                <a:buSzPct val="100000"/>
                <a:buFont typeface="Arial"/>
                <a:buChar char="•"/>
                <a:defRPr sz="2000">
                  <a:latin typeface="Calibri"/>
                  <a:ea typeface="Calibri"/>
                  <a:cs typeface="Calibri"/>
                  <a:sym typeface="Calibri"/>
                </a:defRPr>
              </a:pPr>
              <a:r>
                <a:t>Ability to add/delete/edit photos and information for property</a:t>
              </a:r>
            </a:p>
            <a:p>
              <a:pPr marL="179388" indent="-179388">
                <a:buClr>
                  <a:srgbClr val="000000"/>
                </a:buClr>
                <a:buSzPct val="100000"/>
                <a:buFont typeface="Arial"/>
                <a:buChar char="•"/>
                <a:defRPr sz="2000">
                  <a:latin typeface="Calibri"/>
                  <a:ea typeface="Calibri"/>
                  <a:cs typeface="Calibri"/>
                  <a:sym typeface="Calibri"/>
                </a:defRPr>
              </a:pPr>
              <a:r>
                <a:t>Edit property option available when viewing properties from account page</a:t>
              </a:r>
            </a:p>
          </p:txBody>
        </p:sp>
      </p:grpSp>
      <p:grpSp>
        <p:nvGrpSpPr>
          <p:cNvPr id="178" name="Group 178"/>
          <p:cNvGrpSpPr/>
          <p:nvPr/>
        </p:nvGrpSpPr>
        <p:grpSpPr>
          <a:xfrm>
            <a:off x="9147153" y="109409"/>
            <a:ext cx="720000" cy="540000"/>
            <a:chOff x="0" y="0"/>
            <a:chExt cx="719999" cy="539999"/>
          </a:xfrm>
        </p:grpSpPr>
        <p:sp>
          <p:nvSpPr>
            <p:cNvPr id="176" name="Shape 176"/>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77" name="Shape 177"/>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181" name="Group 181"/>
          <p:cNvGrpSpPr/>
          <p:nvPr/>
        </p:nvGrpSpPr>
        <p:grpSpPr>
          <a:xfrm>
            <a:off x="8283153" y="109409"/>
            <a:ext cx="792000" cy="540000"/>
            <a:chOff x="0" y="168150"/>
            <a:chExt cx="791998" cy="539999"/>
          </a:xfrm>
        </p:grpSpPr>
        <p:sp>
          <p:nvSpPr>
            <p:cNvPr id="179" name="Shape 179"/>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80" name="Shape 180"/>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184" name="Group 184"/>
          <p:cNvGrpSpPr/>
          <p:nvPr/>
        </p:nvGrpSpPr>
        <p:grpSpPr>
          <a:xfrm>
            <a:off x="39151" y="5128588"/>
            <a:ext cx="9828002" cy="1620001"/>
            <a:chOff x="0" y="0"/>
            <a:chExt cx="9828000" cy="1620000"/>
          </a:xfrm>
        </p:grpSpPr>
        <p:sp>
          <p:nvSpPr>
            <p:cNvPr id="182" name="Shape 182"/>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83" name="Shape 183"/>
            <p:cNvSpPr/>
            <p:nvPr/>
          </p:nvSpPr>
          <p:spPr>
            <a:xfrm>
              <a:off x="-1" y="-1"/>
              <a:ext cx="9828002" cy="1532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7" indent="-179387">
                <a:buClr>
                  <a:srgbClr val="000000"/>
                </a:buClr>
                <a:buSzPct val="100000"/>
                <a:buFont typeface="Arial"/>
                <a:buChar char="•"/>
                <a:defRPr sz="2000">
                  <a:latin typeface="Calibri"/>
                  <a:ea typeface="Calibri"/>
                  <a:cs typeface="Calibri"/>
                  <a:sym typeface="Calibri"/>
                </a:defRPr>
              </a:pPr>
              <a:r>
                <a:t>Requires owner to have an account (assumed automatically made upon acceptance of property) </a:t>
              </a:r>
            </a:p>
            <a:p>
              <a:pPr marL="179387" indent="-179387">
                <a:buClr>
                  <a:srgbClr val="000000"/>
                </a:buClr>
                <a:buSzPct val="100000"/>
                <a:buFont typeface="Arial"/>
                <a:buChar char="•"/>
                <a:defRPr sz="2000">
                  <a:latin typeface="Calibri"/>
                  <a:ea typeface="Calibri"/>
                  <a:cs typeface="Calibri"/>
                  <a:sym typeface="Calibri"/>
                </a:defRPr>
              </a:pPr>
              <a:r>
                <a:t>Account details would be saved to owner database</a:t>
              </a:r>
            </a:p>
            <a:p>
              <a:pPr marL="179387" indent="-179387">
                <a:buClr>
                  <a:srgbClr val="000000"/>
                </a:buClr>
                <a:buSzPct val="100000"/>
                <a:buFont typeface="Arial"/>
                <a:buChar char="•"/>
                <a:defRPr sz="2000">
                  <a:latin typeface="Calibri"/>
                  <a:ea typeface="Calibri"/>
                  <a:cs typeface="Calibri"/>
                  <a:sym typeface="Calibri"/>
                </a:defRPr>
              </a:pPr>
              <a:r>
                <a:t>Modifications made to property database</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8"/>
          <p:cNvGrpSpPr/>
          <p:nvPr/>
        </p:nvGrpSpPr>
        <p:grpSpPr>
          <a:xfrm>
            <a:off x="39151" y="87309"/>
            <a:ext cx="720001" cy="584201"/>
            <a:chOff x="0" y="0"/>
            <a:chExt cx="719999" cy="584200"/>
          </a:xfrm>
        </p:grpSpPr>
        <p:sp>
          <p:nvSpPr>
            <p:cNvPr id="186" name="Shape 186"/>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87" name="Shape 187"/>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04</a:t>
              </a:r>
            </a:p>
          </p:txBody>
        </p:sp>
      </p:grpSp>
      <p:grpSp>
        <p:nvGrpSpPr>
          <p:cNvPr id="191" name="Group 191"/>
          <p:cNvGrpSpPr/>
          <p:nvPr/>
        </p:nvGrpSpPr>
        <p:grpSpPr>
          <a:xfrm>
            <a:off x="831153" y="109409"/>
            <a:ext cx="7380001" cy="540000"/>
            <a:chOff x="0" y="0"/>
            <a:chExt cx="7379999" cy="539999"/>
          </a:xfrm>
        </p:grpSpPr>
        <p:sp>
          <p:nvSpPr>
            <p:cNvPr id="189" name="Shape 189"/>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90" name="Shape 190"/>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Inspection/Scheduling Management</a:t>
              </a:r>
            </a:p>
          </p:txBody>
        </p:sp>
      </p:grpSp>
      <p:grpSp>
        <p:nvGrpSpPr>
          <p:cNvPr id="194" name="Group 194"/>
          <p:cNvGrpSpPr/>
          <p:nvPr/>
        </p:nvGrpSpPr>
        <p:grpSpPr>
          <a:xfrm>
            <a:off x="39151" y="822469"/>
            <a:ext cx="9828002" cy="2340000"/>
            <a:chOff x="0" y="0"/>
            <a:chExt cx="9828000" cy="2339999"/>
          </a:xfrm>
        </p:grpSpPr>
        <p:sp>
          <p:nvSpPr>
            <p:cNvPr id="192" name="Shape 192"/>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93" name="Shape 193"/>
            <p:cNvSpPr/>
            <p:nvPr/>
          </p:nvSpPr>
          <p:spPr>
            <a:xfrm>
              <a:off x="-1" y="-1"/>
              <a:ext cx="9828002" cy="1158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member of staff I want to be able to manage my properties so that I can set inspection times, scheduling and see my assigned properties.</a:t>
              </a:r>
            </a:p>
          </p:txBody>
        </p:sp>
      </p:grpSp>
      <p:grpSp>
        <p:nvGrpSpPr>
          <p:cNvPr id="197" name="Group 197"/>
          <p:cNvGrpSpPr/>
          <p:nvPr/>
        </p:nvGrpSpPr>
        <p:grpSpPr>
          <a:xfrm>
            <a:off x="39151" y="3335530"/>
            <a:ext cx="9828002" cy="1620001"/>
            <a:chOff x="0" y="0"/>
            <a:chExt cx="9828000" cy="1620000"/>
          </a:xfrm>
        </p:grpSpPr>
        <p:sp>
          <p:nvSpPr>
            <p:cNvPr id="195" name="Shape 195"/>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196" name="Shape 196"/>
            <p:cNvSpPr/>
            <p:nvPr/>
          </p:nvSpPr>
          <p:spPr>
            <a:xfrm>
              <a:off x="-1" y="-1"/>
              <a:ext cx="9828002" cy="1329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7" indent="-179387">
                <a:buClr>
                  <a:srgbClr val="000000"/>
                </a:buClr>
                <a:buSzPct val="100000"/>
                <a:buFont typeface="Arial"/>
                <a:buChar char="•"/>
                <a:defRPr sz="1600">
                  <a:latin typeface="Calibri"/>
                  <a:ea typeface="Calibri"/>
                  <a:cs typeface="Calibri"/>
                  <a:sym typeface="Calibri"/>
                </a:defRPr>
              </a:pPr>
              <a:r>
                <a:t> Full inspections and schedules viewable on the scheduling page</a:t>
              </a:r>
            </a:p>
            <a:p>
              <a:pPr marL="179387" indent="-179387">
                <a:buClr>
                  <a:srgbClr val="000000"/>
                </a:buClr>
                <a:buSzPct val="100000"/>
                <a:buFont typeface="Arial"/>
                <a:buChar char="•"/>
                <a:defRPr sz="1600">
                  <a:latin typeface="Calibri"/>
                  <a:ea typeface="Calibri"/>
                  <a:cs typeface="Calibri"/>
                  <a:sym typeface="Calibri"/>
                </a:defRPr>
              </a:pPr>
              <a:r>
                <a:t>Staff can have a quick overview of information, properties assigned to them, inspections and scheduling, etc. for each property from their primary account page</a:t>
              </a:r>
            </a:p>
            <a:p>
              <a:pPr marL="179387" indent="-179387">
                <a:buClr>
                  <a:srgbClr val="000000"/>
                </a:buClr>
                <a:buSzPct val="100000"/>
                <a:buFont typeface="Trebuchet MS"/>
                <a:buChar char="•"/>
                <a:defRPr sz="1600">
                  <a:latin typeface="Calibri"/>
                  <a:ea typeface="Calibri"/>
                  <a:cs typeface="Calibri"/>
                  <a:sym typeface="Calibri"/>
                </a:defRPr>
              </a:pPr>
              <a:r>
                <a:t>New and upcoming inspection times and scheduling present as notifications linking to scheduling page</a:t>
              </a:r>
            </a:p>
          </p:txBody>
        </p:sp>
      </p:grpSp>
      <p:grpSp>
        <p:nvGrpSpPr>
          <p:cNvPr id="200" name="Group 200"/>
          <p:cNvGrpSpPr/>
          <p:nvPr/>
        </p:nvGrpSpPr>
        <p:grpSpPr>
          <a:xfrm>
            <a:off x="9147153" y="109409"/>
            <a:ext cx="720000" cy="540000"/>
            <a:chOff x="0" y="0"/>
            <a:chExt cx="719999" cy="539999"/>
          </a:xfrm>
        </p:grpSpPr>
        <p:sp>
          <p:nvSpPr>
            <p:cNvPr id="198" name="Shape 198"/>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199" name="Shape 199"/>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2</a:t>
              </a:r>
            </a:p>
          </p:txBody>
        </p:sp>
      </p:grpSp>
      <p:grpSp>
        <p:nvGrpSpPr>
          <p:cNvPr id="203" name="Group 203"/>
          <p:cNvGrpSpPr/>
          <p:nvPr/>
        </p:nvGrpSpPr>
        <p:grpSpPr>
          <a:xfrm>
            <a:off x="8283153" y="109409"/>
            <a:ext cx="792000" cy="540000"/>
            <a:chOff x="0" y="168150"/>
            <a:chExt cx="791998" cy="539999"/>
          </a:xfrm>
        </p:grpSpPr>
        <p:sp>
          <p:nvSpPr>
            <p:cNvPr id="201" name="Shape 201"/>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02" name="Shape 202"/>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206" name="Group 206"/>
          <p:cNvGrpSpPr/>
          <p:nvPr/>
        </p:nvGrpSpPr>
        <p:grpSpPr>
          <a:xfrm>
            <a:off x="39151" y="5128588"/>
            <a:ext cx="9828002" cy="1862701"/>
            <a:chOff x="0" y="0"/>
            <a:chExt cx="9828000" cy="1862700"/>
          </a:xfrm>
        </p:grpSpPr>
        <p:sp>
          <p:nvSpPr>
            <p:cNvPr id="204" name="Shape 204"/>
            <p:cNvSpPr/>
            <p:nvPr/>
          </p:nvSpPr>
          <p:spPr>
            <a:xfrm>
              <a:off x="0" y="0"/>
              <a:ext cx="9828001" cy="1620001"/>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205" name="Shape 205"/>
            <p:cNvSpPr/>
            <p:nvPr/>
          </p:nvSpPr>
          <p:spPr>
            <a:xfrm>
              <a:off x="0" y="0"/>
              <a:ext cx="9828001" cy="1862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7" indent="-179387">
                <a:buClr>
                  <a:srgbClr val="000000"/>
                </a:buClr>
                <a:buSzPct val="100000"/>
                <a:buFont typeface="Arial"/>
                <a:buChar char="•"/>
                <a:defRPr sz="1600">
                  <a:latin typeface="Calibri"/>
                  <a:ea typeface="Calibri"/>
                  <a:cs typeface="Calibri"/>
                  <a:sym typeface="Calibri"/>
                </a:defRPr>
              </a:pPr>
              <a:r>
                <a:t>Each property assigned to the particular staff member has a name and contact information of the property owner, or owner ID</a:t>
              </a:r>
            </a:p>
            <a:p>
              <a:pPr marL="179387" indent="-179387">
                <a:buClr>
                  <a:srgbClr val="000000"/>
                </a:buClr>
                <a:buSzPct val="100000"/>
                <a:buFont typeface="Trebuchet MS"/>
                <a:buChar char="•"/>
                <a:defRPr sz="1600">
                  <a:latin typeface="Calibri"/>
                  <a:ea typeface="Calibri"/>
                  <a:cs typeface="Calibri"/>
                  <a:sym typeface="Calibri"/>
                </a:defRPr>
              </a:pPr>
              <a:r>
                <a:t>Staff members can’t change property information.</a:t>
              </a:r>
            </a:p>
            <a:p>
              <a:pPr marL="179387" indent="-179387">
                <a:buClr>
                  <a:srgbClr val="000000"/>
                </a:buClr>
                <a:buSzPct val="100000"/>
                <a:buFont typeface="Trebuchet MS"/>
                <a:buChar char="•"/>
                <a:defRPr sz="1600">
                  <a:latin typeface="Calibri"/>
                  <a:ea typeface="Calibri"/>
                  <a:cs typeface="Calibri"/>
                  <a:sym typeface="Calibri"/>
                </a:defRPr>
              </a:pPr>
              <a:r>
                <a:t>Requires database to store scheduling information, etc.</a:t>
              </a:r>
            </a:p>
            <a:p>
              <a:pPr marL="179387" indent="-179387">
                <a:buClr>
                  <a:srgbClr val="000000"/>
                </a:buClr>
                <a:buSzPct val="100000"/>
                <a:buFont typeface="Trebuchet MS"/>
                <a:buChar char="•"/>
                <a:defRPr sz="1600">
                  <a:latin typeface="Calibri"/>
                  <a:ea typeface="Calibri"/>
                  <a:cs typeface="Calibri"/>
                  <a:sym typeface="Calibri"/>
                </a:defRPr>
              </a:pPr>
              <a:r>
                <a:t>Requires staff database</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Group 210"/>
          <p:cNvGrpSpPr/>
          <p:nvPr/>
        </p:nvGrpSpPr>
        <p:grpSpPr>
          <a:xfrm>
            <a:off x="39151" y="87309"/>
            <a:ext cx="720001" cy="584201"/>
            <a:chOff x="0" y="0"/>
            <a:chExt cx="719999" cy="584200"/>
          </a:xfrm>
        </p:grpSpPr>
        <p:sp>
          <p:nvSpPr>
            <p:cNvPr id="208" name="Shape 208"/>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09" name="Shape 209"/>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05</a:t>
              </a:r>
            </a:p>
          </p:txBody>
        </p:sp>
      </p:grpSp>
      <p:grpSp>
        <p:nvGrpSpPr>
          <p:cNvPr id="213" name="Group 213"/>
          <p:cNvGrpSpPr/>
          <p:nvPr/>
        </p:nvGrpSpPr>
        <p:grpSpPr>
          <a:xfrm>
            <a:off x="831153" y="109409"/>
            <a:ext cx="7380001" cy="540000"/>
            <a:chOff x="0" y="0"/>
            <a:chExt cx="7379999" cy="539999"/>
          </a:xfrm>
        </p:grpSpPr>
        <p:sp>
          <p:nvSpPr>
            <p:cNvPr id="211" name="Shape 211"/>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12" name="Shape 212"/>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Personal Account Editor</a:t>
              </a:r>
            </a:p>
          </p:txBody>
        </p:sp>
      </p:grpSp>
      <p:grpSp>
        <p:nvGrpSpPr>
          <p:cNvPr id="216" name="Group 216"/>
          <p:cNvGrpSpPr/>
          <p:nvPr/>
        </p:nvGrpSpPr>
        <p:grpSpPr>
          <a:xfrm>
            <a:off x="39151" y="822469"/>
            <a:ext cx="9828002" cy="2340000"/>
            <a:chOff x="0" y="0"/>
            <a:chExt cx="9828000" cy="2339999"/>
          </a:xfrm>
        </p:grpSpPr>
        <p:sp>
          <p:nvSpPr>
            <p:cNvPr id="214" name="Shape 214"/>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15" name="Shape 215"/>
            <p:cNvSpPr/>
            <p:nvPr/>
          </p:nvSpPr>
          <p:spPr>
            <a:xfrm>
              <a:off x="-1" y="-1"/>
              <a:ext cx="9828002" cy="8026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member of staff I want to be able to see and add/delete/update my details so I can keep things up to date.</a:t>
              </a:r>
            </a:p>
          </p:txBody>
        </p:sp>
      </p:grpSp>
      <p:grpSp>
        <p:nvGrpSpPr>
          <p:cNvPr id="219" name="Group 219"/>
          <p:cNvGrpSpPr/>
          <p:nvPr/>
        </p:nvGrpSpPr>
        <p:grpSpPr>
          <a:xfrm>
            <a:off x="39151" y="3335530"/>
            <a:ext cx="9828002" cy="1620001"/>
            <a:chOff x="0" y="0"/>
            <a:chExt cx="9828000" cy="1620000"/>
          </a:xfrm>
        </p:grpSpPr>
        <p:sp>
          <p:nvSpPr>
            <p:cNvPr id="217" name="Shape 217"/>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18" name="Shape 218"/>
            <p:cNvSpPr/>
            <p:nvPr/>
          </p:nvSpPr>
          <p:spPr>
            <a:xfrm>
              <a:off x="-1" y="-1"/>
              <a:ext cx="9828002" cy="1583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8" indent="-179388">
                <a:buClr>
                  <a:srgbClr val="000000"/>
                </a:buClr>
                <a:buSzPct val="100000"/>
                <a:buFont typeface="Trebuchet MS"/>
                <a:buChar char="•"/>
                <a:defRPr>
                  <a:latin typeface="Calibri"/>
                  <a:ea typeface="Calibri"/>
                  <a:cs typeface="Calibri"/>
                  <a:sym typeface="Calibri"/>
                </a:defRPr>
              </a:pPr>
              <a:r>
                <a:t>Allows for basic changes to account information through website such as contact info. Other information such as applying for a change in bank details or rostering, as well as leave applications required to be completed on a paper form and submitted</a:t>
              </a:r>
            </a:p>
            <a:p>
              <a:pPr marL="179388" indent="-179388">
                <a:buClr>
                  <a:srgbClr val="000000"/>
                </a:buClr>
                <a:buSzPct val="100000"/>
                <a:buFont typeface="Trebuchet MS"/>
                <a:buChar char="•"/>
                <a:defRPr>
                  <a:latin typeface="Calibri"/>
                  <a:ea typeface="Calibri"/>
                  <a:cs typeface="Calibri"/>
                  <a:sym typeface="Calibri"/>
                </a:defRPr>
              </a:pPr>
              <a:r>
                <a:t>Each staff member assigned a unique ID, able to be differentiated from that of owners and tenants (e.g. how QUT uses n for students and s for staff)</a:t>
              </a:r>
            </a:p>
            <a:p>
              <a:pPr marL="179388" indent="-179388">
                <a:buClr>
                  <a:srgbClr val="000000"/>
                </a:buClr>
                <a:buSzPct val="100000"/>
                <a:buFont typeface="Trebuchet MS"/>
                <a:buChar char="•"/>
                <a:defRPr>
                  <a:latin typeface="Calibri"/>
                  <a:ea typeface="Calibri"/>
                  <a:cs typeface="Calibri"/>
                  <a:sym typeface="Calibri"/>
                </a:defRPr>
              </a:pPr>
              <a:r>
                <a:t>Each staff member given an account upon beginning employment</a:t>
              </a:r>
            </a:p>
          </p:txBody>
        </p:sp>
      </p:grpSp>
      <p:grpSp>
        <p:nvGrpSpPr>
          <p:cNvPr id="222" name="Group 222"/>
          <p:cNvGrpSpPr/>
          <p:nvPr/>
        </p:nvGrpSpPr>
        <p:grpSpPr>
          <a:xfrm>
            <a:off x="9147153" y="109409"/>
            <a:ext cx="720000" cy="540000"/>
            <a:chOff x="0" y="0"/>
            <a:chExt cx="719999" cy="539999"/>
          </a:xfrm>
        </p:grpSpPr>
        <p:sp>
          <p:nvSpPr>
            <p:cNvPr id="220" name="Shape 220"/>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21" name="Shape 221"/>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225" name="Group 225"/>
          <p:cNvGrpSpPr/>
          <p:nvPr/>
        </p:nvGrpSpPr>
        <p:grpSpPr>
          <a:xfrm>
            <a:off x="8283153" y="109409"/>
            <a:ext cx="792000" cy="540000"/>
            <a:chOff x="0" y="168150"/>
            <a:chExt cx="791998" cy="539999"/>
          </a:xfrm>
        </p:grpSpPr>
        <p:sp>
          <p:nvSpPr>
            <p:cNvPr id="223" name="Shape 223"/>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24" name="Shape 224"/>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228" name="Group 228"/>
          <p:cNvGrpSpPr/>
          <p:nvPr/>
        </p:nvGrpSpPr>
        <p:grpSpPr>
          <a:xfrm>
            <a:off x="39151" y="5128588"/>
            <a:ext cx="9828002" cy="1620001"/>
            <a:chOff x="0" y="0"/>
            <a:chExt cx="9828000" cy="1620000"/>
          </a:xfrm>
        </p:grpSpPr>
        <p:sp>
          <p:nvSpPr>
            <p:cNvPr id="226" name="Shape 226"/>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227" name="Shape 227"/>
            <p:cNvSpPr/>
            <p:nvPr/>
          </p:nvSpPr>
          <p:spPr>
            <a:xfrm>
              <a:off x="-1" y="-1"/>
              <a:ext cx="9828002" cy="1532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7" indent="-179387">
                <a:buClr>
                  <a:srgbClr val="000000"/>
                </a:buClr>
                <a:buSzPct val="100000"/>
                <a:buFont typeface="Arial"/>
                <a:buChar char="•"/>
                <a:defRPr sz="2000">
                  <a:latin typeface="Calibri"/>
                  <a:ea typeface="Calibri"/>
                  <a:cs typeface="Calibri"/>
                  <a:sym typeface="Calibri"/>
                </a:defRPr>
              </a:pPr>
              <a:r>
                <a:t> All information would be verified then updated and saved to staff database</a:t>
              </a:r>
            </a:p>
            <a:p>
              <a:pPr marL="179387" indent="-179387">
                <a:buClr>
                  <a:srgbClr val="000000"/>
                </a:buClr>
                <a:buSzPct val="100000"/>
                <a:buFont typeface="Arial"/>
                <a:buChar char="•"/>
                <a:defRPr sz="2000">
                  <a:latin typeface="Calibri"/>
                  <a:ea typeface="Calibri"/>
                  <a:cs typeface="Calibri"/>
                  <a:sym typeface="Calibri"/>
                </a:defRPr>
              </a:pPr>
              <a:r>
                <a:t>Requires staff database</a:t>
              </a:r>
            </a:p>
            <a:p>
              <a:pPr marL="179387" indent="-179387">
                <a:buClr>
                  <a:srgbClr val="000000"/>
                </a:buClr>
                <a:buSzPct val="100000"/>
                <a:buFont typeface="Arial"/>
                <a:buChar char="•"/>
                <a:defRPr sz="2000">
                  <a:latin typeface="Calibri"/>
                  <a:ea typeface="Calibri"/>
                  <a:cs typeface="Calibri"/>
                  <a:sym typeface="Calibri"/>
                </a:defRPr>
              </a:pPr>
              <a:r>
                <a:t>Assuming staff accounts created by David once employment confirmed</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 name="Group 232"/>
          <p:cNvGrpSpPr/>
          <p:nvPr/>
        </p:nvGrpSpPr>
        <p:grpSpPr>
          <a:xfrm>
            <a:off x="39151" y="87309"/>
            <a:ext cx="720001" cy="584201"/>
            <a:chOff x="0" y="0"/>
            <a:chExt cx="719999" cy="584200"/>
          </a:xfrm>
        </p:grpSpPr>
        <p:sp>
          <p:nvSpPr>
            <p:cNvPr id="230" name="Shape 230"/>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31" name="Shape 231"/>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06</a:t>
              </a:r>
            </a:p>
          </p:txBody>
        </p:sp>
      </p:grpSp>
      <p:grpSp>
        <p:nvGrpSpPr>
          <p:cNvPr id="235" name="Group 235"/>
          <p:cNvGrpSpPr/>
          <p:nvPr/>
        </p:nvGrpSpPr>
        <p:grpSpPr>
          <a:xfrm>
            <a:off x="831153" y="109409"/>
            <a:ext cx="7380001" cy="540000"/>
            <a:chOff x="0" y="0"/>
            <a:chExt cx="7379999" cy="539999"/>
          </a:xfrm>
        </p:grpSpPr>
        <p:sp>
          <p:nvSpPr>
            <p:cNvPr id="233" name="Shape 233"/>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34" name="Shape 234"/>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Property Update Settings</a:t>
              </a:r>
            </a:p>
          </p:txBody>
        </p:sp>
      </p:grpSp>
      <p:grpSp>
        <p:nvGrpSpPr>
          <p:cNvPr id="238" name="Group 238"/>
          <p:cNvGrpSpPr/>
          <p:nvPr/>
        </p:nvGrpSpPr>
        <p:grpSpPr>
          <a:xfrm>
            <a:off x="39151" y="822469"/>
            <a:ext cx="9828002" cy="2340000"/>
            <a:chOff x="0" y="0"/>
            <a:chExt cx="9828000" cy="2339999"/>
          </a:xfrm>
        </p:grpSpPr>
        <p:sp>
          <p:nvSpPr>
            <p:cNvPr id="236" name="Shape 236"/>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37" name="Shape 237"/>
            <p:cNvSpPr/>
            <p:nvPr/>
          </p:nvSpPr>
          <p:spPr>
            <a:xfrm>
              <a:off x="-1" y="-1"/>
              <a:ext cx="9828002" cy="1513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member of staff I want to be able to view and store/update rental information of properties assigned to me so that I can keep track of which properties are available and which aren’t, allowing me to better provide rentals to potential tenants</a:t>
              </a:r>
            </a:p>
          </p:txBody>
        </p:sp>
      </p:grpSp>
      <p:grpSp>
        <p:nvGrpSpPr>
          <p:cNvPr id="241" name="Group 241"/>
          <p:cNvGrpSpPr/>
          <p:nvPr/>
        </p:nvGrpSpPr>
        <p:grpSpPr>
          <a:xfrm>
            <a:off x="39151" y="3335530"/>
            <a:ext cx="9828002" cy="1620001"/>
            <a:chOff x="0" y="0"/>
            <a:chExt cx="9828000" cy="1620000"/>
          </a:xfrm>
        </p:grpSpPr>
        <p:sp>
          <p:nvSpPr>
            <p:cNvPr id="239" name="Shape 239"/>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40" name="Shape 240"/>
            <p:cNvSpPr/>
            <p:nvPr/>
          </p:nvSpPr>
          <p:spPr>
            <a:xfrm>
              <a:off x="-1" y="-1"/>
              <a:ext cx="9828002" cy="1532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8" indent="-179388">
                <a:buClr>
                  <a:srgbClr val="000000"/>
                </a:buClr>
                <a:buSzPct val="100000"/>
                <a:buFont typeface="Trebuchet MS"/>
                <a:buChar char="•"/>
                <a:defRPr sz="2000">
                  <a:latin typeface="Calibri"/>
                  <a:ea typeface="Calibri"/>
                  <a:cs typeface="Calibri"/>
                  <a:sym typeface="Calibri"/>
                </a:defRPr>
              </a:pPr>
              <a:r>
                <a:t>Staff will be able to see if any of their rentals are vacant or not on their account page</a:t>
              </a:r>
            </a:p>
            <a:p>
              <a:pPr marL="179388" indent="-179388">
                <a:buClr>
                  <a:srgbClr val="000000"/>
                </a:buClr>
                <a:buSzPct val="100000"/>
                <a:buFont typeface="Trebuchet MS"/>
                <a:buChar char="•"/>
                <a:defRPr sz="2000">
                  <a:latin typeface="Calibri"/>
                  <a:ea typeface="Calibri"/>
                  <a:cs typeface="Calibri"/>
                  <a:sym typeface="Calibri"/>
                </a:defRPr>
              </a:pPr>
              <a:r>
                <a:t>Property availability and tenant information (who is staying in the property) can be updated through the staff member’s account page</a:t>
              </a:r>
            </a:p>
          </p:txBody>
        </p:sp>
      </p:grpSp>
      <p:grpSp>
        <p:nvGrpSpPr>
          <p:cNvPr id="244" name="Group 244"/>
          <p:cNvGrpSpPr/>
          <p:nvPr/>
        </p:nvGrpSpPr>
        <p:grpSpPr>
          <a:xfrm>
            <a:off x="9147153" y="109409"/>
            <a:ext cx="720000" cy="540000"/>
            <a:chOff x="0" y="0"/>
            <a:chExt cx="719999" cy="539999"/>
          </a:xfrm>
        </p:grpSpPr>
        <p:sp>
          <p:nvSpPr>
            <p:cNvPr id="242" name="Shape 242"/>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43" name="Shape 243"/>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247" name="Group 247"/>
          <p:cNvGrpSpPr/>
          <p:nvPr/>
        </p:nvGrpSpPr>
        <p:grpSpPr>
          <a:xfrm>
            <a:off x="8283153" y="109409"/>
            <a:ext cx="792000" cy="540000"/>
            <a:chOff x="0" y="168150"/>
            <a:chExt cx="791998" cy="539999"/>
          </a:xfrm>
        </p:grpSpPr>
        <p:sp>
          <p:nvSpPr>
            <p:cNvPr id="245" name="Shape 245"/>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46" name="Shape 246"/>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a:t>
              </a:r>
            </a:p>
          </p:txBody>
        </p:sp>
      </p:grpSp>
      <p:grpSp>
        <p:nvGrpSpPr>
          <p:cNvPr id="250" name="Group 250"/>
          <p:cNvGrpSpPr/>
          <p:nvPr/>
        </p:nvGrpSpPr>
        <p:grpSpPr>
          <a:xfrm>
            <a:off x="39151" y="5128588"/>
            <a:ext cx="9828002" cy="1620001"/>
            <a:chOff x="0" y="0"/>
            <a:chExt cx="9828000" cy="1620000"/>
          </a:xfrm>
        </p:grpSpPr>
        <p:sp>
          <p:nvSpPr>
            <p:cNvPr id="248" name="Shape 248"/>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49" name="Shape 249"/>
            <p:cNvSpPr/>
            <p:nvPr/>
          </p:nvSpPr>
          <p:spPr>
            <a:xfrm>
              <a:off x="-1" y="-1"/>
              <a:ext cx="9828002" cy="948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 Feature restricted to staff members only (owners cannot change)</a:t>
              </a:r>
            </a:p>
            <a:p>
              <a:pPr marL="179388" indent="-179388">
                <a:buClr>
                  <a:srgbClr val="000000"/>
                </a:buClr>
                <a:buSzPct val="100000"/>
                <a:buFont typeface="Arial"/>
                <a:buChar char="•"/>
                <a:defRPr sz="2000">
                  <a:latin typeface="Calibri"/>
                  <a:ea typeface="Calibri"/>
                  <a:cs typeface="Calibri"/>
                  <a:sym typeface="Calibri"/>
                </a:defRPr>
              </a:pPr>
              <a:r>
                <a:t>Some aspects could be automated in the future</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6"/>
          <p:cNvGrpSpPr/>
          <p:nvPr/>
        </p:nvGrpSpPr>
        <p:grpSpPr>
          <a:xfrm>
            <a:off x="39151" y="87309"/>
            <a:ext cx="720001" cy="584201"/>
            <a:chOff x="0" y="0"/>
            <a:chExt cx="719999" cy="584200"/>
          </a:xfrm>
        </p:grpSpPr>
        <p:sp>
          <p:nvSpPr>
            <p:cNvPr id="254" name="Shape 254"/>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55" name="Shape 255"/>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07</a:t>
              </a:r>
            </a:p>
          </p:txBody>
        </p:sp>
      </p:grpSp>
      <p:grpSp>
        <p:nvGrpSpPr>
          <p:cNvPr id="259" name="Group 259"/>
          <p:cNvGrpSpPr/>
          <p:nvPr/>
        </p:nvGrpSpPr>
        <p:grpSpPr>
          <a:xfrm>
            <a:off x="831153" y="109409"/>
            <a:ext cx="7380001" cy="540000"/>
            <a:chOff x="0" y="0"/>
            <a:chExt cx="7379999" cy="539999"/>
          </a:xfrm>
        </p:grpSpPr>
        <p:sp>
          <p:nvSpPr>
            <p:cNvPr id="257" name="Shape 257"/>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58" name="Shape 258"/>
            <p:cNvSpPr/>
            <p:nvPr/>
          </p:nvSpPr>
          <p:spPr>
            <a:xfrm>
              <a:off x="0" y="21079"/>
              <a:ext cx="7380000" cy="4978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t>administrative control</a:t>
              </a:r>
            </a:p>
          </p:txBody>
        </p:sp>
      </p:grpSp>
      <p:grpSp>
        <p:nvGrpSpPr>
          <p:cNvPr id="262" name="Group 262"/>
          <p:cNvGrpSpPr/>
          <p:nvPr/>
        </p:nvGrpSpPr>
        <p:grpSpPr>
          <a:xfrm>
            <a:off x="39151" y="822469"/>
            <a:ext cx="9828002" cy="2340000"/>
            <a:chOff x="0" y="0"/>
            <a:chExt cx="9828000" cy="2339999"/>
          </a:xfrm>
        </p:grpSpPr>
        <p:sp>
          <p:nvSpPr>
            <p:cNvPr id="260" name="Shape 260"/>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61" name="Shape 261"/>
            <p:cNvSpPr/>
            <p:nvPr/>
          </p:nvSpPr>
          <p:spPr>
            <a:xfrm>
              <a:off x="-1" y="-1"/>
              <a:ext cx="9828002" cy="11582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400">
                  <a:latin typeface="Calibri"/>
                  <a:ea typeface="Calibri"/>
                  <a:cs typeface="Calibri"/>
                  <a:sym typeface="Calibri"/>
                </a:defRPr>
              </a:lvl1pPr>
            </a:lstStyle>
            <a:p>
              <a:r>
                <a:t>As a business owner (David) I want to be able to have administrative control so that I can add, change or delete property details, in addition to staff abilities.</a:t>
              </a:r>
            </a:p>
          </p:txBody>
        </p:sp>
      </p:grpSp>
      <p:grpSp>
        <p:nvGrpSpPr>
          <p:cNvPr id="265" name="Group 265"/>
          <p:cNvGrpSpPr/>
          <p:nvPr/>
        </p:nvGrpSpPr>
        <p:grpSpPr>
          <a:xfrm>
            <a:off x="39151" y="3335530"/>
            <a:ext cx="9828002" cy="1620001"/>
            <a:chOff x="0" y="0"/>
            <a:chExt cx="9828000" cy="1620000"/>
          </a:xfrm>
        </p:grpSpPr>
        <p:sp>
          <p:nvSpPr>
            <p:cNvPr id="263" name="Shape 263"/>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64" name="Shape 264"/>
            <p:cNvSpPr/>
            <p:nvPr/>
          </p:nvSpPr>
          <p:spPr>
            <a:xfrm>
              <a:off x="-1" y="-1"/>
              <a:ext cx="9828002" cy="1532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179388" indent="-179388">
                <a:buClr>
                  <a:srgbClr val="000000"/>
                </a:buClr>
                <a:buSzPct val="100000"/>
                <a:buFont typeface="Trebuchet MS"/>
                <a:buChar char="•"/>
                <a:defRPr sz="2000">
                  <a:latin typeface="Calibri"/>
                  <a:ea typeface="Calibri"/>
                  <a:cs typeface="Calibri"/>
                  <a:sym typeface="Calibri"/>
                </a:defRPr>
              </a:pPr>
              <a:r>
                <a:t>Members of staff and owners limited to certain privileges</a:t>
              </a:r>
            </a:p>
            <a:p>
              <a:pPr marL="179388" indent="-179388">
                <a:buClr>
                  <a:srgbClr val="000000"/>
                </a:buClr>
                <a:buSzPct val="100000"/>
                <a:buFont typeface="Trebuchet MS"/>
                <a:buChar char="•"/>
                <a:defRPr sz="2000">
                  <a:latin typeface="Calibri"/>
                  <a:ea typeface="Calibri"/>
                  <a:cs typeface="Calibri"/>
                  <a:sym typeface="Calibri"/>
                </a:defRPr>
              </a:pPr>
              <a:r>
                <a:t>David assigned an admin account with special privileges (staff + owner privileges), as well as some other abilities such as access to the database, ability to make changes to the site, etc.</a:t>
              </a:r>
            </a:p>
          </p:txBody>
        </p:sp>
      </p:grpSp>
      <p:grpSp>
        <p:nvGrpSpPr>
          <p:cNvPr id="268" name="Group 268"/>
          <p:cNvGrpSpPr/>
          <p:nvPr/>
        </p:nvGrpSpPr>
        <p:grpSpPr>
          <a:xfrm>
            <a:off x="9147153" y="109409"/>
            <a:ext cx="720000" cy="540000"/>
            <a:chOff x="0" y="0"/>
            <a:chExt cx="719999" cy="539999"/>
          </a:xfrm>
        </p:grpSpPr>
        <p:sp>
          <p:nvSpPr>
            <p:cNvPr id="266" name="Shape 266"/>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67" name="Shape 267"/>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271" name="Group 271"/>
          <p:cNvGrpSpPr/>
          <p:nvPr/>
        </p:nvGrpSpPr>
        <p:grpSpPr>
          <a:xfrm>
            <a:off x="8283153" y="109409"/>
            <a:ext cx="792000" cy="540000"/>
            <a:chOff x="0" y="168150"/>
            <a:chExt cx="791998" cy="539999"/>
          </a:xfrm>
        </p:grpSpPr>
        <p:sp>
          <p:nvSpPr>
            <p:cNvPr id="269" name="Shape 269"/>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70" name="Shape 270"/>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274" name="Group 274"/>
          <p:cNvGrpSpPr/>
          <p:nvPr/>
        </p:nvGrpSpPr>
        <p:grpSpPr>
          <a:xfrm>
            <a:off x="39151" y="5128588"/>
            <a:ext cx="9828002" cy="1620001"/>
            <a:chOff x="0" y="0"/>
            <a:chExt cx="9828000" cy="1620000"/>
          </a:xfrm>
        </p:grpSpPr>
        <p:sp>
          <p:nvSpPr>
            <p:cNvPr id="272" name="Shape 272"/>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endParaRPr/>
            </a:p>
          </p:txBody>
        </p:sp>
        <p:sp>
          <p:nvSpPr>
            <p:cNvPr id="273" name="Shape 273"/>
            <p:cNvSpPr/>
            <p:nvPr/>
          </p:nvSpPr>
          <p:spPr>
            <a:xfrm>
              <a:off x="-1" y="-1"/>
              <a:ext cx="9828002" cy="656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179388" indent="-179388">
                <a:buClr>
                  <a:srgbClr val="000000"/>
                </a:buClr>
                <a:buSzPct val="100000"/>
                <a:buFont typeface="Arial"/>
                <a:buChar char="•"/>
                <a:defRPr sz="2000">
                  <a:latin typeface="Calibri"/>
                  <a:ea typeface="Calibri"/>
                  <a:cs typeface="Calibri"/>
                  <a:sym typeface="Calibri"/>
                </a:defRPr>
              </a:pPr>
              <a:r>
                <a:t>Privileges assigned to account types through David’s personal account</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Group 278"/>
          <p:cNvGrpSpPr/>
          <p:nvPr/>
        </p:nvGrpSpPr>
        <p:grpSpPr>
          <a:xfrm>
            <a:off x="39151" y="87309"/>
            <a:ext cx="720001" cy="584201"/>
            <a:chOff x="0" y="0"/>
            <a:chExt cx="719999" cy="584200"/>
          </a:xfrm>
        </p:grpSpPr>
        <p:sp>
          <p:nvSpPr>
            <p:cNvPr id="276" name="Shape 276"/>
            <p:cNvSpPr/>
            <p:nvPr/>
          </p:nvSpPr>
          <p:spPr>
            <a:xfrm>
              <a:off x="0" y="22099"/>
              <a:ext cx="720000" cy="540001"/>
            </a:xfrm>
            <a:prstGeom prst="rect">
              <a:avLst/>
            </a:prstGeom>
            <a:solidFill>
              <a:srgbClr val="B7CCE4"/>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77" name="Shape 277"/>
            <p:cNvSpPr/>
            <p:nvPr/>
          </p:nvSpPr>
          <p:spPr>
            <a:xfrm>
              <a:off x="0" y="0"/>
              <a:ext cx="720000" cy="5842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Story ID 08</a:t>
              </a:r>
            </a:p>
          </p:txBody>
        </p:sp>
      </p:grpSp>
      <p:grpSp>
        <p:nvGrpSpPr>
          <p:cNvPr id="281" name="Group 281"/>
          <p:cNvGrpSpPr/>
          <p:nvPr/>
        </p:nvGrpSpPr>
        <p:grpSpPr>
          <a:xfrm>
            <a:off x="831153" y="109409"/>
            <a:ext cx="7380002" cy="540001"/>
            <a:chOff x="0" y="0"/>
            <a:chExt cx="7380000" cy="540000"/>
          </a:xfrm>
        </p:grpSpPr>
        <p:sp>
          <p:nvSpPr>
            <p:cNvPr id="279" name="Shape 279"/>
            <p:cNvSpPr/>
            <p:nvPr/>
          </p:nvSpPr>
          <p:spPr>
            <a:xfrm>
              <a:off x="0" y="0"/>
              <a:ext cx="7380000" cy="540000"/>
            </a:xfrm>
            <a:prstGeom prst="rect">
              <a:avLst/>
            </a:prstGeom>
            <a:solidFill>
              <a:schemeClr val="accent1"/>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80" name="Shape 280"/>
            <p:cNvSpPr/>
            <p:nvPr/>
          </p:nvSpPr>
          <p:spPr>
            <a:xfrm>
              <a:off x="0" y="8391"/>
              <a:ext cx="7380000" cy="5232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a:solidFill>
                    <a:srgbClr val="FFFFFF"/>
                  </a:solidFill>
                  <a:latin typeface="Calibri"/>
                  <a:ea typeface="Calibri"/>
                  <a:cs typeface="Calibri"/>
                  <a:sym typeface="Calibri"/>
                </a:defRPr>
              </a:lvl1pPr>
            </a:lstStyle>
            <a:p>
              <a:r>
                <a:rPr lang="en-US" dirty="0" smtClean="0"/>
                <a:t>Customer Enquiries</a:t>
              </a:r>
              <a:endParaRPr dirty="0"/>
            </a:p>
          </p:txBody>
        </p:sp>
      </p:grpSp>
      <p:grpSp>
        <p:nvGrpSpPr>
          <p:cNvPr id="284" name="Group 284"/>
          <p:cNvGrpSpPr/>
          <p:nvPr/>
        </p:nvGrpSpPr>
        <p:grpSpPr>
          <a:xfrm>
            <a:off x="39150" y="822468"/>
            <a:ext cx="9828004" cy="2340002"/>
            <a:chOff x="-1" y="-1"/>
            <a:chExt cx="9828002" cy="2340001"/>
          </a:xfrm>
        </p:grpSpPr>
        <p:sp>
          <p:nvSpPr>
            <p:cNvPr id="282" name="Shape 282"/>
            <p:cNvSpPr/>
            <p:nvPr/>
          </p:nvSpPr>
          <p:spPr>
            <a:xfrm>
              <a:off x="-1" y="-1"/>
              <a:ext cx="9828002" cy="2340001"/>
            </a:xfrm>
            <a:prstGeom prst="rect">
              <a:avLst/>
            </a:prstGeom>
            <a:solidFill>
              <a:srgbClr val="C5D8F1"/>
            </a:solidFill>
            <a:ln w="25400" cap="flat">
              <a:solidFill>
                <a:srgbClr val="244061"/>
              </a:solidFill>
              <a:prstDash val="solid"/>
              <a:round/>
            </a:ln>
            <a:effectLst/>
          </p:spPr>
          <p:txBody>
            <a:bodyPr wrap="square" lIns="45719" tIns="45719" rIns="45719" bIns="45719" numCol="1" anchor="t">
              <a:noAutofit/>
            </a:bodyPr>
            <a:lstStyle/>
            <a:p>
              <a:pPr>
                <a:defRPr sz="2400">
                  <a:latin typeface="Calibri"/>
                  <a:ea typeface="Calibri"/>
                  <a:cs typeface="Calibri"/>
                  <a:sym typeface="Calibri"/>
                </a:defRPr>
              </a:pPr>
              <a:endParaRPr/>
            </a:p>
          </p:txBody>
        </p:sp>
        <p:sp>
          <p:nvSpPr>
            <p:cNvPr id="283" name="Shape 283"/>
            <p:cNvSpPr/>
            <p:nvPr/>
          </p:nvSpPr>
          <p:spPr>
            <a:xfrm>
              <a:off x="-1" y="-1"/>
              <a:ext cx="9828002" cy="7294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nSpc>
                  <a:spcPct val="115000"/>
                </a:lnSpc>
                <a:defRPr sz="1800">
                  <a:latin typeface="Trebuchet MS"/>
                  <a:ea typeface="Trebuchet MS"/>
                  <a:cs typeface="Trebuchet MS"/>
                  <a:sym typeface="Trebuchet MS"/>
                </a:defRPr>
              </a:lvl1pPr>
            </a:lstStyle>
            <a:p>
              <a:r>
                <a:rPr dirty="0"/>
                <a:t>As a </a:t>
              </a:r>
              <a:r>
                <a:rPr dirty="0" smtClean="0"/>
                <a:t>tenant </a:t>
              </a:r>
              <a:r>
                <a:rPr dirty="0"/>
                <a:t>or </a:t>
              </a:r>
              <a:r>
                <a:rPr dirty="0" smtClean="0"/>
                <a:t>owner </a:t>
              </a:r>
              <a:r>
                <a:rPr dirty="0"/>
                <a:t>I want to be able to make enquiries so that my questions will be answered.</a:t>
              </a:r>
            </a:p>
          </p:txBody>
        </p:sp>
      </p:grpSp>
      <p:grpSp>
        <p:nvGrpSpPr>
          <p:cNvPr id="287" name="Group 287"/>
          <p:cNvGrpSpPr/>
          <p:nvPr/>
        </p:nvGrpSpPr>
        <p:grpSpPr>
          <a:xfrm>
            <a:off x="39151" y="3335530"/>
            <a:ext cx="9828002" cy="1620001"/>
            <a:chOff x="0" y="0"/>
            <a:chExt cx="9828000" cy="1620000"/>
          </a:xfrm>
        </p:grpSpPr>
        <p:sp>
          <p:nvSpPr>
            <p:cNvPr id="285" name="Shape 285"/>
            <p:cNvSpPr/>
            <p:nvPr/>
          </p:nvSpPr>
          <p:spPr>
            <a:xfrm>
              <a:off x="-1" y="-1"/>
              <a:ext cx="9828002" cy="1620002"/>
            </a:xfrm>
            <a:prstGeom prst="rect">
              <a:avLst/>
            </a:prstGeom>
            <a:solidFill>
              <a:srgbClr val="DAE5F1"/>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286" name="Shape 286"/>
            <p:cNvSpPr/>
            <p:nvPr/>
          </p:nvSpPr>
          <p:spPr>
            <a:xfrm>
              <a:off x="-1" y="-1"/>
              <a:ext cx="9828002" cy="13248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Acceptance Criteria</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Contact form available on the website with fields where details regarding the enquiry can be filled</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Submission of enquiry converts the enquiry into an email which goes to a relevant staff member</a:t>
              </a:r>
            </a:p>
            <a:p>
              <a:pPr>
                <a:lnSpc>
                  <a:spcPct val="115000"/>
                </a:lnSpc>
                <a:defRPr sz="1500">
                  <a:latin typeface="Trebuchet MS"/>
                  <a:ea typeface="Trebuchet MS"/>
                  <a:cs typeface="Trebuchet MS"/>
                  <a:sym typeface="Trebuchet MS"/>
                </a:defRPr>
              </a:pPr>
              <a:endParaRPr/>
            </a:p>
          </p:txBody>
        </p:sp>
      </p:grpSp>
      <p:grpSp>
        <p:nvGrpSpPr>
          <p:cNvPr id="290" name="Group 290"/>
          <p:cNvGrpSpPr/>
          <p:nvPr/>
        </p:nvGrpSpPr>
        <p:grpSpPr>
          <a:xfrm>
            <a:off x="9147153" y="109409"/>
            <a:ext cx="720000" cy="540000"/>
            <a:chOff x="0" y="0"/>
            <a:chExt cx="719999" cy="539999"/>
          </a:xfrm>
        </p:grpSpPr>
        <p:sp>
          <p:nvSpPr>
            <p:cNvPr id="288" name="Shape 288"/>
            <p:cNvSpPr/>
            <p:nvPr/>
          </p:nvSpPr>
          <p:spPr>
            <a:xfrm>
              <a:off x="-1" y="0"/>
              <a:ext cx="720001" cy="540000"/>
            </a:xfrm>
            <a:prstGeom prst="rect">
              <a:avLst/>
            </a:prstGeom>
            <a:solidFill>
              <a:srgbClr val="CCF0CD">
                <a:alpha val="20000"/>
              </a:srgbClr>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89" name="Shape 289"/>
            <p:cNvSpPr/>
            <p:nvPr/>
          </p:nvSpPr>
          <p:spPr>
            <a:xfrm>
              <a:off x="-1" y="123950"/>
              <a:ext cx="720001"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SP: 1</a:t>
              </a:r>
            </a:p>
          </p:txBody>
        </p:sp>
      </p:grpSp>
      <p:grpSp>
        <p:nvGrpSpPr>
          <p:cNvPr id="293" name="Group 293"/>
          <p:cNvGrpSpPr/>
          <p:nvPr/>
        </p:nvGrpSpPr>
        <p:grpSpPr>
          <a:xfrm>
            <a:off x="8283153" y="109409"/>
            <a:ext cx="792000" cy="540000"/>
            <a:chOff x="0" y="168150"/>
            <a:chExt cx="791998" cy="539999"/>
          </a:xfrm>
        </p:grpSpPr>
        <p:sp>
          <p:nvSpPr>
            <p:cNvPr id="291" name="Shape 291"/>
            <p:cNvSpPr/>
            <p:nvPr/>
          </p:nvSpPr>
          <p:spPr>
            <a:xfrm>
              <a:off x="0" y="168150"/>
              <a:ext cx="791999" cy="540000"/>
            </a:xfrm>
            <a:prstGeom prst="rect">
              <a:avLst/>
            </a:prstGeom>
            <a:solidFill>
              <a:srgbClr val="E5DFEC"/>
            </a:solidFill>
            <a:ln w="25400" cap="flat">
              <a:solidFill>
                <a:srgbClr val="244061"/>
              </a:solidFill>
              <a:prstDash val="solid"/>
              <a:round/>
            </a:ln>
            <a:effectLst/>
          </p:spPr>
          <p:txBody>
            <a:bodyPr wrap="square" lIns="45719" tIns="45719" rIns="45719" bIns="45719" numCol="1" anchor="ctr">
              <a:noAutofit/>
            </a:bodyPr>
            <a:lstStyle/>
            <a:p>
              <a:pPr algn="ctr"/>
              <a:endParaRPr/>
            </a:p>
          </p:txBody>
        </p:sp>
        <p:sp>
          <p:nvSpPr>
            <p:cNvPr id="292" name="Shape 292"/>
            <p:cNvSpPr/>
            <p:nvPr/>
          </p:nvSpPr>
          <p:spPr>
            <a:xfrm>
              <a:off x="0" y="292100"/>
              <a:ext cx="791999" cy="292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2000">
                  <a:latin typeface="Calibri"/>
                  <a:ea typeface="Calibri"/>
                  <a:cs typeface="Calibri"/>
                  <a:sym typeface="Calibri"/>
                </a:defRPr>
              </a:lvl1pPr>
            </a:lstStyle>
            <a:p>
              <a:r>
                <a:t>M</a:t>
              </a:r>
            </a:p>
          </p:txBody>
        </p:sp>
      </p:grpSp>
      <p:grpSp>
        <p:nvGrpSpPr>
          <p:cNvPr id="296" name="Group 296"/>
          <p:cNvGrpSpPr/>
          <p:nvPr/>
        </p:nvGrpSpPr>
        <p:grpSpPr>
          <a:xfrm>
            <a:off x="39151" y="5128588"/>
            <a:ext cx="9828002" cy="1620001"/>
            <a:chOff x="0" y="0"/>
            <a:chExt cx="9828000" cy="1620000"/>
          </a:xfrm>
        </p:grpSpPr>
        <p:sp>
          <p:nvSpPr>
            <p:cNvPr id="294" name="Shape 294"/>
            <p:cNvSpPr/>
            <p:nvPr/>
          </p:nvSpPr>
          <p:spPr>
            <a:xfrm>
              <a:off x="-1" y="-1"/>
              <a:ext cx="9828002" cy="1620002"/>
            </a:xfrm>
            <a:prstGeom prst="rect">
              <a:avLst/>
            </a:prstGeom>
            <a:solidFill>
              <a:srgbClr val="FFFFFF"/>
            </a:solidFill>
            <a:ln w="25400" cap="flat">
              <a:solidFill>
                <a:srgbClr val="244061"/>
              </a:solidFill>
              <a:prstDash val="solid"/>
              <a:round/>
            </a:ln>
            <a:effectLst/>
          </p:spPr>
          <p:txBody>
            <a:bodyPr wrap="square" lIns="45719" tIns="45719" rIns="45719" bIns="45719" numCol="1" anchor="t">
              <a:noAutofit/>
            </a:bodyPr>
            <a:lstStyle/>
            <a:p>
              <a:pPr>
                <a:defRPr sz="2000">
                  <a:latin typeface="Calibri"/>
                  <a:ea typeface="Calibri"/>
                  <a:cs typeface="Calibri"/>
                  <a:sym typeface="Calibri"/>
                </a:defRPr>
              </a:pPr>
              <a:endParaRPr/>
            </a:p>
          </p:txBody>
        </p:sp>
        <p:sp>
          <p:nvSpPr>
            <p:cNvPr id="295" name="Shape 295"/>
            <p:cNvSpPr/>
            <p:nvPr/>
          </p:nvSpPr>
          <p:spPr>
            <a:xfrm>
              <a:off x="-1" y="-1"/>
              <a:ext cx="9828002" cy="14010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p>
              <a:pPr>
                <a:defRPr sz="2000">
                  <a:latin typeface="Calibri"/>
                  <a:ea typeface="Calibri"/>
                  <a:cs typeface="Calibri"/>
                  <a:sym typeface="Calibri"/>
                </a:defRPr>
              </a:pPr>
              <a:r>
                <a:t>Notes</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Found in the contact us page, which is linked from most web pages viewable to the public, as well as the navigation bar</a:t>
              </a:r>
            </a:p>
            <a:p>
              <a:pPr marL="457200" indent="-323850">
                <a:lnSpc>
                  <a:spcPct val="115000"/>
                </a:lnSpc>
                <a:buClr>
                  <a:srgbClr val="000000"/>
                </a:buClr>
                <a:buSzPct val="100000"/>
                <a:buFont typeface="Arial"/>
                <a:buChar char="•"/>
                <a:defRPr sz="1500">
                  <a:latin typeface="Trebuchet MS"/>
                  <a:ea typeface="Trebuchet MS"/>
                  <a:cs typeface="Trebuchet MS"/>
                  <a:sym typeface="Trebuchet MS"/>
                </a:defRPr>
              </a:pPr>
              <a:r>
                <a:t>Enquiries should be answered in a timely manner</a:t>
              </a:r>
            </a:p>
          </p:txBody>
        </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TotalTime>
  <Words>2568</Words>
  <Application>Microsoft Office PowerPoint</Application>
  <PresentationFormat>A4 Paper (210x297 mm)</PresentationFormat>
  <Paragraphs>289</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MELT</cp:lastModifiedBy>
  <cp:revision>4</cp:revision>
  <dcterms:modified xsi:type="dcterms:W3CDTF">2017-03-29T03:04:21Z</dcterms:modified>
</cp:coreProperties>
</file>