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19"/>
  </p:notesMasterIdLst>
  <p:handoutMasterIdLst>
    <p:handoutMasterId r:id="rId20"/>
  </p:handoutMasterIdLst>
  <p:sldIdLst>
    <p:sldId id="261"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5pPr>
    <a:lvl6pPr marL="2286000" algn="l" defTabSz="914400" rtl="0" eaLnBrk="1" latinLnBrk="0" hangingPunct="1">
      <a:defRPr kern="1200">
        <a:solidFill>
          <a:schemeClr val="tx1"/>
        </a:solidFill>
        <a:latin typeface="News Gothic MT" charset="0"/>
        <a:ea typeface="MS PGothic" panose="020B0600070205080204" pitchFamily="34" charset="-128"/>
        <a:cs typeface="+mn-cs"/>
      </a:defRPr>
    </a:lvl6pPr>
    <a:lvl7pPr marL="2743200" algn="l" defTabSz="914400" rtl="0" eaLnBrk="1" latinLnBrk="0" hangingPunct="1">
      <a:defRPr kern="1200">
        <a:solidFill>
          <a:schemeClr val="tx1"/>
        </a:solidFill>
        <a:latin typeface="News Gothic MT" charset="0"/>
        <a:ea typeface="MS PGothic" panose="020B0600070205080204" pitchFamily="34" charset="-128"/>
        <a:cs typeface="+mn-cs"/>
      </a:defRPr>
    </a:lvl7pPr>
    <a:lvl8pPr marL="3200400" algn="l" defTabSz="914400" rtl="0" eaLnBrk="1" latinLnBrk="0" hangingPunct="1">
      <a:defRPr kern="1200">
        <a:solidFill>
          <a:schemeClr val="tx1"/>
        </a:solidFill>
        <a:latin typeface="News Gothic MT" charset="0"/>
        <a:ea typeface="MS PGothic" panose="020B0600070205080204" pitchFamily="34" charset="-128"/>
        <a:cs typeface="+mn-cs"/>
      </a:defRPr>
    </a:lvl8pPr>
    <a:lvl9pPr marL="3657600" algn="l" defTabSz="914400" rtl="0" eaLnBrk="1" latinLnBrk="0" hangingPunct="1">
      <a:defRPr kern="1200">
        <a:solidFill>
          <a:schemeClr val="tx1"/>
        </a:solidFill>
        <a:latin typeface="News Gothic MT"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38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579D8B8-5C51-4525-88CC-DB4E56A950EF}" type="datetime1">
              <a:rPr lang="en-US"/>
              <a:pPr>
                <a:defRPr/>
              </a:pPr>
              <a:t>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5C6CDED-EF09-407E-96C6-B02FF1C40B7E}" type="slidenum">
              <a:rPr lang="en-US"/>
              <a:pPr>
                <a:defRPr/>
              </a:pPr>
              <a:t>‹#›</a:t>
            </a:fld>
            <a:endParaRPr lang="en-US"/>
          </a:p>
        </p:txBody>
      </p:sp>
    </p:spTree>
    <p:extLst>
      <p:ext uri="{BB962C8B-B14F-4D97-AF65-F5344CB8AC3E}">
        <p14:creationId xmlns:p14="http://schemas.microsoft.com/office/powerpoint/2010/main" val="2292773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4C55E5-504C-45FF-8FDD-A704D988847F}" type="datetime1">
              <a:rPr lang="en-US"/>
              <a:pPr>
                <a:defRPr/>
              </a:pPr>
              <a:t>1/3/2015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9FAF046-FF05-4328-BB1F-CE52295BC424}" type="slidenum">
              <a:rPr lang="en-US"/>
              <a:pPr>
                <a:defRPr/>
              </a:pPr>
              <a:t>‹#›</a:t>
            </a:fld>
            <a:endParaRPr lang="en-US"/>
          </a:p>
        </p:txBody>
      </p:sp>
    </p:spTree>
    <p:extLst>
      <p:ext uri="{BB962C8B-B14F-4D97-AF65-F5344CB8AC3E}">
        <p14:creationId xmlns:p14="http://schemas.microsoft.com/office/powerpoint/2010/main" val="838930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B66BE724-2291-43C0-89CA-8257150B3332}" type="slidenum">
              <a:rPr lang="en-US">
                <a:latin typeface="Calibri" panose="020F0502020204030204" pitchFamily="34" charset="0"/>
              </a:rPr>
              <a:pPr/>
              <a:t>1</a:t>
            </a:fld>
            <a:endParaRPr lang="en-US">
              <a:latin typeface="Calibri" panose="020F0502020204030204" pitchFamily="34" charset="0"/>
            </a:endParaRPr>
          </a:p>
        </p:txBody>
      </p:sp>
    </p:spTree>
    <p:extLst>
      <p:ext uri="{BB962C8B-B14F-4D97-AF65-F5344CB8AC3E}">
        <p14:creationId xmlns:p14="http://schemas.microsoft.com/office/powerpoint/2010/main" val="13106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Follow the “fool me once, shame on you, fool me twice, shame on me” rule.  Only apply OCP refactoring if module changes more than once.</a:t>
            </a:r>
          </a:p>
          <a:p>
            <a:pPr eaLnBrk="1" hangingPunct="1"/>
            <a:endParaRPr lang="en-US" smtClean="0"/>
          </a:p>
          <a:p>
            <a:pPr eaLnBrk="1" hangingPunct="1"/>
            <a:r>
              <a:rPr lang="en-US" smtClean="0"/>
              <a:t>Remember, no design can be closed to all changes, and OCP adds complexity, so only address it when it is causing pain.</a:t>
            </a:r>
          </a:p>
          <a:p>
            <a:pPr eaLnBrk="1" hangingPunct="1"/>
            <a:endParaRPr lang="en-US" smtClean="0"/>
          </a:p>
          <a:p>
            <a:pPr eaLnBrk="1" hangingPunct="1"/>
            <a:r>
              <a:rPr lang="en-US" smtClean="0"/>
              <a:t>Provide example of photo import app.</a:t>
            </a:r>
          </a:p>
          <a:p>
            <a:pPr eaLnBrk="1" hangingPunct="1"/>
            <a:endParaRPr lang="en-US" smtClean="0"/>
          </a:p>
          <a:p>
            <a:pPr eaLnBrk="1" hangingPunct="1"/>
            <a:r>
              <a:rPr lang="en-US" smtClean="0"/>
              <a:t>DEMO</a:t>
            </a:r>
          </a:p>
          <a:p>
            <a:pPr eaLnBrk="1" hangingPunct="1"/>
            <a:endParaRPr lang="en-US" smtClean="0"/>
          </a:p>
          <a:p>
            <a:pPr eaLnBrk="1" hangingPunct="1"/>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558F267-26D1-405B-A5AB-EFF235C8FF5F}" type="slidenum">
              <a:rPr lang="en-US">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391853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square vs. rectangle</a:t>
            </a:r>
          </a:p>
          <a:p>
            <a:pPr eaLnBrk="1" hangingPunct="1"/>
            <a:endParaRPr lang="en-US" smtClean="0"/>
          </a:p>
          <a:p>
            <a:pPr eaLnBrk="1" hangingPunct="1"/>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F71D2F4-D005-4FAC-88BF-49B4826CAE45}" type="slidenum">
              <a:rPr lang="en-US">
                <a:latin typeface="Calibri" panose="020F0502020204030204" pitchFamily="34" charset="0"/>
              </a:rPr>
              <a:pPr/>
              <a:t>12</a:t>
            </a:fld>
            <a:endParaRPr lang="en-US">
              <a:latin typeface="Calibri" panose="020F0502020204030204" pitchFamily="34" charset="0"/>
            </a:endParaRPr>
          </a:p>
        </p:txBody>
      </p:sp>
    </p:spTree>
    <p:extLst>
      <p:ext uri="{BB962C8B-B14F-4D97-AF65-F5344CB8AC3E}">
        <p14:creationId xmlns:p14="http://schemas.microsoft.com/office/powerpoint/2010/main" val="22455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Breaking up a fat interface into smaller ones</a:t>
            </a:r>
          </a:p>
          <a:p>
            <a:pPr eaLnBrk="1" hangingPunct="1"/>
            <a:endParaRPr lang="en-US" smtClean="0"/>
          </a:p>
          <a:p>
            <a:pPr eaLnBrk="1" hangingPunct="1"/>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EDE644DD-799B-4055-BC1A-9FCA694A9877}" type="slidenum">
              <a:rPr lang="en-US">
                <a:latin typeface="Calibri" panose="020F0502020204030204" pitchFamily="34" charset="0"/>
              </a:rPr>
              <a:pPr/>
              <a:t>13</a:t>
            </a:fld>
            <a:endParaRPr lang="en-US">
              <a:latin typeface="Calibri" panose="020F0502020204030204" pitchFamily="34" charset="0"/>
            </a:endParaRPr>
          </a:p>
        </p:txBody>
      </p:sp>
    </p:spTree>
    <p:extLst>
      <p:ext uri="{BB962C8B-B14F-4D97-AF65-F5344CB8AC3E}">
        <p14:creationId xmlns:p14="http://schemas.microsoft.com/office/powerpoint/2010/main" val="385872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Discuss N-Tier vs. Ports and Adapters / Onion architecture.</a:t>
            </a:r>
          </a:p>
          <a:p>
            <a:pPr eaLnBrk="1" hangingPunct="1"/>
            <a:endParaRPr lang="en-US" smtClean="0"/>
          </a:p>
          <a:p>
            <a:pPr eaLnBrk="1" hangingPunct="1"/>
            <a:r>
              <a:rPr lang="en-US" smtClean="0"/>
              <a:t>Discuss event-based programming.</a:t>
            </a:r>
          </a:p>
          <a:p>
            <a:pPr eaLnBrk="1" hangingPunct="1"/>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A6B111B-0D81-4896-B48B-78C89BAF5CBF}" type="slidenum">
              <a:rPr lang="en-US">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271236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6A127C57-0E73-413D-9A8C-537F861606EE}"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148613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D1EEDB3-B358-4CEB-953B-8232DBDD45A4}" type="slidenum">
              <a:rPr lang="en-US">
                <a:solidFill>
                  <a:srgbClr val="000000"/>
                </a:solidFill>
                <a:latin typeface="Calibri" panose="020F0502020204030204" pitchFamily="34" charset="0"/>
              </a:rPr>
              <a:pPr/>
              <a:t>17</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873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79638E9-8A96-4EDF-B6A0-A5B634C0CE42}" type="slidenum">
              <a:rPr lang="en-US">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35303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Simple doesn’t mean naïve or ignorant.  The best designs are all simple, having eliminated everything that is no longer needed.  At first, your code may be naïve as you solve the problem step by step.  When your solution is working, your resulting code may be a convoluted mess.  It’s at this moment that you must simplify the code, while you still understand it completely and you know that it works in its current form.  However, avoid being overly clever as you simplify the solution – for instance don’t introduce additional abstraction of flexibility purely because you might need it.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CC9E4682-53F7-49FB-964F-A7944A698C7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392505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In priority order.</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3D45FDA-576D-4BB7-925A-EECBDF9B5F96}" type="slidenum">
              <a:rPr lang="en-US">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34773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832D73F-4709-498F-9DA1-D0F17128E8E4}"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82895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Duplication is waste.</a:t>
            </a:r>
          </a:p>
          <a:p>
            <a:pPr eaLnBrk="1" hangingPunct="1"/>
            <a:endParaRPr lang="en-US" smtClean="0"/>
          </a:p>
          <a:p>
            <a:pPr eaLnBrk="1" hangingPunct="1"/>
            <a:r>
              <a:rPr lang="en-US" smtClean="0"/>
              <a:t>Huge source of bugs, especially regressions.</a:t>
            </a:r>
          </a:p>
          <a:p>
            <a:pPr eaLnBrk="1" hangingPunct="1"/>
            <a:endParaRPr lang="en-US" smtClean="0"/>
          </a:p>
          <a:p>
            <a:pPr eaLnBrk="1" hangingPunct="1"/>
            <a:r>
              <a:rPr lang="en-US" smtClean="0"/>
              <a:t>Duplication = technical debt.</a:t>
            </a:r>
          </a:p>
          <a:p>
            <a:pPr eaLnBrk="1" hangingPunct="1"/>
            <a:endParaRPr lang="en-US" smtClean="0"/>
          </a:p>
          <a:p>
            <a:pPr eaLnBrk="1" hangingPunct="1"/>
            <a:r>
              <a:rPr lang="en-US" smtClean="0"/>
              <a:t>Suspect conditionals that are repeated in many locations (e.g. role checks)</a:t>
            </a:r>
          </a:p>
          <a:p>
            <a:pPr eaLnBrk="1" hangingPunct="1"/>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B275EE8-09A4-4C82-A365-CF82EF910F88}" type="slidenum">
              <a:rPr lang="en-US">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9601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0287E46-E6A9-4990-A0A4-E1CD712A53B1}"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89054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DEMO</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936A063-274A-4DAF-AB9B-4034B0108ED6}"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42466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Do one thing, do it well.</a:t>
            </a:r>
          </a:p>
          <a:p>
            <a:pPr eaLnBrk="1" hangingPunct="1"/>
            <a:endParaRPr lang="en-US" smtClean="0"/>
          </a:p>
          <a:p>
            <a:pPr eaLnBrk="1" hangingPunct="1"/>
            <a:r>
              <a:rPr lang="en-US" smtClean="0"/>
              <a:t>Also:</a:t>
            </a:r>
          </a:p>
          <a:p>
            <a:pPr eaLnBrk="1" hangingPunct="1"/>
            <a:r>
              <a:rPr lang="en-US" smtClean="0"/>
              <a:t>Formatting</a:t>
            </a:r>
          </a:p>
          <a:p>
            <a:pPr eaLnBrk="1" hangingPunct="1"/>
            <a:r>
              <a:rPr lang="en-US" smtClean="0"/>
              <a:t>Parsing</a:t>
            </a:r>
          </a:p>
          <a:p>
            <a:pPr eaLnBrk="1" hangingPunct="1"/>
            <a:r>
              <a:rPr lang="en-US" smtClean="0"/>
              <a:t>Mapping</a:t>
            </a:r>
          </a:p>
          <a:p>
            <a:pPr eaLnBrk="1" hangingPunct="1"/>
            <a:endParaRPr lang="en-US" smtClean="0"/>
          </a:p>
          <a:p>
            <a:pPr eaLnBrk="1" hangingPunct="1"/>
            <a:r>
              <a:rPr lang="en-US" smtClean="0"/>
              <a:t>DEMO</a:t>
            </a:r>
          </a:p>
          <a:p>
            <a:pPr eaLnBrk="1" hangingPunct="1"/>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F39BFEE7-88FD-4793-9F0F-CF1AC6071926}" type="slidenum">
              <a:rPr lang="en-US">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280799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4B684-9059-6D46-9BA2-03BAEA34BB99}" type="slidenum">
              <a:rPr lang="en-US" smtClean="0"/>
              <a:t>‹#›</a:t>
            </a:fld>
            <a:endParaRPr lang="en-US"/>
          </a:p>
        </p:txBody>
      </p:sp>
    </p:spTree>
    <p:extLst>
      <p:ext uri="{BB962C8B-B14F-4D97-AF65-F5344CB8AC3E}">
        <p14:creationId xmlns:p14="http://schemas.microsoft.com/office/powerpoint/2010/main" val="32058759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38291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0245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78563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8908989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092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669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3,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089356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3,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2217551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3,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40315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681638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394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3, 2015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728" y="118872"/>
            <a:ext cx="828675" cy="1009650"/>
          </a:xfrm>
          <a:prstGeom prst="rect">
            <a:avLst/>
          </a:prstGeom>
        </p:spPr>
      </p:pic>
    </p:spTree>
    <p:extLst>
      <p:ext uri="{BB962C8B-B14F-4D97-AF65-F5344CB8AC3E}">
        <p14:creationId xmlns:p14="http://schemas.microsoft.com/office/powerpoint/2010/main" val="2291783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668" r:id="rId12"/>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71550" y="2227660"/>
            <a:ext cx="7259638" cy="1235869"/>
          </a:xfrm>
        </p:spPr>
        <p:txBody>
          <a:bodyPr>
            <a:normAutofit fontScale="90000"/>
          </a:bodyPr>
          <a:lstStyle/>
          <a:p>
            <a:pPr eaLnBrk="1" hangingPunct="1"/>
            <a:r>
              <a:rPr lang="en-US" dirty="0" smtClean="0">
                <a:latin typeface="News Gothic Com Thin" panose="020B0204030503020204" pitchFamily="34" charset="0"/>
                <a:cs typeface="News Gothic Com Thin" panose="020B0204030503020204" pitchFamily="34" charset="0"/>
              </a:rPr>
              <a:t>Beginning Software Craftsmanship</a:t>
            </a:r>
          </a:p>
        </p:txBody>
      </p:sp>
      <p:sp>
        <p:nvSpPr>
          <p:cNvPr id="4098" name="Subtitle 2"/>
          <p:cNvSpPr>
            <a:spLocks noGrp="1"/>
          </p:cNvSpPr>
          <p:nvPr>
            <p:ph type="subTitle" idx="1"/>
          </p:nvPr>
        </p:nvSpPr>
        <p:spPr>
          <a:xfrm>
            <a:off x="1371600" y="3563541"/>
            <a:ext cx="6859588" cy="339328"/>
          </a:xfrm>
        </p:spPr>
        <p:txBody>
          <a:bodyPr>
            <a:normAutofit fontScale="62500" lnSpcReduction="20000"/>
          </a:bodyPr>
          <a:lstStyle/>
          <a:p>
            <a:pPr>
              <a:defRPr/>
            </a:pPr>
            <a:r>
              <a:rPr lang="en-US" dirty="0">
                <a:latin typeface="News Gothic Com Thin" charset="0"/>
              </a:rPr>
              <a:t>Jeff Valore | @</a:t>
            </a:r>
            <a:r>
              <a:rPr lang="en-US" dirty="0" err="1">
                <a:latin typeface="News Gothic Com Thin" charset="0"/>
              </a:rPr>
              <a:t>CodingWithSpike</a:t>
            </a:r>
            <a:endParaRPr lang="en-US" dirty="0">
              <a:latin typeface="News Gothic Com Thin" charset="0"/>
            </a:endParaRPr>
          </a:p>
        </p:txBody>
      </p:sp>
      <p:sp>
        <p:nvSpPr>
          <p:cNvPr id="4" name="Subtitle 2"/>
          <p:cNvSpPr txBox="1">
            <a:spLocks/>
          </p:cNvSpPr>
          <p:nvPr/>
        </p:nvSpPr>
        <p:spPr>
          <a:xfrm>
            <a:off x="1371600" y="3893379"/>
            <a:ext cx="6859588" cy="339328"/>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r>
              <a:rPr lang="en-US" dirty="0" smtClean="0">
                <a:latin typeface="News Gothic Com Thin" charset="0"/>
              </a:rPr>
              <a:t>Brendan </a:t>
            </a:r>
            <a:r>
              <a:rPr lang="en-US" dirty="0">
                <a:latin typeface="News Gothic Com Thin" charset="0"/>
              </a:rPr>
              <a:t>Enrick | @</a:t>
            </a:r>
            <a:r>
              <a:rPr lang="en-US" dirty="0" err="1" smtClean="0">
                <a:latin typeface="News Gothic Com Thin" charset="0"/>
              </a:rPr>
              <a:t>brendoneus</a:t>
            </a:r>
            <a:endParaRPr lang="en-US" dirty="0">
              <a:latin typeface="News Gothic Com Thin"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Single Responsibility</a:t>
            </a:r>
          </a:p>
        </p:txBody>
      </p:sp>
      <p:sp>
        <p:nvSpPr>
          <p:cNvPr id="5121" name="Content Placeholder 1"/>
          <p:cNvSpPr>
            <a:spLocks noGrp="1"/>
          </p:cNvSpPr>
          <p:nvPr>
            <p:ph sz="half" idx="1"/>
          </p:nvPr>
        </p:nvSpPr>
        <p:spPr>
          <a:xfrm>
            <a:off x="457200" y="1200151"/>
            <a:ext cx="3933857" cy="3394472"/>
          </a:xfrm>
        </p:spPr>
        <p:txBody>
          <a:bodyPr>
            <a:normAutofit lnSpcReduction="10000"/>
          </a:bodyPr>
          <a:lstStyle/>
          <a:p>
            <a:pPr marL="0" indent="0" eaLnBrk="1" hangingPunct="1">
              <a:buNone/>
              <a:defRPr/>
            </a:pPr>
            <a:r>
              <a:rPr lang="en-US" sz="1800" dirty="0">
                <a:latin typeface="News Gothic Com Thin" charset="0"/>
              </a:rPr>
              <a:t>Classes should have only one reason to change.</a:t>
            </a:r>
          </a:p>
          <a:p>
            <a:pPr eaLnBrk="1" hangingPunct="1">
              <a:defRPr/>
            </a:pPr>
            <a:endParaRPr lang="en-US" sz="1800" dirty="0">
              <a:latin typeface="News Gothic Com Thin" charset="0"/>
            </a:endParaRPr>
          </a:p>
          <a:p>
            <a:pPr marL="0" indent="0" eaLnBrk="1" hangingPunct="1">
              <a:buFont typeface="Arial" panose="020B0604020202020204" pitchFamily="34" charset="0"/>
              <a:buNone/>
              <a:defRPr/>
            </a:pPr>
            <a:r>
              <a:rPr lang="en-US" sz="1800" dirty="0">
                <a:latin typeface="News Gothic Com Thin" charset="0"/>
              </a:rPr>
              <a:t>Examples:</a:t>
            </a:r>
          </a:p>
          <a:p>
            <a:pPr eaLnBrk="1" hangingPunct="1">
              <a:defRPr/>
            </a:pPr>
            <a:r>
              <a:rPr lang="en-US" sz="1800" dirty="0">
                <a:latin typeface="News Gothic Com Thin" charset="0"/>
              </a:rPr>
              <a:t>Persistence</a:t>
            </a:r>
          </a:p>
          <a:p>
            <a:pPr eaLnBrk="1" hangingPunct="1">
              <a:defRPr/>
            </a:pPr>
            <a:r>
              <a:rPr lang="en-US" sz="1800" dirty="0">
                <a:latin typeface="News Gothic Com Thin" charset="0"/>
              </a:rPr>
              <a:t>Validation</a:t>
            </a:r>
          </a:p>
          <a:p>
            <a:pPr eaLnBrk="1" hangingPunct="1">
              <a:defRPr/>
            </a:pPr>
            <a:r>
              <a:rPr lang="en-US" sz="1800" dirty="0">
                <a:latin typeface="News Gothic Com Thin" charset="0"/>
              </a:rPr>
              <a:t>Notification</a:t>
            </a:r>
          </a:p>
          <a:p>
            <a:pPr eaLnBrk="1" hangingPunct="1">
              <a:defRPr/>
            </a:pPr>
            <a:r>
              <a:rPr lang="en-US" sz="1800" dirty="0">
                <a:latin typeface="News Gothic Com Thin" charset="0"/>
              </a:rPr>
              <a:t>Error Handling</a:t>
            </a:r>
          </a:p>
          <a:p>
            <a:pPr eaLnBrk="1" hangingPunct="1">
              <a:defRPr/>
            </a:pPr>
            <a:r>
              <a:rPr lang="en-US" sz="1800" dirty="0">
                <a:latin typeface="News Gothic Com Thin" charset="0"/>
              </a:rPr>
              <a:t>Logging</a:t>
            </a:r>
          </a:p>
          <a:p>
            <a:pPr eaLnBrk="1" hangingPunct="1">
              <a:defRPr/>
            </a:pPr>
            <a:r>
              <a:rPr lang="en-US" sz="1800" dirty="0">
                <a:latin typeface="News Gothic Com Thin" charset="0"/>
              </a:rPr>
              <a:t>Collaborator selection / construction</a:t>
            </a:r>
          </a:p>
        </p:txBody>
      </p:sp>
      <p:pic>
        <p:nvPicPr>
          <p:cNvPr id="25604" name="Picture 2"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3" end="3"/>
                                            </p:txEl>
                                          </p:spTgt>
                                        </p:tgtEl>
                                        <p:attrNameLst>
                                          <p:attrName>style.visibility</p:attrName>
                                        </p:attrNameLst>
                                      </p:cBhvr>
                                      <p:to>
                                        <p:strVal val="visible"/>
                                      </p:to>
                                    </p:set>
                                    <p:animEffect transition="in" filter="fade">
                                      <p:cBhvr>
                                        <p:cTn id="17" dur="500"/>
                                        <p:tgtEl>
                                          <p:spTgt spid="512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4" end="4"/>
                                            </p:txEl>
                                          </p:spTgt>
                                        </p:tgtEl>
                                        <p:attrNameLst>
                                          <p:attrName>style.visibility</p:attrName>
                                        </p:attrNameLst>
                                      </p:cBhvr>
                                      <p:to>
                                        <p:strVal val="visible"/>
                                      </p:to>
                                    </p:set>
                                    <p:animEffect transition="in" filter="fade">
                                      <p:cBhvr>
                                        <p:cTn id="22" dur="500"/>
                                        <p:tgtEl>
                                          <p:spTgt spid="512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5" end="5"/>
                                            </p:txEl>
                                          </p:spTgt>
                                        </p:tgtEl>
                                        <p:attrNameLst>
                                          <p:attrName>style.visibility</p:attrName>
                                        </p:attrNameLst>
                                      </p:cBhvr>
                                      <p:to>
                                        <p:strVal val="visible"/>
                                      </p:to>
                                    </p:set>
                                    <p:animEffect transition="in" filter="fade">
                                      <p:cBhvr>
                                        <p:cTn id="27" dur="500"/>
                                        <p:tgtEl>
                                          <p:spTgt spid="512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1">
                                            <p:txEl>
                                              <p:pRg st="6" end="6"/>
                                            </p:txEl>
                                          </p:spTgt>
                                        </p:tgtEl>
                                        <p:attrNameLst>
                                          <p:attrName>style.visibility</p:attrName>
                                        </p:attrNameLst>
                                      </p:cBhvr>
                                      <p:to>
                                        <p:strVal val="visible"/>
                                      </p:to>
                                    </p:set>
                                    <p:animEffect transition="in" filter="fade">
                                      <p:cBhvr>
                                        <p:cTn id="32" dur="500"/>
                                        <p:tgtEl>
                                          <p:spTgt spid="512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1">
                                            <p:txEl>
                                              <p:pRg st="7" end="7"/>
                                            </p:txEl>
                                          </p:spTgt>
                                        </p:tgtEl>
                                        <p:attrNameLst>
                                          <p:attrName>style.visibility</p:attrName>
                                        </p:attrNameLst>
                                      </p:cBhvr>
                                      <p:to>
                                        <p:strVal val="visible"/>
                                      </p:to>
                                    </p:set>
                                    <p:animEffect transition="in" filter="fade">
                                      <p:cBhvr>
                                        <p:cTn id="37" dur="500"/>
                                        <p:tgtEl>
                                          <p:spTgt spid="512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1">
                                            <p:txEl>
                                              <p:pRg st="8" end="8"/>
                                            </p:txEl>
                                          </p:spTgt>
                                        </p:tgtEl>
                                        <p:attrNameLst>
                                          <p:attrName>style.visibility</p:attrName>
                                        </p:attrNameLst>
                                      </p:cBhvr>
                                      <p:to>
                                        <p:strVal val="visible"/>
                                      </p:to>
                                    </p:set>
                                    <p:animEffect transition="in" filter="fade">
                                      <p:cBhvr>
                                        <p:cTn id="42"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Open/Closed</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Software entities should be open to extension, but closed to modification</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be able to change the entity’s behavior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Doing so should not require altering the entity’s source code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Apply only when change is likely.</a:t>
            </a:r>
          </a:p>
        </p:txBody>
      </p:sp>
      <p:pic>
        <p:nvPicPr>
          <p:cNvPr id="27652" name="Picture 2" descr="Open/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Liskov Substitution</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Subtypes must be substitutable for their base types.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“Is-A” is not sufficient; “Is-Substitutable-For” is required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Look for type checking in polymorphic code as a “code smell” indicating this principle is being violated</a:t>
            </a:r>
          </a:p>
        </p:txBody>
      </p:sp>
      <p:sp>
        <p:nvSpPr>
          <p:cNvPr id="2" name="Content Placeholder 1"/>
          <p:cNvSpPr>
            <a:spLocks noGrp="1"/>
          </p:cNvSpPr>
          <p:nvPr>
            <p:ph sz="half" idx="2"/>
          </p:nvPr>
        </p:nvSpPr>
        <p:spPr/>
        <p:txBody>
          <a:bodyPr/>
          <a:lstStyle/>
          <a:p>
            <a:endParaRPr lang="en-US"/>
          </a:p>
        </p:txBody>
      </p:sp>
      <p:pic>
        <p:nvPicPr>
          <p:cNvPr id="29700" name="Picture 2" descr="Liskov Substitu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Interface Segregation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Don’t force clients to depend on methods they do not need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define their interfaces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Break large interfaces up into smaller ones</a:t>
            </a:r>
          </a:p>
        </p:txBody>
      </p:sp>
      <p:sp>
        <p:nvSpPr>
          <p:cNvPr id="2" name="Content Placeholder 1"/>
          <p:cNvSpPr>
            <a:spLocks noGrp="1"/>
          </p:cNvSpPr>
          <p:nvPr>
            <p:ph sz="half" idx="2"/>
          </p:nvPr>
        </p:nvSpPr>
        <p:spPr/>
        <p:txBody>
          <a:bodyPr/>
          <a:lstStyle/>
          <a:p>
            <a:endParaRPr lang="en-US"/>
          </a:p>
        </p:txBody>
      </p:sp>
      <p:pic>
        <p:nvPicPr>
          <p:cNvPr id="31748" name="Picture 2" descr="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Dependency Inversion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High level modules should not depend on low level modules.  Both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Abstractions should not depend on details; details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Invert typical code dependency directionality</a:t>
            </a:r>
          </a:p>
        </p:txBody>
      </p:sp>
      <p:sp>
        <p:nvSpPr>
          <p:cNvPr id="2" name="Content Placeholder 1"/>
          <p:cNvSpPr>
            <a:spLocks noGrp="1"/>
          </p:cNvSpPr>
          <p:nvPr>
            <p:ph sz="half" idx="2"/>
          </p:nvPr>
        </p:nvSpPr>
        <p:spPr/>
        <p:txBody>
          <a:bodyPr/>
          <a:lstStyle/>
          <a:p>
            <a:endParaRPr lang="en-US"/>
          </a:p>
        </p:txBody>
      </p:sp>
      <p:pic>
        <p:nvPicPr>
          <p:cNvPr id="33796" name="Picture 2" descr="Dependency Invers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Advice that is worth repeating</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Many design patterns exist solely to achieve this principle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Clean up duplication whenever you can in your code</a:t>
            </a:r>
          </a:p>
        </p:txBody>
      </p:sp>
      <p:sp>
        <p:nvSpPr>
          <p:cNvPr id="2" name="Content Placeholder 1"/>
          <p:cNvSpPr>
            <a:spLocks noGrp="1"/>
          </p:cNvSpPr>
          <p:nvPr>
            <p:ph sz="half" idx="2"/>
          </p:nvPr>
        </p:nvSpPr>
        <p:spPr/>
        <p:txBody>
          <a:bodyPr/>
          <a:lstStyle/>
          <a:p>
            <a:endParaRPr lang="en-US"/>
          </a:p>
        </p:txBody>
      </p:sp>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1641873"/>
            <a:ext cx="3041650"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Pain Driven Development</a:t>
            </a:r>
          </a:p>
        </p:txBody>
      </p:sp>
      <p:sp>
        <p:nvSpPr>
          <p:cNvPr id="37890" name="Content Placeholder 1"/>
          <p:cNvSpPr>
            <a:spLocks noGrp="1"/>
          </p:cNvSpPr>
          <p:nvPr>
            <p:ph idx="1"/>
          </p:nvPr>
        </p:nvSpPr>
        <p:spPr/>
        <p:txBody>
          <a:bodyPr>
            <a:normAutofit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Don’t try to apply every principle, all the time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Follow principles when their violation is causing you pain.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tgtEl>
                                          <p:spTgt spid="378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animEffect transition="in" filter="fade">
                                      <p:cBhvr>
                                        <p:cTn id="17" dur="500"/>
                                        <p:tgtEl>
                                          <p:spTgt spid="378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0">
                                            <p:txEl>
                                              <p:pRg st="6" end="6"/>
                                            </p:txEl>
                                          </p:spTgt>
                                        </p:tgtEl>
                                        <p:attrNameLst>
                                          <p:attrName>style.visibility</p:attrName>
                                        </p:attrNameLst>
                                      </p:cBhvr>
                                      <p:to>
                                        <p:strVal val="visible"/>
                                      </p:to>
                                    </p:set>
                                    <p:animEffect transition="in" filter="fade">
                                      <p:cBhvr>
                                        <p:cTn id="22"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Discuss</a:t>
            </a:r>
          </a:p>
        </p:txBody>
      </p:sp>
      <p:sp>
        <p:nvSpPr>
          <p:cNvPr id="38914" name="Content Placeholder 1"/>
          <p:cNvSpPr>
            <a:spLocks noGrp="1"/>
          </p:cNvSpPr>
          <p:nvPr>
            <p:ph type="body" idx="1"/>
          </p:nvPr>
        </p:nvSpPr>
        <p:spPr/>
        <p:txBody>
          <a:bodyPr/>
          <a:lstStyle/>
          <a:p>
            <a:pPr eaLnBrk="1" hangingPunct="1"/>
            <a:endParaRPr lang="en-US"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Key Principles</a:t>
            </a:r>
          </a:p>
        </p:txBody>
      </p:sp>
      <p:sp>
        <p:nvSpPr>
          <p:cNvPr id="6146" name="Content Placeholder 2"/>
          <p:cNvSpPr>
            <a:spLocks noGrp="1"/>
          </p:cNvSpPr>
          <p:nvPr>
            <p:ph sz="half" idx="1"/>
          </p:nvPr>
        </p:nvSpPr>
        <p:spPr>
          <a:xfrm>
            <a:off x="457200" y="1543050"/>
            <a:ext cx="4038600" cy="2391966"/>
          </a:xfrm>
        </p:spPr>
        <p:txBody>
          <a:bodyPr>
            <a:normAutofit fontScale="92500"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r>
              <a:rPr lang="en-US" sz="2400" dirty="0" smtClean="0">
                <a:latin typeface="News Gothic Com Thin" panose="020B0204030503020204" pitchFamily="34" charset="0"/>
                <a:cs typeface="News Gothic Com Thin" panose="020B0204030503020204" pitchFamily="34" charset="0"/>
              </a:rPr>
              <a:t>YAGNI</a:t>
            </a:r>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Don’t Repeat Yourself</a:t>
            </a:r>
          </a:p>
          <a:p>
            <a:pPr eaLnBrk="1" hangingPunct="1"/>
            <a:r>
              <a:rPr lang="en-US" sz="2400" dirty="0" smtClean="0">
                <a:latin typeface="News Gothic Com Thin" panose="020B0204030503020204" pitchFamily="34" charset="0"/>
                <a:cs typeface="News Gothic Com Thin" panose="020B0204030503020204" pitchFamily="34" charset="0"/>
              </a:rPr>
              <a:t>Separation of Concerns</a:t>
            </a:r>
          </a:p>
          <a:p>
            <a:pPr eaLnBrk="1" hangingPunct="1"/>
            <a:r>
              <a:rPr lang="en-US" sz="2400" dirty="0" smtClean="0">
                <a:latin typeface="News Gothic Com Thin" panose="020B0204030503020204" pitchFamily="34" charset="0"/>
                <a:cs typeface="News Gothic Com Thin" panose="020B0204030503020204" pitchFamily="34" charset="0"/>
              </a:rPr>
              <a:t>Explicit Dependencies</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endParaRPr lang="en-US" sz="2400" dirty="0" smtClean="0">
              <a:latin typeface="News Gothic Com Thin" panose="020B0204030503020204" pitchFamily="34" charset="0"/>
              <a:cs typeface="News Gothic Com Thin" panose="020B0204030503020204" pitchFamily="34" charset="0"/>
            </a:endParaRPr>
          </a:p>
        </p:txBody>
      </p:sp>
      <p:sp>
        <p:nvSpPr>
          <p:cNvPr id="6147" name="Content Placeholder 3"/>
          <p:cNvSpPr>
            <a:spLocks noGrp="1"/>
          </p:cNvSpPr>
          <p:nvPr>
            <p:ph sz="half" idx="2"/>
          </p:nvPr>
        </p:nvSpPr>
        <p:spPr>
          <a:xfrm>
            <a:off x="4648200" y="1543050"/>
            <a:ext cx="4038600" cy="2391966"/>
          </a:xfrm>
        </p:spPr>
        <p:txBody>
          <a:bodyPr>
            <a:normAutofit fontScale="92500"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Single </a:t>
            </a:r>
            <a:r>
              <a:rPr lang="en-US" sz="2400" dirty="0" err="1" smtClean="0">
                <a:latin typeface="News Gothic Com Thin" panose="020B0204030503020204" pitchFamily="34" charset="0"/>
                <a:cs typeface="News Gothic Com Thin" panose="020B0204030503020204" pitchFamily="34" charset="0"/>
              </a:rPr>
              <a:t>Reponsibility</a:t>
            </a:r>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Open/Closed</a:t>
            </a:r>
          </a:p>
          <a:p>
            <a:pPr eaLnBrk="1" hangingPunct="1"/>
            <a:r>
              <a:rPr lang="en-US" sz="2400" dirty="0" err="1" smtClean="0">
                <a:latin typeface="News Gothic Com Thin" panose="020B0204030503020204" pitchFamily="34" charset="0"/>
                <a:cs typeface="News Gothic Com Thin" panose="020B0204030503020204" pitchFamily="34" charset="0"/>
              </a:rPr>
              <a:t>Liskov</a:t>
            </a:r>
            <a:r>
              <a:rPr lang="en-US" sz="2400" dirty="0" smtClean="0">
                <a:latin typeface="News Gothic Com Thin" panose="020B0204030503020204" pitchFamily="34" charset="0"/>
                <a:cs typeface="News Gothic Com Thin" panose="020B0204030503020204" pitchFamily="34" charset="0"/>
              </a:rPr>
              <a:t> Substitution</a:t>
            </a:r>
          </a:p>
          <a:p>
            <a:pPr eaLnBrk="1" hangingPunct="1"/>
            <a:r>
              <a:rPr lang="en-US" sz="2400" dirty="0" smtClean="0">
                <a:latin typeface="News Gothic Com Thin" panose="020B0204030503020204" pitchFamily="34" charset="0"/>
                <a:cs typeface="News Gothic Com Thin" panose="020B0204030503020204" pitchFamily="34" charset="0"/>
              </a:rPr>
              <a:t>Interface Segregation</a:t>
            </a:r>
          </a:p>
          <a:p>
            <a:pPr eaLnBrk="1" hangingPunct="1"/>
            <a:r>
              <a:rPr lang="en-US" sz="2400" dirty="0" smtClean="0">
                <a:latin typeface="News Gothic Com Thin" panose="020B0204030503020204" pitchFamily="34" charset="0"/>
                <a:cs typeface="News Gothic Com Thin" panose="020B0204030503020204" pitchFamily="34" charset="0"/>
              </a:rPr>
              <a:t>Dependency Inversion</a:t>
            </a:r>
          </a:p>
          <a:p>
            <a:pPr eaLnBrk="1" hangingPunct="1"/>
            <a:r>
              <a:rPr lang="en-US" sz="2400" dirty="0" smtClean="0">
                <a:latin typeface="News Gothic Com Thin" panose="020B0204030503020204" pitchFamily="34" charset="0"/>
                <a:cs typeface="News Gothic Com Thin" panose="020B0204030503020204" pitchFamily="34" charset="0"/>
              </a:rPr>
              <a:t>Don’t </a:t>
            </a:r>
            <a:r>
              <a:rPr lang="en-US" sz="2400" dirty="0" smtClean="0">
                <a:latin typeface="News Gothic Com Thin" panose="020B0204030503020204" pitchFamily="34" charset="0"/>
                <a:cs typeface="News Gothic Com Thin" panose="020B0204030503020204" pitchFamily="34" charset="0"/>
              </a:rPr>
              <a:t>Repeat Yourself</a:t>
            </a:r>
          </a:p>
          <a:p>
            <a:pPr eaLnBrk="1" hangingPunct="1"/>
            <a:endParaRPr lang="en-US" sz="2400" dirty="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fade">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fade">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fade">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fade">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Effect transition="in" filter="fade">
                                      <p:cBhvr>
                                        <p:cTn id="32" dur="500"/>
                                        <p:tgtEl>
                                          <p:spTgt spid="614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1" end="1"/>
                                            </p:txEl>
                                          </p:spTgt>
                                        </p:tgtEl>
                                        <p:attrNameLst>
                                          <p:attrName>style.visibility</p:attrName>
                                        </p:attrNameLst>
                                      </p:cBhvr>
                                      <p:to>
                                        <p:strVal val="visible"/>
                                      </p:to>
                                    </p:set>
                                    <p:animEffect transition="in" filter="fade">
                                      <p:cBhvr>
                                        <p:cTn id="37" dur="500"/>
                                        <p:tgtEl>
                                          <p:spTgt spid="614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2" end="2"/>
                                            </p:txEl>
                                          </p:spTgt>
                                        </p:tgtEl>
                                        <p:attrNameLst>
                                          <p:attrName>style.visibility</p:attrName>
                                        </p:attrNameLst>
                                      </p:cBhvr>
                                      <p:to>
                                        <p:strVal val="visible"/>
                                      </p:to>
                                    </p:set>
                                    <p:animEffect transition="in" filter="fade">
                                      <p:cBhvr>
                                        <p:cTn id="42" dur="500"/>
                                        <p:tgtEl>
                                          <p:spTgt spid="614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7">
                                            <p:txEl>
                                              <p:pRg st="3" end="3"/>
                                            </p:txEl>
                                          </p:spTgt>
                                        </p:tgtEl>
                                        <p:attrNameLst>
                                          <p:attrName>style.visibility</p:attrName>
                                        </p:attrNameLst>
                                      </p:cBhvr>
                                      <p:to>
                                        <p:strVal val="visible"/>
                                      </p:to>
                                    </p:set>
                                    <p:animEffect transition="in" filter="fade">
                                      <p:cBhvr>
                                        <p:cTn id="47" dur="500"/>
                                        <p:tgtEl>
                                          <p:spTgt spid="6147">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47">
                                            <p:txEl>
                                              <p:pRg st="4" end="4"/>
                                            </p:txEl>
                                          </p:spTgt>
                                        </p:tgtEl>
                                        <p:attrNameLst>
                                          <p:attrName>style.visibility</p:attrName>
                                        </p:attrNameLst>
                                      </p:cBhvr>
                                      <p:to>
                                        <p:strVal val="visible"/>
                                      </p:to>
                                    </p:set>
                                    <p:animEffect transition="in" filter="fade">
                                      <p:cBhvr>
                                        <p:cTn id="52" dur="500"/>
                                        <p:tgtEl>
                                          <p:spTgt spid="614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147">
                                            <p:txEl>
                                              <p:pRg st="5" end="5"/>
                                            </p:txEl>
                                          </p:spTgt>
                                        </p:tgtEl>
                                        <p:attrNameLst>
                                          <p:attrName>style.visibility</p:attrName>
                                        </p:attrNameLst>
                                      </p:cBhvr>
                                      <p:to>
                                        <p:strVal val="visible"/>
                                      </p:to>
                                    </p:set>
                                    <p:animEffect transition="in" filter="fade">
                                      <p:cBhvr>
                                        <p:cTn id="57"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The General Principle</a:t>
            </a:r>
          </a:p>
        </p:txBody>
      </p:sp>
      <p:sp>
        <p:nvSpPr>
          <p:cNvPr id="5" name="Content Placeholder 2"/>
          <p:cNvSpPr>
            <a:spLocks noGrp="1"/>
          </p:cNvSpPr>
          <p:nvPr>
            <p:ph sz="half" idx="1"/>
          </p:nvPr>
        </p:nvSpPr>
        <p:spPr>
          <a:xfrm>
            <a:off x="457200" y="1358504"/>
            <a:ext cx="8229600" cy="2516981"/>
          </a:xfrm>
        </p:spPr>
        <p:txBody>
          <a:bodyPr/>
          <a:lstStyle/>
          <a:p>
            <a:pPr marL="0" indent="0" eaLnBrk="1" hangingPunct="1">
              <a:buFont typeface="Arial" panose="020B0604020202020204" pitchFamily="34" charset="0"/>
              <a:buNone/>
              <a:defRPr/>
            </a:pPr>
            <a:r>
              <a:rPr lang="en-US" dirty="0" smtClean="0"/>
              <a:t>“The General Principle of Software Quality is that improving quality reduces development costs.”</a:t>
            </a:r>
          </a:p>
          <a:p>
            <a:pPr algn="r" eaLnBrk="1" hangingPunct="1">
              <a:buFont typeface="Arial" panose="020B0604020202020204" pitchFamily="34" charset="0"/>
              <a:buNone/>
              <a:defRPr/>
            </a:pPr>
            <a:r>
              <a:rPr lang="en-US" dirty="0" smtClean="0"/>
              <a:t>- Steve McConnell, </a:t>
            </a:r>
            <a:r>
              <a:rPr lang="en-US" i="1" dirty="0" smtClean="0"/>
              <a:t>Code Complete</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Keep It Simple</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KISS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Simple solutions are easier to understand than complex ones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“Everything should be as simple as possible, but no simpler.” – Albert Einstein</a:t>
            </a:r>
          </a:p>
        </p:txBody>
      </p:sp>
      <p:pic>
        <p:nvPicPr>
          <p:cNvPr id="13316" name="Picture 4" descr="Calendar 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02" y="1197517"/>
            <a:ext cx="3649999" cy="273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1" y="1171561"/>
            <a:ext cx="7124514" cy="3869718"/>
          </a:xfrm>
          <a:prstGeom prst="round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lstStyle/>
          <a:p>
            <a:pPr marL="742950" indent="-742950" eaLnBrk="1" hangingPunct="1">
              <a:buFontTx/>
              <a:buAutoNum type="arabicPeriod"/>
              <a:defRPr/>
            </a:pPr>
            <a:r>
              <a:rPr lang="en-US" sz="4800" dirty="0">
                <a:solidFill>
                  <a:schemeClr val="tx1"/>
                </a:solidFill>
                <a:latin typeface="Poor Richard" pitchFamily="18" charset="0"/>
              </a:rPr>
              <a:t>Passes its tests</a:t>
            </a:r>
          </a:p>
          <a:p>
            <a:pPr marL="742950" indent="-742950" eaLnBrk="1" hangingPunct="1">
              <a:buFontTx/>
              <a:buAutoNum type="arabicPeriod"/>
              <a:defRPr/>
            </a:pPr>
            <a:r>
              <a:rPr lang="en-US" sz="4800" dirty="0">
                <a:solidFill>
                  <a:schemeClr val="tx1"/>
                </a:solidFill>
                <a:latin typeface="Poor Richard" pitchFamily="18" charset="0"/>
              </a:rPr>
              <a:t>Minimizes duplication</a:t>
            </a:r>
          </a:p>
          <a:p>
            <a:pPr marL="742950" indent="-742950" eaLnBrk="1" hangingPunct="1">
              <a:buFontTx/>
              <a:buAutoNum type="arabicPeriod"/>
              <a:defRPr/>
            </a:pPr>
            <a:r>
              <a:rPr lang="en-US" sz="4800" dirty="0">
                <a:solidFill>
                  <a:schemeClr val="tx1"/>
                </a:solidFill>
                <a:latin typeface="Poor Richard" pitchFamily="18" charset="0"/>
              </a:rPr>
              <a:t>Maximizes clarity</a:t>
            </a:r>
          </a:p>
          <a:p>
            <a:pPr marL="742950" indent="-742950" eaLnBrk="1" hangingPunct="1">
              <a:buFontTx/>
              <a:buAutoNum type="arabicPeriod"/>
              <a:defRPr/>
            </a:pPr>
            <a:r>
              <a:rPr lang="en-US" sz="4800" dirty="0">
                <a:solidFill>
                  <a:schemeClr val="tx1"/>
                </a:solidFill>
                <a:latin typeface="Poor Richard" pitchFamily="18" charset="0"/>
              </a:rPr>
              <a:t>Has fewer elements</a:t>
            </a:r>
          </a:p>
        </p:txBody>
      </p:sp>
      <p:sp>
        <p:nvSpPr>
          <p:cNvPr id="15362"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Simple Design – Kent Beck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YAGNI</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You Aren’t Gonna Need It</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Build what is needed today, today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Keep code clean and simple; adding to it tomorrow will be straightforward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Don’t waste time building things you </a:t>
            </a:r>
            <a:r>
              <a:rPr lang="en-US" sz="1800" i="1" smtClean="0">
                <a:latin typeface="News Gothic Com Thin" panose="020B0204030503020204" pitchFamily="34" charset="0"/>
                <a:cs typeface="News Gothic Com Thin" panose="020B0204030503020204" pitchFamily="34" charset="0"/>
              </a:rPr>
              <a:t>might</a:t>
            </a:r>
            <a:r>
              <a:rPr lang="en-US" sz="1800" smtClean="0">
                <a:latin typeface="News Gothic Com Thin" panose="020B0204030503020204" pitchFamily="34" charset="0"/>
                <a:cs typeface="News Gothic Com Thin" panose="020B0204030503020204" pitchFamily="34" charset="0"/>
              </a:rPr>
              <a:t> need</a:t>
            </a:r>
          </a:p>
        </p:txBody>
      </p:sp>
      <p:pic>
        <p:nvPicPr>
          <p:cNvPr id="17412" name="Picture 2" descr="YAG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40656"/>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normAutofit fontScale="92500" lnSpcReduction="20000"/>
          </a:bodyPr>
          <a:lstStyle/>
          <a:p>
            <a:pPr eaLnBrk="1" hangingPunct="1"/>
            <a:r>
              <a:rPr lang="en-US" sz="1800" dirty="0" smtClean="0">
                <a:latin typeface="News Gothic Com Thin" panose="020B0204030503020204" pitchFamily="34" charset="0"/>
                <a:cs typeface="News Gothic Com Thin" panose="020B0204030503020204" pitchFamily="34" charset="0"/>
              </a:rPr>
              <a:t>Every concept in your application should have a single, canonical place in which it is defined.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Avoid copy-paste programming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Repetition is the root of all programming evil.</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process -&gt; automation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logic-&gt; abstraction</a:t>
            </a:r>
          </a:p>
        </p:txBody>
      </p:sp>
      <p:pic>
        <p:nvPicPr>
          <p:cNvPr id="19460" name="Picture 2" descr="Don't Repeat 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8" end="8"/>
                                            </p:txEl>
                                          </p:spTgt>
                                        </p:tgtEl>
                                        <p:attrNameLst>
                                          <p:attrName>style.visibility</p:attrName>
                                        </p:attrNameLst>
                                      </p:cBhvr>
                                      <p:to>
                                        <p:strVal val="visible"/>
                                      </p:to>
                                    </p:set>
                                    <p:animEffect transition="in" filter="fade">
                                      <p:cBhvr>
                                        <p:cTn id="27"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Separation of Concerns</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Separate code by responsibility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code by abstraction level</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solution modules by their architectural layer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Prefer modular code communicating through well-defined interfaces</a:t>
            </a:r>
          </a:p>
        </p:txBody>
      </p:sp>
      <p:pic>
        <p:nvPicPr>
          <p:cNvPr id="21508" name="Picture 2" descr="Separation of Conc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Explicit Dependencies</a:t>
            </a:r>
          </a:p>
        </p:txBody>
      </p:sp>
      <p:sp>
        <p:nvSpPr>
          <p:cNvPr id="5121" name="Content Placeholder 1"/>
          <p:cNvSpPr>
            <a:spLocks noGrp="1"/>
          </p:cNvSpPr>
          <p:nvPr>
            <p:ph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Methods and classes should explicitly require any collaborators they need in order to function correctly.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a:t>
            </a:r>
            <a:r>
              <a:rPr lang="en-US" sz="1800" i="1" dirty="0" smtClean="0">
                <a:latin typeface="News Gothic Com Thin" panose="020B0204030503020204" pitchFamily="34" charset="0"/>
                <a:cs typeface="News Gothic Com Thin" panose="020B0204030503020204" pitchFamily="34" charset="0"/>
              </a:rPr>
              <a:t>hidden</a:t>
            </a:r>
            <a:r>
              <a:rPr lang="en-US" sz="1800" dirty="0" smtClean="0">
                <a:latin typeface="News Gothic Com Thin" panose="020B0204030503020204" pitchFamily="34" charset="0"/>
                <a:cs typeface="News Gothic Com Thin" panose="020B0204030503020204" pitchFamily="34" charset="0"/>
              </a:rPr>
              <a:t> dependencies are a frequent source of bugs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dependencies promote tight coupling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Be aware of static method calls and the </a:t>
            </a:r>
            <a:r>
              <a:rPr lang="en-US" sz="1800" b="1" i="1" dirty="0" smtClean="0">
                <a:latin typeface="News Gothic Com Thin" panose="020B0204030503020204" pitchFamily="34" charset="0"/>
                <a:cs typeface="News Gothic Com Thin" panose="020B0204030503020204" pitchFamily="34" charset="0"/>
              </a:rPr>
              <a:t>new</a:t>
            </a:r>
            <a:r>
              <a:rPr lang="en-US" sz="1800" dirty="0" smtClean="0">
                <a:latin typeface="News Gothic Com Thin" panose="020B0204030503020204" pitchFamily="34" charset="0"/>
                <a:cs typeface="News Gothic Com Thin" panose="020B0204030503020204" pitchFamily="34" charset="0"/>
              </a:rPr>
              <a:t> keyword</a:t>
            </a:r>
          </a:p>
          <a:p>
            <a:pPr lvl="1" eaLnBrk="1" hangingPunct="1"/>
            <a:r>
              <a:rPr lang="en-US" sz="1400" dirty="0" smtClean="0">
                <a:latin typeface="News Gothic Com Thin" panose="020B0204030503020204" pitchFamily="34" charset="0"/>
                <a:cs typeface="News Gothic Com Thin" panose="020B0204030503020204" pitchFamily="34" charset="0"/>
              </a:rPr>
              <a:t>Remember, “new is glue”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1">
                                            <p:txEl>
                                              <p:pRg st="7" end="7"/>
                                            </p:txEl>
                                          </p:spTgt>
                                        </p:tgtEl>
                                        <p:attrNameLst>
                                          <p:attrName>style.visibility</p:attrName>
                                        </p:attrNameLst>
                                      </p:cBhvr>
                                      <p:to>
                                        <p:strVal val="visible"/>
                                      </p:to>
                                    </p:set>
                                    <p:animEffect transition="in" filter="fade">
                                      <p:cBhvr>
                                        <p:cTn id="25" dur="500"/>
                                        <p:tgtEl>
                                          <p:spTgt spid="5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686</TotalTime>
  <Words>751</Words>
  <Application>Microsoft Office PowerPoint</Application>
  <PresentationFormat>On-screen Show (16:9)</PresentationFormat>
  <Paragraphs>160</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Beginning Software Craftsmanship</vt:lpstr>
      <vt:lpstr>Key Principles</vt:lpstr>
      <vt:lpstr>The General Principle</vt:lpstr>
      <vt:lpstr>Keep It Simple</vt:lpstr>
      <vt:lpstr>Simple Design – Kent Beck</vt:lpstr>
      <vt:lpstr>YAGNI</vt:lpstr>
      <vt:lpstr>Don’t Repeat Yourself</vt:lpstr>
      <vt:lpstr>Separation of Concerns</vt:lpstr>
      <vt:lpstr>Explicit Dependencies</vt:lpstr>
      <vt:lpstr>Single Responsibility</vt:lpstr>
      <vt:lpstr>Open/Closed</vt:lpstr>
      <vt:lpstr>Liskov Substitution</vt:lpstr>
      <vt:lpstr>Interface Segregation</vt:lpstr>
      <vt:lpstr>Dependency Inversion</vt:lpstr>
      <vt:lpstr>Don’t Repeat Yourself</vt:lpstr>
      <vt:lpstr>Pain Driven Development</vt:lpstr>
      <vt:lpstr>Discuss</vt:lpstr>
    </vt:vector>
  </TitlesOfParts>
  <Company>Telerik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Jeff Valore</cp:lastModifiedBy>
  <cp:revision>54</cp:revision>
  <dcterms:created xsi:type="dcterms:W3CDTF">2013-09-03T09:24:59Z</dcterms:created>
  <dcterms:modified xsi:type="dcterms:W3CDTF">2015-01-03T21:27:25Z</dcterms:modified>
</cp:coreProperties>
</file>