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4" r:id="rId1"/>
  </p:sldMasterIdLst>
  <p:notesMasterIdLst>
    <p:notesMasterId r:id="rId22"/>
  </p:notesMasterIdLst>
  <p:handoutMasterIdLst>
    <p:handoutMasterId r:id="rId23"/>
  </p:handoutMasterIdLst>
  <p:sldIdLst>
    <p:sldId id="261" r:id="rId2"/>
    <p:sldId id="263" r:id="rId3"/>
    <p:sldId id="264" r:id="rId4"/>
    <p:sldId id="265" r:id="rId5"/>
    <p:sldId id="266" r:id="rId6"/>
    <p:sldId id="267" r:id="rId7"/>
    <p:sldId id="268" r:id="rId8"/>
    <p:sldId id="269" r:id="rId9"/>
    <p:sldId id="270" r:id="rId10"/>
    <p:sldId id="271" r:id="rId11"/>
    <p:sldId id="272" r:id="rId12"/>
    <p:sldId id="282" r:id="rId13"/>
    <p:sldId id="273" r:id="rId14"/>
    <p:sldId id="279" r:id="rId15"/>
    <p:sldId id="274" r:id="rId16"/>
    <p:sldId id="275" r:id="rId17"/>
    <p:sldId id="276" r:id="rId18"/>
    <p:sldId id="277" r:id="rId19"/>
    <p:sldId id="278" r:id="rId20"/>
    <p:sldId id="283" r:id="rId21"/>
  </p:sldIdLst>
  <p:sldSz cx="9144000" cy="5143500" type="screen16x9"/>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News Gothic MT" charset="0"/>
        <a:ea typeface="MS PGothic" panose="020B0600070205080204" pitchFamily="34" charset="-128"/>
        <a:cs typeface="+mn-cs"/>
      </a:defRPr>
    </a:lvl5pPr>
    <a:lvl6pPr marL="2286000" algn="l" defTabSz="914400" rtl="0" eaLnBrk="1" latinLnBrk="0" hangingPunct="1">
      <a:defRPr kern="1200">
        <a:solidFill>
          <a:schemeClr val="tx1"/>
        </a:solidFill>
        <a:latin typeface="News Gothic MT" charset="0"/>
        <a:ea typeface="MS PGothic" panose="020B0600070205080204" pitchFamily="34" charset="-128"/>
        <a:cs typeface="+mn-cs"/>
      </a:defRPr>
    </a:lvl6pPr>
    <a:lvl7pPr marL="2743200" algn="l" defTabSz="914400" rtl="0" eaLnBrk="1" latinLnBrk="0" hangingPunct="1">
      <a:defRPr kern="1200">
        <a:solidFill>
          <a:schemeClr val="tx1"/>
        </a:solidFill>
        <a:latin typeface="News Gothic MT" charset="0"/>
        <a:ea typeface="MS PGothic" panose="020B0600070205080204" pitchFamily="34" charset="-128"/>
        <a:cs typeface="+mn-cs"/>
      </a:defRPr>
    </a:lvl7pPr>
    <a:lvl8pPr marL="3200400" algn="l" defTabSz="914400" rtl="0" eaLnBrk="1" latinLnBrk="0" hangingPunct="1">
      <a:defRPr kern="1200">
        <a:solidFill>
          <a:schemeClr val="tx1"/>
        </a:solidFill>
        <a:latin typeface="News Gothic MT" charset="0"/>
        <a:ea typeface="MS PGothic" panose="020B0600070205080204" pitchFamily="34" charset="-128"/>
        <a:cs typeface="+mn-cs"/>
      </a:defRPr>
    </a:lvl8pPr>
    <a:lvl9pPr marL="3657600" algn="l" defTabSz="914400" rtl="0" eaLnBrk="1" latinLnBrk="0" hangingPunct="1">
      <a:defRPr kern="1200">
        <a:solidFill>
          <a:schemeClr val="tx1"/>
        </a:solidFill>
        <a:latin typeface="News Gothic MT" charset="0"/>
        <a:ea typeface="MS PGothic" panose="020B0600070205080204"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2" autoAdjust="0"/>
    <p:restoredTop sz="92013" autoAdjust="0"/>
  </p:normalViewPr>
  <p:slideViewPr>
    <p:cSldViewPr snapToGrid="0" snapToObjects="1">
      <p:cViewPr varScale="1">
        <p:scale>
          <a:sx n="97" d="100"/>
          <a:sy n="97" d="100"/>
        </p:scale>
        <p:origin x="-450" y="-9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19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B579D8B8-5C51-4525-88CC-DB4E56A950EF}" type="datetime1">
              <a:rPr lang="en-US"/>
              <a:pPr>
                <a:defRPr/>
              </a:pPr>
              <a:t>1/4/2015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15C6CDED-EF09-407E-96C6-B02FF1C40B7E}" type="slidenum">
              <a:rPr lang="en-US"/>
              <a:pPr>
                <a:defRPr/>
              </a:pPr>
              <a:t>‹#›</a:t>
            </a:fld>
            <a:endParaRPr lang="en-US"/>
          </a:p>
        </p:txBody>
      </p:sp>
    </p:spTree>
    <p:extLst>
      <p:ext uri="{BB962C8B-B14F-4D97-AF65-F5344CB8AC3E}">
        <p14:creationId xmlns:p14="http://schemas.microsoft.com/office/powerpoint/2010/main" val="22927730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84C55E5-504C-45FF-8FDD-A704D988847F}" type="datetime1">
              <a:rPr lang="en-US"/>
              <a:pPr>
                <a:defRPr/>
              </a:pPr>
              <a:t>1/4/2015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79FAF046-FF05-4328-BB1F-CE52295BC424}" type="slidenum">
              <a:rPr lang="en-US"/>
              <a:pPr>
                <a:defRPr/>
              </a:pPr>
              <a:t>‹#›</a:t>
            </a:fld>
            <a:endParaRPr lang="en-US"/>
          </a:p>
        </p:txBody>
      </p:sp>
    </p:spTree>
    <p:extLst>
      <p:ext uri="{BB962C8B-B14F-4D97-AF65-F5344CB8AC3E}">
        <p14:creationId xmlns:p14="http://schemas.microsoft.com/office/powerpoint/2010/main" val="83893028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B66BE724-2291-43C0-89CA-8257150B3332}" type="slidenum">
              <a:rPr lang="en-US">
                <a:latin typeface="Calibri" panose="020F0502020204030204" pitchFamily="34" charset="0"/>
              </a:rPr>
              <a:pPr/>
              <a:t>1</a:t>
            </a:fld>
            <a:endParaRPr lang="en-US">
              <a:latin typeface="Calibri" panose="020F0502020204030204" pitchFamily="34" charset="0"/>
            </a:endParaRPr>
          </a:p>
        </p:txBody>
      </p:sp>
    </p:spTree>
    <p:extLst>
      <p:ext uri="{BB962C8B-B14F-4D97-AF65-F5344CB8AC3E}">
        <p14:creationId xmlns:p14="http://schemas.microsoft.com/office/powerpoint/2010/main" val="131068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t>Follow the “fool me once, shame on you, fool me twice, shame on me” rule.  Only apply OCP refactoring if module changes more than once.</a:t>
            </a:r>
          </a:p>
          <a:p>
            <a:pPr eaLnBrk="1" hangingPunct="1"/>
            <a:endParaRPr lang="en-US" dirty="0" smtClean="0"/>
          </a:p>
          <a:p>
            <a:pPr eaLnBrk="1" hangingPunct="1"/>
            <a:r>
              <a:rPr lang="en-US" dirty="0" smtClean="0"/>
              <a:t>Remember, no design can be closed to all changes, and OCP adds complexity, so only address it when it is causing pain.</a:t>
            </a:r>
          </a:p>
          <a:p>
            <a:pPr eaLnBrk="1" hangingPunct="1"/>
            <a:endParaRPr lang="en-US" dirty="0" smtClean="0"/>
          </a:p>
          <a:p>
            <a:pPr eaLnBrk="1" hangingPunct="1"/>
            <a:r>
              <a:rPr lang="en-US" dirty="0" smtClean="0"/>
              <a:t>Provide example of photo import app.</a:t>
            </a:r>
          </a:p>
          <a:p>
            <a:pPr eaLnBrk="1" hangingPunct="1"/>
            <a:endParaRPr lang="en-US" dirty="0" smtClean="0"/>
          </a:p>
          <a:p>
            <a:pPr eaLnBrk="1" hangingPunct="1"/>
            <a:r>
              <a:rPr lang="en-US" dirty="0" smtClean="0"/>
              <a:t>DEMO</a:t>
            </a:r>
          </a:p>
          <a:p>
            <a:pPr eaLnBrk="1" hangingPunct="1"/>
            <a:endParaRPr lang="en-US" dirty="0" smtClean="0"/>
          </a:p>
          <a:p>
            <a:pPr eaLnBrk="1" hangingPunct="1"/>
            <a:endParaRPr lang="en-US" dirty="0"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8558F267-26D1-405B-A5AB-EFF235C8FF5F}" type="slidenum">
              <a:rPr lang="en-US">
                <a:latin typeface="Calibri" panose="020F0502020204030204" pitchFamily="34" charset="0"/>
              </a:rPr>
              <a:pPr/>
              <a:t>11</a:t>
            </a:fld>
            <a:endParaRPr lang="en-US">
              <a:latin typeface="Calibri" panose="020F0502020204030204" pitchFamily="34" charset="0"/>
            </a:endParaRPr>
          </a:p>
        </p:txBody>
      </p:sp>
    </p:spTree>
    <p:extLst>
      <p:ext uri="{BB962C8B-B14F-4D97-AF65-F5344CB8AC3E}">
        <p14:creationId xmlns:p14="http://schemas.microsoft.com/office/powerpoint/2010/main" val="3918536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first example, adding a chart type risks breaking other chart types.</a:t>
            </a:r>
          </a:p>
          <a:p>
            <a:endParaRPr lang="en-US" dirty="0" smtClean="0"/>
          </a:p>
          <a:p>
            <a:r>
              <a:rPr lang="en-US" dirty="0" smtClean="0"/>
              <a:t>Could</a:t>
            </a:r>
            <a:r>
              <a:rPr lang="en-US" baseline="0" dirty="0" smtClean="0"/>
              <a:t> also use strategy pattern.</a:t>
            </a:r>
            <a:endParaRPr lang="en-US" dirty="0"/>
          </a:p>
        </p:txBody>
      </p:sp>
      <p:sp>
        <p:nvSpPr>
          <p:cNvPr id="4" name="Slide Number Placeholder 3"/>
          <p:cNvSpPr>
            <a:spLocks noGrp="1"/>
          </p:cNvSpPr>
          <p:nvPr>
            <p:ph type="sldNum" sz="quarter" idx="10"/>
          </p:nvPr>
        </p:nvSpPr>
        <p:spPr/>
        <p:txBody>
          <a:bodyPr/>
          <a:lstStyle/>
          <a:p>
            <a:pPr>
              <a:defRPr/>
            </a:pPr>
            <a:fld id="{79FAF046-FF05-4328-BB1F-CE52295BC424}" type="slidenum">
              <a:rPr lang="en-US" smtClean="0"/>
              <a:pPr>
                <a:defRPr/>
              </a:pPr>
              <a:t>12</a:t>
            </a:fld>
            <a:endParaRPr lang="en-US"/>
          </a:p>
        </p:txBody>
      </p:sp>
    </p:spTree>
    <p:extLst>
      <p:ext uri="{BB962C8B-B14F-4D97-AF65-F5344CB8AC3E}">
        <p14:creationId xmlns:p14="http://schemas.microsoft.com/office/powerpoint/2010/main" val="2329613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Example: square vs. rectangle</a:t>
            </a:r>
          </a:p>
          <a:p>
            <a:pPr eaLnBrk="1" hangingPunct="1"/>
            <a:endParaRPr lang="en-US" smtClean="0"/>
          </a:p>
          <a:p>
            <a:pPr eaLnBrk="1" hangingPunct="1"/>
            <a:endParaRPr 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2F71D2F4-D005-4FAC-88BF-49B4826CAE45}" type="slidenum">
              <a:rPr lang="en-US">
                <a:latin typeface="Calibri" panose="020F0502020204030204" pitchFamily="34" charset="0"/>
              </a:rPr>
              <a:pPr/>
              <a:t>13</a:t>
            </a:fld>
            <a:endParaRPr lang="en-US">
              <a:latin typeface="Calibri" panose="020F0502020204030204" pitchFamily="34" charset="0"/>
            </a:endParaRPr>
          </a:p>
        </p:txBody>
      </p:sp>
    </p:spTree>
    <p:extLst>
      <p:ext uri="{BB962C8B-B14F-4D97-AF65-F5344CB8AC3E}">
        <p14:creationId xmlns:p14="http://schemas.microsoft.com/office/powerpoint/2010/main" val="224554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good separation of concerns, but violates </a:t>
            </a:r>
            <a:r>
              <a:rPr lang="en-US" dirty="0" err="1" smtClean="0"/>
              <a:t>Liskov’s</a:t>
            </a:r>
            <a:r>
              <a:rPr lang="en-US" dirty="0" smtClean="0"/>
              <a:t> substitution</a:t>
            </a:r>
            <a:r>
              <a:rPr lang="en-US" baseline="0" dirty="0" smtClean="0"/>
              <a:t> because the </a:t>
            </a:r>
            <a:r>
              <a:rPr lang="en-US" baseline="0" dirty="0" err="1" smtClean="0"/>
              <a:t>IDataParsers</a:t>
            </a:r>
            <a:r>
              <a:rPr lang="en-US" baseline="0" dirty="0" smtClean="0"/>
              <a:t> aren’t interchangeable.</a:t>
            </a:r>
          </a:p>
          <a:p>
            <a:endParaRPr lang="en-US" baseline="0" dirty="0" smtClean="0"/>
          </a:p>
          <a:p>
            <a:r>
              <a:rPr lang="en-US" baseline="0" dirty="0" smtClean="0"/>
              <a:t>More frequently violated in dynamic languages.</a:t>
            </a:r>
            <a:endParaRPr lang="en-US" dirty="0"/>
          </a:p>
        </p:txBody>
      </p:sp>
      <p:sp>
        <p:nvSpPr>
          <p:cNvPr id="4" name="Slide Number Placeholder 3"/>
          <p:cNvSpPr>
            <a:spLocks noGrp="1"/>
          </p:cNvSpPr>
          <p:nvPr>
            <p:ph type="sldNum" sz="quarter" idx="10"/>
          </p:nvPr>
        </p:nvSpPr>
        <p:spPr/>
        <p:txBody>
          <a:bodyPr/>
          <a:lstStyle/>
          <a:p>
            <a:pPr>
              <a:defRPr/>
            </a:pPr>
            <a:fld id="{79FAF046-FF05-4328-BB1F-CE52295BC424}" type="slidenum">
              <a:rPr lang="en-US" smtClean="0"/>
              <a:pPr>
                <a:defRPr/>
              </a:pPr>
              <a:t>14</a:t>
            </a:fld>
            <a:endParaRPr lang="en-US"/>
          </a:p>
        </p:txBody>
      </p:sp>
    </p:spTree>
    <p:extLst>
      <p:ext uri="{BB962C8B-B14F-4D97-AF65-F5344CB8AC3E}">
        <p14:creationId xmlns:p14="http://schemas.microsoft.com/office/powerpoint/2010/main" val="307305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t>Example: Breaking up a fat interface into smaller ones</a:t>
            </a:r>
          </a:p>
          <a:p>
            <a:pPr eaLnBrk="1" hangingPunct="1"/>
            <a:endParaRPr lang="en-US" dirty="0" smtClean="0"/>
          </a:p>
          <a:p>
            <a:pPr eaLnBrk="1" hangingPunct="1"/>
            <a:r>
              <a:rPr lang="en-US" dirty="0" smtClean="0"/>
              <a:t>Interfaces that break “Single Responsibility”</a:t>
            </a:r>
            <a:endParaRPr lang="en-US" dirty="0"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EDE644DD-799B-4055-BC1A-9FCA694A9877}" type="slidenum">
              <a:rPr lang="en-US">
                <a:latin typeface="Calibri" panose="020F0502020204030204" pitchFamily="34" charset="0"/>
              </a:rPr>
              <a:pPr/>
              <a:t>15</a:t>
            </a:fld>
            <a:endParaRPr lang="en-US">
              <a:latin typeface="Calibri" panose="020F0502020204030204" pitchFamily="34" charset="0"/>
            </a:endParaRPr>
          </a:p>
        </p:txBody>
      </p:sp>
    </p:spTree>
    <p:extLst>
      <p:ext uri="{BB962C8B-B14F-4D97-AF65-F5344CB8AC3E}">
        <p14:creationId xmlns:p14="http://schemas.microsoft.com/office/powerpoint/2010/main" val="3858722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t>“New is Glue”</a:t>
            </a:r>
          </a:p>
          <a:p>
            <a:pPr eaLnBrk="1" hangingPunct="1"/>
            <a:endParaRPr lang="en-US" dirty="0" smtClean="0"/>
          </a:p>
          <a:p>
            <a:pPr eaLnBrk="1" hangingPunct="1"/>
            <a:r>
              <a:rPr lang="en-US" dirty="0" smtClean="0"/>
              <a:t>Discuss </a:t>
            </a:r>
            <a:r>
              <a:rPr lang="en-US" dirty="0" smtClean="0"/>
              <a:t>N-Tier vs. Ports and Adapters / Onion architecture.</a:t>
            </a:r>
          </a:p>
          <a:p>
            <a:pPr eaLnBrk="1" hangingPunct="1"/>
            <a:endParaRPr lang="en-US" dirty="0" smtClean="0"/>
          </a:p>
          <a:p>
            <a:pPr eaLnBrk="1" hangingPunct="1"/>
            <a:r>
              <a:rPr lang="en-US" dirty="0" smtClean="0"/>
              <a:t>Discuss event-based programming.</a:t>
            </a:r>
          </a:p>
          <a:p>
            <a:pPr eaLnBrk="1" hangingPunct="1"/>
            <a:endParaRPr lang="en-US" dirty="0"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8A6B111B-0D81-4896-B48B-78C89BAF5CBF}" type="slidenum">
              <a:rPr lang="en-US">
                <a:latin typeface="Calibri" panose="020F0502020204030204" pitchFamily="34" charset="0"/>
              </a:rPr>
              <a:pPr/>
              <a:t>16</a:t>
            </a:fld>
            <a:endParaRPr lang="en-US">
              <a:latin typeface="Calibri" panose="020F0502020204030204" pitchFamily="34" charset="0"/>
            </a:endParaRPr>
          </a:p>
        </p:txBody>
      </p:sp>
    </p:spTree>
    <p:extLst>
      <p:ext uri="{BB962C8B-B14F-4D97-AF65-F5344CB8AC3E}">
        <p14:creationId xmlns:p14="http://schemas.microsoft.com/office/powerpoint/2010/main" val="2712361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6A127C57-0E73-413D-9A8C-537F861606EE}" type="slidenum">
              <a:rPr lang="en-US">
                <a:latin typeface="Calibri" panose="020F0502020204030204" pitchFamily="34" charset="0"/>
              </a:rPr>
              <a:pPr/>
              <a:t>17</a:t>
            </a:fld>
            <a:endParaRPr lang="en-US">
              <a:latin typeface="Calibri" panose="020F0502020204030204" pitchFamily="34" charset="0"/>
            </a:endParaRPr>
          </a:p>
        </p:txBody>
      </p:sp>
    </p:spTree>
    <p:extLst>
      <p:ext uri="{BB962C8B-B14F-4D97-AF65-F5344CB8AC3E}">
        <p14:creationId xmlns:p14="http://schemas.microsoft.com/office/powerpoint/2010/main" val="1486138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Rule of 3, the third time you do something, apply a refactoring to abide by these principles</a:t>
            </a:r>
            <a:endParaRPr lang="en-US" dirty="0"/>
          </a:p>
        </p:txBody>
      </p:sp>
      <p:sp>
        <p:nvSpPr>
          <p:cNvPr id="4" name="Slide Number Placeholder 3"/>
          <p:cNvSpPr>
            <a:spLocks noGrp="1"/>
          </p:cNvSpPr>
          <p:nvPr>
            <p:ph type="sldNum" sz="quarter" idx="10"/>
          </p:nvPr>
        </p:nvSpPr>
        <p:spPr/>
        <p:txBody>
          <a:bodyPr/>
          <a:lstStyle/>
          <a:p>
            <a:pPr>
              <a:defRPr/>
            </a:pPr>
            <a:fld id="{79FAF046-FF05-4328-BB1F-CE52295BC424}" type="slidenum">
              <a:rPr lang="en-US" smtClean="0"/>
              <a:pPr>
                <a:defRPr/>
              </a:pPr>
              <a:t>18</a:t>
            </a:fld>
            <a:endParaRPr lang="en-US"/>
          </a:p>
        </p:txBody>
      </p:sp>
    </p:spTree>
    <p:extLst>
      <p:ext uri="{BB962C8B-B14F-4D97-AF65-F5344CB8AC3E}">
        <p14:creationId xmlns:p14="http://schemas.microsoft.com/office/powerpoint/2010/main" val="2890637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2D1EEDB3-B358-4CEB-953B-8232DBDD45A4}" type="slidenum">
              <a:rPr lang="en-US">
                <a:solidFill>
                  <a:srgbClr val="000000"/>
                </a:solidFill>
                <a:latin typeface="Calibri" panose="020F0502020204030204" pitchFamily="34" charset="0"/>
              </a:rPr>
              <a:pPr/>
              <a:t>19</a:t>
            </a:fld>
            <a:endParaRPr 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1087302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t>…and reduces maintenance costs.</a:t>
            </a:r>
            <a:endParaRPr lang="en-US" dirty="0"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A79638E9-8A96-4EDF-B6A0-A5B634C0CE42}" type="slidenum">
              <a:rPr lang="en-US">
                <a:latin typeface="Calibri" panose="020F0502020204030204" pitchFamily="34" charset="0"/>
              </a:rPr>
              <a:pPr/>
              <a:t>3</a:t>
            </a:fld>
            <a:endParaRPr lang="en-US">
              <a:latin typeface="Calibri" panose="020F0502020204030204" pitchFamily="34" charset="0"/>
            </a:endParaRPr>
          </a:p>
        </p:txBody>
      </p:sp>
    </p:spTree>
    <p:extLst>
      <p:ext uri="{BB962C8B-B14F-4D97-AF65-F5344CB8AC3E}">
        <p14:creationId xmlns:p14="http://schemas.microsoft.com/office/powerpoint/2010/main" val="3530310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t>Simple doesn’t mean naïve or ignorant.  The best designs are all simple, having eliminated everything that is no longer needed.  At first, your code may be naïve as you solve the problem step by step.  When your solution is working, your resulting code may be a convoluted mess.  It’s at this moment that you must simplify the code, while you still understand it completely and you know that it works in its current form.  However, avoid being overly clever as you simplify the solution – for instance don’t introduce additional abstraction of flexibility purely because you might need it.</a:t>
            </a:r>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CC9E4682-53F7-49FB-964F-A7944A698C7A}" type="slidenum">
              <a:rPr lang="en-US">
                <a:latin typeface="Calibri" panose="020F0502020204030204" pitchFamily="34" charset="0"/>
              </a:rPr>
              <a:pPr/>
              <a:t>4</a:t>
            </a:fld>
            <a:endParaRPr lang="en-US">
              <a:latin typeface="Calibri" panose="020F0502020204030204" pitchFamily="34" charset="0"/>
            </a:endParaRPr>
          </a:p>
        </p:txBody>
      </p:sp>
    </p:spTree>
    <p:extLst>
      <p:ext uri="{BB962C8B-B14F-4D97-AF65-F5344CB8AC3E}">
        <p14:creationId xmlns:p14="http://schemas.microsoft.com/office/powerpoint/2010/main" val="392505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In priority order.</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A3D45FDA-576D-4BB7-925A-EECBDF9B5F96}" type="slidenum">
              <a:rPr lang="en-US">
                <a:latin typeface="Calibri" panose="020F0502020204030204" pitchFamily="34" charset="0"/>
              </a:rPr>
              <a:pPr/>
              <a:t>5</a:t>
            </a:fld>
            <a:endParaRPr lang="en-US">
              <a:latin typeface="Calibri" panose="020F0502020204030204" pitchFamily="34" charset="0"/>
            </a:endParaRPr>
          </a:p>
        </p:txBody>
      </p:sp>
    </p:spTree>
    <p:extLst>
      <p:ext uri="{BB962C8B-B14F-4D97-AF65-F5344CB8AC3E}">
        <p14:creationId xmlns:p14="http://schemas.microsoft.com/office/powerpoint/2010/main" val="3477348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A832D73F-4709-498F-9DA1-D0F17128E8E4}" type="slidenum">
              <a:rPr lang="en-US">
                <a:latin typeface="Calibri" panose="020F0502020204030204" pitchFamily="34" charset="0"/>
              </a:rPr>
              <a:pPr/>
              <a:t>6</a:t>
            </a:fld>
            <a:endParaRPr lang="en-US">
              <a:latin typeface="Calibri" panose="020F0502020204030204" pitchFamily="34" charset="0"/>
            </a:endParaRPr>
          </a:p>
        </p:txBody>
      </p:sp>
    </p:spTree>
    <p:extLst>
      <p:ext uri="{BB962C8B-B14F-4D97-AF65-F5344CB8AC3E}">
        <p14:creationId xmlns:p14="http://schemas.microsoft.com/office/powerpoint/2010/main" val="1828956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t>Huge </a:t>
            </a:r>
            <a:r>
              <a:rPr lang="en-US" dirty="0" smtClean="0"/>
              <a:t>source of bugs, especially regressions.</a:t>
            </a:r>
          </a:p>
          <a:p>
            <a:pPr eaLnBrk="1" hangingPunct="1"/>
            <a:endParaRPr lang="en-US" dirty="0" smtClean="0"/>
          </a:p>
          <a:p>
            <a:pPr eaLnBrk="1" hangingPunct="1"/>
            <a:r>
              <a:rPr lang="en-US" dirty="0" smtClean="0"/>
              <a:t>Duplication = technical debt.</a:t>
            </a:r>
          </a:p>
          <a:p>
            <a:pPr eaLnBrk="1" hangingPunct="1"/>
            <a:endParaRPr lang="en-US" dirty="0" smtClean="0"/>
          </a:p>
          <a:p>
            <a:pPr eaLnBrk="1" hangingPunct="1"/>
            <a:r>
              <a:rPr lang="en-US" dirty="0" smtClean="0"/>
              <a:t>Suspect conditionals that are repeated in many locations (e.g. role checks)</a:t>
            </a:r>
          </a:p>
          <a:p>
            <a:pPr eaLnBrk="1" hangingPunct="1"/>
            <a:endParaRPr lang="en-US" dirty="0"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8B275EE8-09A4-4C82-A365-CF82EF910F88}" type="slidenum">
              <a:rPr lang="en-US">
                <a:latin typeface="Calibri" panose="020F0502020204030204" pitchFamily="34" charset="0"/>
              </a:rPr>
              <a:pPr/>
              <a:t>7</a:t>
            </a:fld>
            <a:endParaRPr lang="en-US">
              <a:latin typeface="Calibri" panose="020F0502020204030204" pitchFamily="34" charset="0"/>
            </a:endParaRPr>
          </a:p>
        </p:txBody>
      </p:sp>
    </p:spTree>
    <p:extLst>
      <p:ext uri="{BB962C8B-B14F-4D97-AF65-F5344CB8AC3E}">
        <p14:creationId xmlns:p14="http://schemas.microsoft.com/office/powerpoint/2010/main" val="2960166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t>Can usually tell right away by “code shape” (length or depth) if this is violated</a:t>
            </a:r>
            <a:endParaRPr lang="en-US" dirty="0"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00287E46-E6A9-4990-A0A4-E1CD712A53B1}" type="slidenum">
              <a:rPr lang="en-US">
                <a:latin typeface="Calibri" panose="020F0502020204030204" pitchFamily="34" charset="0"/>
              </a:rPr>
              <a:pPr/>
              <a:t>8</a:t>
            </a:fld>
            <a:endParaRPr lang="en-US">
              <a:latin typeface="Calibri" panose="020F0502020204030204" pitchFamily="34" charset="0"/>
            </a:endParaRPr>
          </a:p>
        </p:txBody>
      </p:sp>
    </p:spTree>
    <p:extLst>
      <p:ext uri="{BB962C8B-B14F-4D97-AF65-F5344CB8AC3E}">
        <p14:creationId xmlns:p14="http://schemas.microsoft.com/office/powerpoint/2010/main" val="890545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mtClean="0"/>
              <a:t>DEMO</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0936A063-274A-4DAF-AB9B-4034B0108ED6}" type="slidenum">
              <a:rPr lang="en-US">
                <a:latin typeface="Calibri" panose="020F0502020204030204" pitchFamily="34" charset="0"/>
              </a:rPr>
              <a:pPr/>
              <a:t>9</a:t>
            </a:fld>
            <a:endParaRPr lang="en-US">
              <a:latin typeface="Calibri" panose="020F0502020204030204" pitchFamily="34" charset="0"/>
            </a:endParaRPr>
          </a:p>
        </p:txBody>
      </p:sp>
    </p:spTree>
    <p:extLst>
      <p:ext uri="{BB962C8B-B14F-4D97-AF65-F5344CB8AC3E}">
        <p14:creationId xmlns:p14="http://schemas.microsoft.com/office/powerpoint/2010/main" val="4246642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dirty="0" smtClean="0"/>
              <a:t>Do one thing, do it well</a:t>
            </a:r>
            <a:r>
              <a:rPr lang="en-US" dirty="0" smtClean="0"/>
              <a:t>.</a:t>
            </a:r>
          </a:p>
          <a:p>
            <a:pPr eaLnBrk="1" hangingPunct="1"/>
            <a:endParaRPr lang="en-US" dirty="0" smtClean="0"/>
          </a:p>
          <a:p>
            <a:pPr eaLnBrk="1" hangingPunct="1"/>
            <a:r>
              <a:rPr lang="en-US" dirty="0" smtClean="0"/>
              <a:t>Code shape (excessive length or depth) is usually an indicator that this has been violated.</a:t>
            </a:r>
            <a:endParaRPr lang="en-US" dirty="0" smtClean="0"/>
          </a:p>
          <a:p>
            <a:pPr eaLnBrk="1" hangingPunct="1"/>
            <a:endParaRPr lang="en-US" dirty="0" smtClean="0"/>
          </a:p>
          <a:p>
            <a:pPr eaLnBrk="1" hangingPunct="1"/>
            <a:r>
              <a:rPr lang="en-US" dirty="0" smtClean="0"/>
              <a:t>Also:</a:t>
            </a:r>
          </a:p>
          <a:p>
            <a:pPr eaLnBrk="1" hangingPunct="1"/>
            <a:r>
              <a:rPr lang="en-US" dirty="0" smtClean="0"/>
              <a:t>Formatting</a:t>
            </a:r>
          </a:p>
          <a:p>
            <a:pPr eaLnBrk="1" hangingPunct="1"/>
            <a:r>
              <a:rPr lang="en-US" dirty="0" smtClean="0"/>
              <a:t>Parsing</a:t>
            </a:r>
          </a:p>
          <a:p>
            <a:pPr eaLnBrk="1" hangingPunct="1"/>
            <a:r>
              <a:rPr lang="en-US" dirty="0" smtClean="0"/>
              <a:t>Mapping</a:t>
            </a:r>
          </a:p>
          <a:p>
            <a:pPr eaLnBrk="1" hangingPunct="1"/>
            <a:endParaRPr lang="en-US" dirty="0" smtClean="0"/>
          </a:p>
          <a:p>
            <a:pPr eaLnBrk="1" hangingPunct="1"/>
            <a:r>
              <a:rPr lang="en-US" dirty="0" smtClean="0"/>
              <a:t>DEMO</a:t>
            </a:r>
          </a:p>
          <a:p>
            <a:pPr eaLnBrk="1" hangingPunct="1"/>
            <a:endParaRPr lang="en-US" dirty="0"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News Gothic MT" charset="0"/>
                <a:ea typeface="MS PGothic" panose="020B0600070205080204" pitchFamily="34" charset="-128"/>
              </a:defRPr>
            </a:lvl1pPr>
            <a:lvl2pPr marL="742950" indent="-285750">
              <a:defRPr>
                <a:solidFill>
                  <a:schemeClr val="tx1"/>
                </a:solidFill>
                <a:latin typeface="News Gothic MT" charset="0"/>
                <a:ea typeface="MS PGothic" panose="020B0600070205080204" pitchFamily="34" charset="-128"/>
              </a:defRPr>
            </a:lvl2pPr>
            <a:lvl3pPr marL="1143000" indent="-228600">
              <a:defRPr>
                <a:solidFill>
                  <a:schemeClr val="tx1"/>
                </a:solidFill>
                <a:latin typeface="News Gothic MT" charset="0"/>
                <a:ea typeface="MS PGothic" panose="020B0600070205080204" pitchFamily="34" charset="-128"/>
              </a:defRPr>
            </a:lvl3pPr>
            <a:lvl4pPr marL="1600200" indent="-228600">
              <a:defRPr>
                <a:solidFill>
                  <a:schemeClr val="tx1"/>
                </a:solidFill>
                <a:latin typeface="News Gothic MT" charset="0"/>
                <a:ea typeface="MS PGothic" panose="020B0600070205080204" pitchFamily="34" charset="-128"/>
              </a:defRPr>
            </a:lvl4pPr>
            <a:lvl5pPr marL="2057400" indent="-228600">
              <a:defRPr>
                <a:solidFill>
                  <a:schemeClr val="tx1"/>
                </a:solidFill>
                <a:latin typeface="News Gothic MT"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News Gothic MT" charset="0"/>
                <a:ea typeface="MS PGothic" panose="020B0600070205080204" pitchFamily="34" charset="-128"/>
              </a:defRPr>
            </a:lvl9pPr>
          </a:lstStyle>
          <a:p>
            <a:fld id="{F39BFEE7-88FD-4793-9F0F-CF1AC6071926}" type="slidenum">
              <a:rPr lang="en-US">
                <a:latin typeface="Calibri" panose="020F0502020204030204" pitchFamily="34" charset="0"/>
              </a:rPr>
              <a:pPr/>
              <a:t>10</a:t>
            </a:fld>
            <a:endParaRPr lang="en-US">
              <a:latin typeface="Calibri" panose="020F0502020204030204" pitchFamily="34" charset="0"/>
            </a:endParaRPr>
          </a:p>
        </p:txBody>
      </p:sp>
    </p:spTree>
    <p:extLst>
      <p:ext uri="{BB962C8B-B14F-4D97-AF65-F5344CB8AC3E}">
        <p14:creationId xmlns:p14="http://schemas.microsoft.com/office/powerpoint/2010/main" val="2807991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0065BE-0657-4A47-90AD-C21C55E16B19}" type="datetime4">
              <a:rPr lang="en-US" smtClean="0"/>
              <a:pPr/>
              <a:t>January 4,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4B684-9059-6D46-9BA2-03BAEA34BB99}" type="slidenum">
              <a:rPr lang="en-US" smtClean="0"/>
              <a:t>‹#›</a:t>
            </a:fld>
            <a:endParaRPr lang="en-US"/>
          </a:p>
        </p:txBody>
      </p:sp>
    </p:spTree>
    <p:extLst>
      <p:ext uri="{BB962C8B-B14F-4D97-AF65-F5344CB8AC3E}">
        <p14:creationId xmlns:p14="http://schemas.microsoft.com/office/powerpoint/2010/main" val="32058759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January 4,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8382914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January 4,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41024558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1200151"/>
            <a:ext cx="8229600" cy="3189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p:cNvSpPr>
            <a:spLocks noGrp="1"/>
          </p:cNvSpPr>
          <p:nvPr>
            <p:ph type="title"/>
          </p:nvPr>
        </p:nvSpPr>
        <p:spPr>
          <a:xfrm>
            <a:off x="457200" y="205979"/>
            <a:ext cx="8229600" cy="857250"/>
          </a:xfrm>
        </p:spPr>
        <p:txBody>
          <a:bodyPr/>
          <a:lstStyle>
            <a:lvl1pPr algn="l">
              <a:defRPr/>
            </a:lvl1pPr>
          </a:lstStyle>
          <a:p>
            <a:r>
              <a:rPr lang="en-US" smtClean="0"/>
              <a:t>Click to edit Master title style</a:t>
            </a:r>
            <a:endParaRPr lang="en-US" dirty="0"/>
          </a:p>
        </p:txBody>
      </p:sp>
    </p:spTree>
    <p:extLst>
      <p:ext uri="{BB962C8B-B14F-4D97-AF65-F5344CB8AC3E}">
        <p14:creationId xmlns:p14="http://schemas.microsoft.com/office/powerpoint/2010/main" val="3785637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7BB8AF-C16A-4836-A92D-61834B5F0BA5}" type="datetime4">
              <a:rPr lang="en-US" smtClean="0"/>
              <a:pPr/>
              <a:t>January 4,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89089893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January 4,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09226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3A18F4-33C3-445B-924C-31108C51719C}" type="datetime4">
              <a:rPr lang="en-US" smtClean="0"/>
              <a:pPr/>
              <a:t>January 4,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416690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F7543A-E259-478F-9E0D-57BA40E442B7}" type="datetime4">
              <a:rPr lang="en-US" smtClean="0"/>
              <a:pPr/>
              <a:t>January 4, 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0893563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January 4, 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22175516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January 4, 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84031584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January 4, 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6816389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January 4,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739487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2B1B13E-D5AF-485E-81A1-82A140076526}" type="datetime4">
              <a:rPr lang="en-US" smtClean="0"/>
              <a:pPr/>
              <a:t>January 4, 2015</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754ED01-E2A0-4C1E-8E21-014B99041579}" type="slidenum">
              <a:rPr lang="en-US" smtClean="0"/>
              <a:pPr/>
              <a:t>‹#›</a:t>
            </a:fld>
            <a:endParaRPr lang="en-US" dirty="0"/>
          </a:p>
        </p:txBody>
      </p:sp>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9728" y="118872"/>
            <a:ext cx="828675" cy="1009650"/>
          </a:xfrm>
          <a:prstGeom prst="rect">
            <a:avLst/>
          </a:prstGeom>
        </p:spPr>
      </p:pic>
    </p:spTree>
    <p:extLst>
      <p:ext uri="{BB962C8B-B14F-4D97-AF65-F5344CB8AC3E}">
        <p14:creationId xmlns:p14="http://schemas.microsoft.com/office/powerpoint/2010/main" val="22917835"/>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3668" r:id="rId12"/>
  </p:sldLayoutIdLst>
  <p:timing>
    <p:tnLst>
      <p:par>
        <p:cTn id="1" dur="indefinite" restart="never" nodeType="tmRoot"/>
      </p:par>
    </p:tnLst>
  </p:timing>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971550" y="2227660"/>
            <a:ext cx="7259638" cy="1235869"/>
          </a:xfrm>
        </p:spPr>
        <p:txBody>
          <a:bodyPr>
            <a:normAutofit fontScale="90000"/>
          </a:bodyPr>
          <a:lstStyle/>
          <a:p>
            <a:pPr eaLnBrk="1" hangingPunct="1"/>
            <a:r>
              <a:rPr lang="en-US" dirty="0" smtClean="0">
                <a:latin typeface="News Gothic Com Thin" panose="020B0204030503020204" pitchFamily="34" charset="0"/>
                <a:cs typeface="News Gothic Com Thin" panose="020B0204030503020204" pitchFamily="34" charset="0"/>
              </a:rPr>
              <a:t>Beginning Software Craftsmanship</a:t>
            </a:r>
          </a:p>
        </p:txBody>
      </p:sp>
      <p:sp>
        <p:nvSpPr>
          <p:cNvPr id="4098" name="Subtitle 2"/>
          <p:cNvSpPr>
            <a:spLocks noGrp="1"/>
          </p:cNvSpPr>
          <p:nvPr>
            <p:ph type="subTitle" idx="1"/>
          </p:nvPr>
        </p:nvSpPr>
        <p:spPr>
          <a:xfrm>
            <a:off x="0" y="3563541"/>
            <a:ext cx="9144000" cy="339328"/>
          </a:xfrm>
        </p:spPr>
        <p:txBody>
          <a:bodyPr>
            <a:normAutofit fontScale="62500" lnSpcReduction="20000"/>
          </a:bodyPr>
          <a:lstStyle/>
          <a:p>
            <a:pPr>
              <a:defRPr/>
            </a:pPr>
            <a:r>
              <a:rPr lang="en-US" dirty="0">
                <a:latin typeface="News Gothic Com Thin" charset="0"/>
              </a:rPr>
              <a:t>Jeff Valore | @</a:t>
            </a:r>
            <a:r>
              <a:rPr lang="en-US" dirty="0" err="1">
                <a:latin typeface="News Gothic Com Thin" charset="0"/>
              </a:rPr>
              <a:t>CodingWithSpike</a:t>
            </a:r>
            <a:endParaRPr lang="en-US" dirty="0">
              <a:latin typeface="News Gothic Com Thin" charset="0"/>
            </a:endParaRPr>
          </a:p>
        </p:txBody>
      </p:sp>
      <p:sp>
        <p:nvSpPr>
          <p:cNvPr id="4" name="Subtitle 2"/>
          <p:cNvSpPr txBox="1">
            <a:spLocks/>
          </p:cNvSpPr>
          <p:nvPr/>
        </p:nvSpPr>
        <p:spPr>
          <a:xfrm>
            <a:off x="0" y="3893379"/>
            <a:ext cx="9144000" cy="339328"/>
          </a:xfrm>
          <a:prstGeom prst="rect">
            <a:avLst/>
          </a:prstGeom>
        </p:spPr>
        <p:txBody>
          <a:bodyPr vert="horz" lIns="91440" tIns="45720" rIns="91440" bIns="45720" rtlCol="0">
            <a:normAutofit fontScale="625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defRPr/>
            </a:pPr>
            <a:r>
              <a:rPr lang="en-US" dirty="0" smtClean="0">
                <a:latin typeface="News Gothic Com Thin" charset="0"/>
              </a:rPr>
              <a:t>Brendan </a:t>
            </a:r>
            <a:r>
              <a:rPr lang="en-US" dirty="0">
                <a:latin typeface="News Gothic Com Thin" charset="0"/>
              </a:rPr>
              <a:t>Enrick | @</a:t>
            </a:r>
            <a:r>
              <a:rPr lang="en-US" dirty="0" err="1" smtClean="0">
                <a:latin typeface="News Gothic Com Thin" charset="0"/>
              </a:rPr>
              <a:t>brendoneus</a:t>
            </a:r>
            <a:endParaRPr lang="en-US" dirty="0">
              <a:latin typeface="News Gothic Com Thin" charset="0"/>
            </a:endParaRPr>
          </a:p>
        </p:txBody>
      </p:sp>
    </p:spTree>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2"/>
          <p:cNvSpPr>
            <a:spLocks noGrp="1"/>
          </p:cNvSpPr>
          <p:nvPr>
            <p:ph type="title"/>
          </p:nvPr>
        </p:nvSpPr>
        <p:spPr/>
        <p:txBody>
          <a:bodyPr/>
          <a:lstStyle/>
          <a:p>
            <a:pPr eaLnBrk="1" hangingPunct="1"/>
            <a:r>
              <a:rPr lang="en-US" dirty="0" smtClean="0">
                <a:latin typeface="News Gothic Com Thin" panose="020B0204030503020204" pitchFamily="34" charset="0"/>
                <a:cs typeface="News Gothic Com Thin" panose="020B0204030503020204" pitchFamily="34" charset="0"/>
              </a:rPr>
              <a:t>Single Responsibility</a:t>
            </a:r>
          </a:p>
        </p:txBody>
      </p:sp>
      <p:sp>
        <p:nvSpPr>
          <p:cNvPr id="5121" name="Content Placeholder 1"/>
          <p:cNvSpPr>
            <a:spLocks noGrp="1"/>
          </p:cNvSpPr>
          <p:nvPr>
            <p:ph sz="half" idx="1"/>
          </p:nvPr>
        </p:nvSpPr>
        <p:spPr>
          <a:xfrm>
            <a:off x="457200" y="1200151"/>
            <a:ext cx="3933857" cy="3394472"/>
          </a:xfrm>
        </p:spPr>
        <p:txBody>
          <a:bodyPr>
            <a:normAutofit lnSpcReduction="10000"/>
          </a:bodyPr>
          <a:lstStyle/>
          <a:p>
            <a:pPr marL="0" indent="0" eaLnBrk="1" hangingPunct="1">
              <a:buNone/>
              <a:defRPr/>
            </a:pPr>
            <a:r>
              <a:rPr lang="en-US" sz="1800" dirty="0">
                <a:latin typeface="News Gothic Com Thin" charset="0"/>
              </a:rPr>
              <a:t>Classes should have only one reason to change.</a:t>
            </a:r>
          </a:p>
          <a:p>
            <a:pPr eaLnBrk="1" hangingPunct="1">
              <a:defRPr/>
            </a:pPr>
            <a:endParaRPr lang="en-US" sz="1800" dirty="0">
              <a:latin typeface="News Gothic Com Thin" charset="0"/>
            </a:endParaRPr>
          </a:p>
          <a:p>
            <a:pPr marL="0" indent="0" eaLnBrk="1" hangingPunct="1">
              <a:buFont typeface="Arial" panose="020B0604020202020204" pitchFamily="34" charset="0"/>
              <a:buNone/>
              <a:defRPr/>
            </a:pPr>
            <a:r>
              <a:rPr lang="en-US" sz="1800" dirty="0">
                <a:latin typeface="News Gothic Com Thin" charset="0"/>
              </a:rPr>
              <a:t>Examples:</a:t>
            </a:r>
          </a:p>
          <a:p>
            <a:pPr eaLnBrk="1" hangingPunct="1">
              <a:defRPr/>
            </a:pPr>
            <a:r>
              <a:rPr lang="en-US" sz="1800" dirty="0">
                <a:latin typeface="News Gothic Com Thin" charset="0"/>
              </a:rPr>
              <a:t>Persistence</a:t>
            </a:r>
          </a:p>
          <a:p>
            <a:pPr eaLnBrk="1" hangingPunct="1">
              <a:defRPr/>
            </a:pPr>
            <a:r>
              <a:rPr lang="en-US" sz="1800" dirty="0">
                <a:latin typeface="News Gothic Com Thin" charset="0"/>
              </a:rPr>
              <a:t>Validation</a:t>
            </a:r>
          </a:p>
          <a:p>
            <a:pPr eaLnBrk="1" hangingPunct="1">
              <a:defRPr/>
            </a:pPr>
            <a:r>
              <a:rPr lang="en-US" sz="1800" dirty="0">
                <a:latin typeface="News Gothic Com Thin" charset="0"/>
              </a:rPr>
              <a:t>Notification</a:t>
            </a:r>
          </a:p>
          <a:p>
            <a:pPr eaLnBrk="1" hangingPunct="1">
              <a:defRPr/>
            </a:pPr>
            <a:r>
              <a:rPr lang="en-US" sz="1800" dirty="0">
                <a:latin typeface="News Gothic Com Thin" charset="0"/>
              </a:rPr>
              <a:t>Error Handling</a:t>
            </a:r>
          </a:p>
          <a:p>
            <a:pPr eaLnBrk="1" hangingPunct="1">
              <a:defRPr/>
            </a:pPr>
            <a:r>
              <a:rPr lang="en-US" sz="1800" dirty="0">
                <a:latin typeface="News Gothic Com Thin" charset="0"/>
              </a:rPr>
              <a:t>Logging</a:t>
            </a:r>
          </a:p>
          <a:p>
            <a:pPr eaLnBrk="1" hangingPunct="1">
              <a:defRPr/>
            </a:pPr>
            <a:r>
              <a:rPr lang="en-US" sz="1800" dirty="0">
                <a:latin typeface="News Gothic Com Thin" charset="0"/>
              </a:rPr>
              <a:t>Collaborator selection / construction</a:t>
            </a:r>
          </a:p>
        </p:txBody>
      </p:sp>
      <p:pic>
        <p:nvPicPr>
          <p:cNvPr id="25604" name="Picture 2" descr="Single Responsibility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928" y="1138428"/>
            <a:ext cx="4005072" cy="4005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1">
                                            <p:txEl>
                                              <p:pRg st="2" end="2"/>
                                            </p:txEl>
                                          </p:spTgt>
                                        </p:tgtEl>
                                        <p:attrNameLst>
                                          <p:attrName>style.visibility</p:attrName>
                                        </p:attrNameLst>
                                      </p:cBhvr>
                                      <p:to>
                                        <p:strVal val="visible"/>
                                      </p:to>
                                    </p:set>
                                    <p:animEffect transition="in" filter="fade">
                                      <p:cBhvr>
                                        <p:cTn id="12" dur="500"/>
                                        <p:tgtEl>
                                          <p:spTgt spid="5121">
                                            <p:txEl>
                                              <p:pRg st="2" end="2"/>
                                            </p:txEl>
                                          </p:spTgt>
                                        </p:tgtEl>
                                      </p:cBhvr>
                                    </p:animEffect>
                                  </p:childTnLst>
                                </p:cTn>
                              </p:par>
                            </p:childTnLst>
                          </p:cTn>
                        </p:par>
                        <p:par>
                          <p:cTn id="13" fill="hold" nodeType="with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121">
                                            <p:txEl>
                                              <p:pRg st="3" end="3"/>
                                            </p:txEl>
                                          </p:spTgt>
                                        </p:tgtEl>
                                        <p:attrNameLst>
                                          <p:attrName>style.visibility</p:attrName>
                                        </p:attrNameLst>
                                      </p:cBhvr>
                                      <p:to>
                                        <p:strVal val="visible"/>
                                      </p:to>
                                    </p:set>
                                    <p:animEffect transition="in" filter="fade">
                                      <p:cBhvr>
                                        <p:cTn id="16" dur="500"/>
                                        <p:tgtEl>
                                          <p:spTgt spid="5121">
                                            <p:txEl>
                                              <p:pRg st="3" end="3"/>
                                            </p:txEl>
                                          </p:spTgt>
                                        </p:tgtEl>
                                      </p:cBhvr>
                                    </p:animEffect>
                                  </p:childTnLst>
                                </p:cTn>
                              </p:par>
                            </p:childTnLst>
                          </p:cTn>
                        </p:par>
                        <p:par>
                          <p:cTn id="17" fill="hold" nodeType="withGroup">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5121">
                                            <p:txEl>
                                              <p:pRg st="4" end="4"/>
                                            </p:txEl>
                                          </p:spTgt>
                                        </p:tgtEl>
                                        <p:attrNameLst>
                                          <p:attrName>style.visibility</p:attrName>
                                        </p:attrNameLst>
                                      </p:cBhvr>
                                      <p:to>
                                        <p:strVal val="visible"/>
                                      </p:to>
                                    </p:set>
                                    <p:animEffect transition="in" filter="fade">
                                      <p:cBhvr>
                                        <p:cTn id="20" dur="500"/>
                                        <p:tgtEl>
                                          <p:spTgt spid="5121">
                                            <p:txEl>
                                              <p:pRg st="4" end="4"/>
                                            </p:txEl>
                                          </p:spTgt>
                                        </p:tgtEl>
                                      </p:cBhvr>
                                    </p:animEffect>
                                  </p:childTnLst>
                                </p:cTn>
                              </p:par>
                            </p:childTnLst>
                          </p:cTn>
                        </p:par>
                        <p:par>
                          <p:cTn id="21" fill="hold" nodeType="withGroup">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5121">
                                            <p:txEl>
                                              <p:pRg st="5" end="5"/>
                                            </p:txEl>
                                          </p:spTgt>
                                        </p:tgtEl>
                                        <p:attrNameLst>
                                          <p:attrName>style.visibility</p:attrName>
                                        </p:attrNameLst>
                                      </p:cBhvr>
                                      <p:to>
                                        <p:strVal val="visible"/>
                                      </p:to>
                                    </p:set>
                                    <p:animEffect transition="in" filter="fade">
                                      <p:cBhvr>
                                        <p:cTn id="24" dur="500"/>
                                        <p:tgtEl>
                                          <p:spTgt spid="5121">
                                            <p:txEl>
                                              <p:pRg st="5" end="5"/>
                                            </p:txEl>
                                          </p:spTgt>
                                        </p:tgtEl>
                                      </p:cBhvr>
                                    </p:animEffect>
                                  </p:childTnLst>
                                </p:cTn>
                              </p:par>
                            </p:childTnLst>
                          </p:cTn>
                        </p:par>
                        <p:par>
                          <p:cTn id="25" fill="hold" nodeType="withGroup">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5121">
                                            <p:txEl>
                                              <p:pRg st="6" end="6"/>
                                            </p:txEl>
                                          </p:spTgt>
                                        </p:tgtEl>
                                        <p:attrNameLst>
                                          <p:attrName>style.visibility</p:attrName>
                                        </p:attrNameLst>
                                      </p:cBhvr>
                                      <p:to>
                                        <p:strVal val="visible"/>
                                      </p:to>
                                    </p:set>
                                    <p:animEffect transition="in" filter="fade">
                                      <p:cBhvr>
                                        <p:cTn id="28" dur="500"/>
                                        <p:tgtEl>
                                          <p:spTgt spid="5121">
                                            <p:txEl>
                                              <p:pRg st="6" end="6"/>
                                            </p:txEl>
                                          </p:spTgt>
                                        </p:tgtEl>
                                      </p:cBhvr>
                                    </p:animEffect>
                                  </p:childTnLst>
                                </p:cTn>
                              </p:par>
                            </p:childTnLst>
                          </p:cTn>
                        </p:par>
                        <p:par>
                          <p:cTn id="29" fill="hold" nodeType="withGroup">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5121">
                                            <p:txEl>
                                              <p:pRg st="7" end="7"/>
                                            </p:txEl>
                                          </p:spTgt>
                                        </p:tgtEl>
                                        <p:attrNameLst>
                                          <p:attrName>style.visibility</p:attrName>
                                        </p:attrNameLst>
                                      </p:cBhvr>
                                      <p:to>
                                        <p:strVal val="visible"/>
                                      </p:to>
                                    </p:set>
                                    <p:animEffect transition="in" filter="fade">
                                      <p:cBhvr>
                                        <p:cTn id="32" dur="500"/>
                                        <p:tgtEl>
                                          <p:spTgt spid="5121">
                                            <p:txEl>
                                              <p:pRg st="7" end="7"/>
                                            </p:txEl>
                                          </p:spTgt>
                                        </p:tgtEl>
                                      </p:cBhvr>
                                    </p:animEffect>
                                  </p:childTnLst>
                                </p:cTn>
                              </p:par>
                            </p:childTnLst>
                          </p:cTn>
                        </p:par>
                        <p:par>
                          <p:cTn id="33" fill="hold" nodeType="withGroup">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5121">
                                            <p:txEl>
                                              <p:pRg st="8" end="8"/>
                                            </p:txEl>
                                          </p:spTgt>
                                        </p:tgtEl>
                                        <p:attrNameLst>
                                          <p:attrName>style.visibility</p:attrName>
                                        </p:attrNameLst>
                                      </p:cBhvr>
                                      <p:to>
                                        <p:strVal val="visible"/>
                                      </p:to>
                                    </p:set>
                                    <p:animEffect transition="in" filter="fade">
                                      <p:cBhvr>
                                        <p:cTn id="36" dur="500"/>
                                        <p:tgtEl>
                                          <p:spTgt spid="512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2"/>
          <p:cNvSpPr>
            <a:spLocks noGrp="1"/>
          </p:cNvSpPr>
          <p:nvPr>
            <p:ph type="title"/>
          </p:nvPr>
        </p:nvSpPr>
        <p:spPr/>
        <p:txBody>
          <a:bodyPr/>
          <a:lstStyle/>
          <a:p>
            <a:pPr eaLnBrk="1" hangingPunct="1"/>
            <a:r>
              <a:rPr lang="en-US" dirty="0" smtClean="0">
                <a:latin typeface="News Gothic Com Thin" panose="020B0204030503020204" pitchFamily="34" charset="0"/>
                <a:cs typeface="News Gothic Com Thin" panose="020B0204030503020204" pitchFamily="34" charset="0"/>
              </a:rPr>
              <a:t>Open/Closed</a:t>
            </a:r>
          </a:p>
        </p:txBody>
      </p:sp>
      <p:sp>
        <p:nvSpPr>
          <p:cNvPr id="5121" name="Content Placeholder 1"/>
          <p:cNvSpPr>
            <a:spLocks noGrp="1"/>
          </p:cNvSpPr>
          <p:nvPr>
            <p:ph sz="half" idx="1"/>
          </p:nvPr>
        </p:nvSpPr>
        <p:spPr/>
        <p:txBody>
          <a:bodyPr>
            <a:normAutofit lnSpcReduction="10000"/>
          </a:bodyPr>
          <a:lstStyle/>
          <a:p>
            <a:pPr eaLnBrk="1" hangingPunct="1"/>
            <a:r>
              <a:rPr lang="en-US" sz="1800" dirty="0" smtClean="0">
                <a:latin typeface="News Gothic Com Thin" panose="020B0204030503020204" pitchFamily="34" charset="0"/>
                <a:cs typeface="News Gothic Com Thin" panose="020B0204030503020204" pitchFamily="34" charset="0"/>
              </a:rPr>
              <a:t>Software entities should be open to extension, but closed to modification</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Clients should be able to change the entity's behavior</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Doing so should not require altering the entity's source code</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Apply only when change is likely.</a:t>
            </a:r>
          </a:p>
        </p:txBody>
      </p:sp>
      <p:pic>
        <p:nvPicPr>
          <p:cNvPr id="27652" name="Picture 2" descr="Open/Closed Principl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928" y="1138428"/>
            <a:ext cx="4005072" cy="4005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par>
                          <p:cTn id="8" fill="hold" nodeType="with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21">
                                            <p:txEl>
                                              <p:pRg st="2" end="2"/>
                                            </p:txEl>
                                          </p:spTgt>
                                        </p:tgtEl>
                                        <p:attrNameLst>
                                          <p:attrName>style.visibility</p:attrName>
                                        </p:attrNameLst>
                                      </p:cBhvr>
                                      <p:to>
                                        <p:strVal val="visible"/>
                                      </p:to>
                                    </p:set>
                                    <p:animEffect transition="in" filter="fade">
                                      <p:cBhvr>
                                        <p:cTn id="11" dur="500"/>
                                        <p:tgtEl>
                                          <p:spTgt spid="5121">
                                            <p:txEl>
                                              <p:pRg st="2" end="2"/>
                                            </p:txEl>
                                          </p:spTgt>
                                        </p:tgtEl>
                                      </p:cBhvr>
                                    </p:animEffect>
                                  </p:childTnLst>
                                </p:cTn>
                              </p:par>
                            </p:childTnLst>
                          </p:cTn>
                        </p:par>
                        <p:par>
                          <p:cTn id="12" fill="hold" nodeType="with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121">
                                            <p:txEl>
                                              <p:pRg st="4" end="4"/>
                                            </p:txEl>
                                          </p:spTgt>
                                        </p:tgtEl>
                                        <p:attrNameLst>
                                          <p:attrName>style.visibility</p:attrName>
                                        </p:attrNameLst>
                                      </p:cBhvr>
                                      <p:to>
                                        <p:strVal val="visible"/>
                                      </p:to>
                                    </p:set>
                                    <p:animEffect transition="in" filter="fade">
                                      <p:cBhvr>
                                        <p:cTn id="15" dur="500"/>
                                        <p:tgtEl>
                                          <p:spTgt spid="5121">
                                            <p:txEl>
                                              <p:pRg st="4" end="4"/>
                                            </p:txEl>
                                          </p:spTgt>
                                        </p:tgtEl>
                                      </p:cBhvr>
                                    </p:animEffect>
                                  </p:childTnLst>
                                </p:cTn>
                              </p:par>
                            </p:childTnLst>
                          </p:cTn>
                        </p:par>
                        <p:par>
                          <p:cTn id="16" fill="hold" nodeType="with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121">
                                            <p:txEl>
                                              <p:pRg st="6" end="6"/>
                                            </p:txEl>
                                          </p:spTgt>
                                        </p:tgtEl>
                                        <p:attrNameLst>
                                          <p:attrName>style.visibility</p:attrName>
                                        </p:attrNameLst>
                                      </p:cBhvr>
                                      <p:to>
                                        <p:strVal val="visible"/>
                                      </p:to>
                                    </p:set>
                                    <p:animEffect transition="in" filter="fade">
                                      <p:cBhvr>
                                        <p:cTn id="19" dur="500"/>
                                        <p:tgtEl>
                                          <p:spTgt spid="51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News Gothic Com Thin"/>
              </a:rPr>
              <a:t>Open/Closed</a:t>
            </a:r>
            <a:endParaRPr lang="en-US" dirty="0">
              <a:latin typeface="News Gothic Com Thin"/>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602" y="1559293"/>
            <a:ext cx="3498016" cy="3304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559293"/>
            <a:ext cx="4589883" cy="3447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83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1000"/>
                                        <p:tgtEl>
                                          <p:spTgt spid="3075"/>
                                        </p:tgtEl>
                                      </p:cBhvr>
                                    </p:animEffect>
                                    <p:anim calcmode="lin" valueType="num">
                                      <p:cBhvr>
                                        <p:cTn id="8" dur="1000" fill="hold"/>
                                        <p:tgtEl>
                                          <p:spTgt spid="3075"/>
                                        </p:tgtEl>
                                        <p:attrNameLst>
                                          <p:attrName>ppt_x</p:attrName>
                                        </p:attrNameLst>
                                      </p:cBhvr>
                                      <p:tavLst>
                                        <p:tav tm="0">
                                          <p:val>
                                            <p:strVal val="#ppt_x"/>
                                          </p:val>
                                        </p:tav>
                                        <p:tav tm="100000">
                                          <p:val>
                                            <p:strVal val="#ppt_x"/>
                                          </p:val>
                                        </p:tav>
                                      </p:tavLst>
                                    </p:anim>
                                    <p:anim calcmode="lin" valueType="num">
                                      <p:cBhvr>
                                        <p:cTn id="9"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Liskov Substitution</a:t>
            </a:r>
          </a:p>
        </p:txBody>
      </p:sp>
      <p:sp>
        <p:nvSpPr>
          <p:cNvPr id="5121" name="Content Placeholder 1"/>
          <p:cNvSpPr>
            <a:spLocks noGrp="1"/>
          </p:cNvSpPr>
          <p:nvPr>
            <p:ph sz="half" idx="1"/>
          </p:nvPr>
        </p:nvSpPr>
        <p:spPr/>
        <p:txBody>
          <a:bodyPr>
            <a:normAutofit/>
          </a:bodyPr>
          <a:lstStyle/>
          <a:p>
            <a:pPr eaLnBrk="1" hangingPunct="1"/>
            <a:r>
              <a:rPr lang="en-US" sz="1800" dirty="0" smtClean="0">
                <a:latin typeface="News Gothic Com Thin" panose="020B0204030503020204" pitchFamily="34" charset="0"/>
                <a:cs typeface="News Gothic Com Thin" panose="020B0204030503020204" pitchFamily="34" charset="0"/>
              </a:rPr>
              <a:t>Subtypes must be substitutable for their base types.</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"Is-A" is not sufficient;</a:t>
            </a:r>
            <a:br>
              <a:rPr lang="en-US" sz="1800" dirty="0" smtClean="0">
                <a:latin typeface="News Gothic Com Thin" panose="020B0204030503020204" pitchFamily="34" charset="0"/>
                <a:cs typeface="News Gothic Com Thin" panose="020B0204030503020204" pitchFamily="34" charset="0"/>
              </a:rPr>
            </a:br>
            <a:r>
              <a:rPr lang="en-US" sz="1800" dirty="0" smtClean="0">
                <a:latin typeface="News Gothic Com Thin" panose="020B0204030503020204" pitchFamily="34" charset="0"/>
                <a:cs typeface="News Gothic Com Thin" panose="020B0204030503020204" pitchFamily="34" charset="0"/>
              </a:rPr>
              <a:t>"Is-Substitutable-For" is required</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Look for type checking in polymorphic code as a "code smell" indicating this principle is being violated</a:t>
            </a:r>
          </a:p>
        </p:txBody>
      </p:sp>
      <p:pic>
        <p:nvPicPr>
          <p:cNvPr id="29700" name="Picture 2" descr="Liskov Substitution Principl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928" y="1138428"/>
            <a:ext cx="4005072" cy="4005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par>
                          <p:cTn id="8" fill="hold" nodeType="with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21">
                                            <p:txEl>
                                              <p:pRg st="2" end="2"/>
                                            </p:txEl>
                                          </p:spTgt>
                                        </p:tgtEl>
                                        <p:attrNameLst>
                                          <p:attrName>style.visibility</p:attrName>
                                        </p:attrNameLst>
                                      </p:cBhvr>
                                      <p:to>
                                        <p:strVal val="visible"/>
                                      </p:to>
                                    </p:set>
                                    <p:animEffect transition="in" filter="fade">
                                      <p:cBhvr>
                                        <p:cTn id="11" dur="500"/>
                                        <p:tgtEl>
                                          <p:spTgt spid="5121">
                                            <p:txEl>
                                              <p:pRg st="2" end="2"/>
                                            </p:txEl>
                                          </p:spTgt>
                                        </p:tgtEl>
                                      </p:cBhvr>
                                    </p:animEffect>
                                  </p:childTnLst>
                                </p:cTn>
                              </p:par>
                            </p:childTnLst>
                          </p:cTn>
                        </p:par>
                        <p:par>
                          <p:cTn id="12" fill="hold" nodeType="with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121">
                                            <p:txEl>
                                              <p:pRg st="4" end="4"/>
                                            </p:txEl>
                                          </p:spTgt>
                                        </p:tgtEl>
                                        <p:attrNameLst>
                                          <p:attrName>style.visibility</p:attrName>
                                        </p:attrNameLst>
                                      </p:cBhvr>
                                      <p:to>
                                        <p:strVal val="visible"/>
                                      </p:to>
                                    </p:set>
                                    <p:animEffect transition="in" filter="fade">
                                      <p:cBhvr>
                                        <p:cTn id="15"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News Gothic Com Thin"/>
              </a:rPr>
              <a:t>Good or Bad?</a:t>
            </a:r>
            <a:endParaRPr lang="en-US" dirty="0">
              <a:latin typeface="News Gothic Com Thin"/>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31" y="1225166"/>
            <a:ext cx="9121369" cy="3918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7266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Interface Segregation</a:t>
            </a:r>
          </a:p>
        </p:txBody>
      </p:sp>
      <p:sp>
        <p:nvSpPr>
          <p:cNvPr id="5121" name="Content Placeholder 1"/>
          <p:cNvSpPr>
            <a:spLocks noGrp="1"/>
          </p:cNvSpPr>
          <p:nvPr>
            <p:ph sz="half" idx="1"/>
          </p:nvPr>
        </p:nvSpPr>
        <p:spPr/>
        <p:txBody>
          <a:bodyPr/>
          <a:lstStyle/>
          <a:p>
            <a:pPr eaLnBrk="1" hangingPunct="1"/>
            <a:r>
              <a:rPr lang="en-US" sz="1800" dirty="0" smtClean="0">
                <a:latin typeface="News Gothic Com Thin" panose="020B0204030503020204" pitchFamily="34" charset="0"/>
                <a:cs typeface="News Gothic Com Thin" panose="020B0204030503020204" pitchFamily="34" charset="0"/>
              </a:rPr>
              <a:t>Don't force clients to depend on methods they do not need</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Clients should define their interfaces</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Break large interfaces up into smaller ones</a:t>
            </a:r>
          </a:p>
        </p:txBody>
      </p:sp>
      <p:pic>
        <p:nvPicPr>
          <p:cNvPr id="31748" name="Picture 2" descr="Interface Segregation Principl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928" y="1138428"/>
            <a:ext cx="4005072" cy="4005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par>
                          <p:cTn id="8" fill="hold" nodeType="with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21">
                                            <p:txEl>
                                              <p:pRg st="2" end="2"/>
                                            </p:txEl>
                                          </p:spTgt>
                                        </p:tgtEl>
                                        <p:attrNameLst>
                                          <p:attrName>style.visibility</p:attrName>
                                        </p:attrNameLst>
                                      </p:cBhvr>
                                      <p:to>
                                        <p:strVal val="visible"/>
                                      </p:to>
                                    </p:set>
                                    <p:animEffect transition="in" filter="fade">
                                      <p:cBhvr>
                                        <p:cTn id="11" dur="500"/>
                                        <p:tgtEl>
                                          <p:spTgt spid="5121">
                                            <p:txEl>
                                              <p:pRg st="2" end="2"/>
                                            </p:txEl>
                                          </p:spTgt>
                                        </p:tgtEl>
                                      </p:cBhvr>
                                    </p:animEffect>
                                  </p:childTnLst>
                                </p:cTn>
                              </p:par>
                            </p:childTnLst>
                          </p:cTn>
                        </p:par>
                        <p:par>
                          <p:cTn id="12" fill="hold" nodeType="with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121">
                                            <p:txEl>
                                              <p:pRg st="4" end="4"/>
                                            </p:txEl>
                                          </p:spTgt>
                                        </p:tgtEl>
                                        <p:attrNameLst>
                                          <p:attrName>style.visibility</p:attrName>
                                        </p:attrNameLst>
                                      </p:cBhvr>
                                      <p:to>
                                        <p:strVal val="visible"/>
                                      </p:to>
                                    </p:set>
                                    <p:animEffect transition="in" filter="fade">
                                      <p:cBhvr>
                                        <p:cTn id="15"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Dependency Inversion</a:t>
            </a:r>
          </a:p>
        </p:txBody>
      </p:sp>
      <p:sp>
        <p:nvSpPr>
          <p:cNvPr id="5121" name="Content Placeholder 1"/>
          <p:cNvSpPr>
            <a:spLocks noGrp="1"/>
          </p:cNvSpPr>
          <p:nvPr>
            <p:ph sz="half" idx="1"/>
          </p:nvPr>
        </p:nvSpPr>
        <p:spPr/>
        <p:txBody>
          <a:bodyPr/>
          <a:lstStyle/>
          <a:p>
            <a:pPr eaLnBrk="1" hangingPunct="1"/>
            <a:r>
              <a:rPr lang="en-US" sz="1800" dirty="0" smtClean="0">
                <a:latin typeface="News Gothic Com Thin" panose="020B0204030503020204" pitchFamily="34" charset="0"/>
                <a:cs typeface="News Gothic Com Thin" panose="020B0204030503020204" pitchFamily="34" charset="0"/>
              </a:rPr>
              <a:t>High level modules should not depend on low level modules.  Both should depend on abstractions.</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Abstractions should not depend on details; details should depend on abstractions</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Invert typical code dependency directionality</a:t>
            </a:r>
          </a:p>
        </p:txBody>
      </p:sp>
      <p:sp>
        <p:nvSpPr>
          <p:cNvPr id="2" name="Content Placeholder 1"/>
          <p:cNvSpPr>
            <a:spLocks noGrp="1"/>
          </p:cNvSpPr>
          <p:nvPr>
            <p:ph sz="half" idx="2"/>
          </p:nvPr>
        </p:nvSpPr>
        <p:spPr/>
        <p:txBody>
          <a:bodyPr/>
          <a:lstStyle/>
          <a:p>
            <a:endParaRPr lang="en-US"/>
          </a:p>
        </p:txBody>
      </p:sp>
      <p:pic>
        <p:nvPicPr>
          <p:cNvPr id="33796" name="Picture 2" descr="Dependency Inversion Principl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928" y="1138428"/>
            <a:ext cx="4005072" cy="4005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par>
                          <p:cTn id="8" fill="hold" nodeType="with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21">
                                            <p:txEl>
                                              <p:pRg st="2" end="2"/>
                                            </p:txEl>
                                          </p:spTgt>
                                        </p:tgtEl>
                                        <p:attrNameLst>
                                          <p:attrName>style.visibility</p:attrName>
                                        </p:attrNameLst>
                                      </p:cBhvr>
                                      <p:to>
                                        <p:strVal val="visible"/>
                                      </p:to>
                                    </p:set>
                                    <p:animEffect transition="in" filter="fade">
                                      <p:cBhvr>
                                        <p:cTn id="11" dur="500"/>
                                        <p:tgtEl>
                                          <p:spTgt spid="5121">
                                            <p:txEl>
                                              <p:pRg st="2" end="2"/>
                                            </p:txEl>
                                          </p:spTgt>
                                        </p:tgtEl>
                                      </p:cBhvr>
                                    </p:animEffect>
                                  </p:childTnLst>
                                </p:cTn>
                              </p:par>
                            </p:childTnLst>
                          </p:cTn>
                        </p:par>
                        <p:par>
                          <p:cTn id="12" fill="hold" nodeType="with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121">
                                            <p:txEl>
                                              <p:pRg st="4" end="4"/>
                                            </p:txEl>
                                          </p:spTgt>
                                        </p:tgtEl>
                                        <p:attrNameLst>
                                          <p:attrName>style.visibility</p:attrName>
                                        </p:attrNameLst>
                                      </p:cBhvr>
                                      <p:to>
                                        <p:strVal val="visible"/>
                                      </p:to>
                                    </p:set>
                                    <p:animEffect transition="in" filter="fade">
                                      <p:cBhvr>
                                        <p:cTn id="15"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2"/>
          <p:cNvSpPr>
            <a:spLocks noGrp="1"/>
          </p:cNvSpPr>
          <p:nvPr>
            <p:ph type="title"/>
          </p:nvPr>
        </p:nvSpPr>
        <p:spPr/>
        <p:txBody>
          <a:bodyPr/>
          <a:lstStyle/>
          <a:p>
            <a:pPr eaLnBrk="1" hangingPunct="1"/>
            <a:r>
              <a:rPr lang="en-US" dirty="0" smtClean="0">
                <a:latin typeface="News Gothic Com Thin" panose="020B0204030503020204" pitchFamily="34" charset="0"/>
                <a:cs typeface="News Gothic Com Thin" panose="020B0204030503020204" pitchFamily="34" charset="0"/>
              </a:rPr>
              <a:t>Don't Repeat </a:t>
            </a:r>
            <a:r>
              <a:rPr lang="en-US" dirty="0" smtClean="0">
                <a:latin typeface="News Gothic Com Thin" panose="020B0204030503020204" pitchFamily="34" charset="0"/>
                <a:cs typeface="News Gothic Com Thin" panose="020B0204030503020204" pitchFamily="34" charset="0"/>
              </a:rPr>
              <a:t>Yourself (DRY)</a:t>
            </a:r>
            <a:endParaRPr lang="en-US" dirty="0" smtClean="0">
              <a:latin typeface="News Gothic Com Thin" panose="020B0204030503020204" pitchFamily="34" charset="0"/>
              <a:cs typeface="News Gothic Com Thin" panose="020B0204030503020204" pitchFamily="34" charset="0"/>
            </a:endParaRPr>
          </a:p>
        </p:txBody>
      </p:sp>
      <p:sp>
        <p:nvSpPr>
          <p:cNvPr id="5121" name="Content Placeholder 1"/>
          <p:cNvSpPr>
            <a:spLocks noGrp="1"/>
          </p:cNvSpPr>
          <p:nvPr>
            <p:ph sz="half" idx="1"/>
          </p:nvPr>
        </p:nvSpPr>
        <p:spPr/>
        <p:txBody>
          <a:bodyPr/>
          <a:lstStyle/>
          <a:p>
            <a:pPr eaLnBrk="1" hangingPunct="1"/>
            <a:r>
              <a:rPr lang="en-US" sz="1800" smtClean="0">
                <a:latin typeface="News Gothic Com Thin" panose="020B0204030503020204" pitchFamily="34" charset="0"/>
                <a:cs typeface="News Gothic Com Thin" panose="020B0204030503020204" pitchFamily="34" charset="0"/>
              </a:rPr>
              <a:t>Advice that is worth repeating</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Many design patterns exist solely to achieve this principle</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Clean up duplication whenever you can in your code</a:t>
            </a:r>
          </a:p>
        </p:txBody>
      </p:sp>
      <p:pic>
        <p:nvPicPr>
          <p:cNvPr id="3584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38928" y="1138428"/>
            <a:ext cx="4005072" cy="4005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par>
                          <p:cTn id="8" fill="hold" nodeType="with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21">
                                            <p:txEl>
                                              <p:pRg st="2" end="2"/>
                                            </p:txEl>
                                          </p:spTgt>
                                        </p:tgtEl>
                                        <p:attrNameLst>
                                          <p:attrName>style.visibility</p:attrName>
                                        </p:attrNameLst>
                                      </p:cBhvr>
                                      <p:to>
                                        <p:strVal val="visible"/>
                                      </p:to>
                                    </p:set>
                                    <p:animEffect transition="in" filter="fade">
                                      <p:cBhvr>
                                        <p:cTn id="11" dur="500"/>
                                        <p:tgtEl>
                                          <p:spTgt spid="5121">
                                            <p:txEl>
                                              <p:pRg st="2" end="2"/>
                                            </p:txEl>
                                          </p:spTgt>
                                        </p:tgtEl>
                                      </p:cBhvr>
                                    </p:animEffect>
                                  </p:childTnLst>
                                </p:cTn>
                              </p:par>
                            </p:childTnLst>
                          </p:cTn>
                        </p:par>
                        <p:par>
                          <p:cTn id="12" fill="hold" nodeType="with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121">
                                            <p:txEl>
                                              <p:pRg st="4" end="4"/>
                                            </p:txEl>
                                          </p:spTgt>
                                        </p:tgtEl>
                                        <p:attrNameLst>
                                          <p:attrName>style.visibility</p:attrName>
                                        </p:attrNameLst>
                                      </p:cBhvr>
                                      <p:to>
                                        <p:strVal val="visible"/>
                                      </p:to>
                                    </p:set>
                                    <p:animEffect transition="in" filter="fade">
                                      <p:cBhvr>
                                        <p:cTn id="15"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Pain Driven Development</a:t>
            </a:r>
          </a:p>
        </p:txBody>
      </p:sp>
      <p:sp>
        <p:nvSpPr>
          <p:cNvPr id="37890" name="Content Placeholder 1"/>
          <p:cNvSpPr>
            <a:spLocks noGrp="1"/>
          </p:cNvSpPr>
          <p:nvPr>
            <p:ph idx="1"/>
          </p:nvPr>
        </p:nvSpPr>
        <p:spPr/>
        <p:txBody>
          <a:bodyPr>
            <a:normAutofit lnSpcReduction="10000"/>
          </a:bodyPr>
          <a:lstStyle/>
          <a:p>
            <a:pPr eaLnBrk="1" hangingPunct="1"/>
            <a:r>
              <a:rPr lang="en-US" sz="2400" dirty="0" smtClean="0">
                <a:latin typeface="News Gothic Com Thin" panose="020B0204030503020204" pitchFamily="34" charset="0"/>
                <a:cs typeface="News Gothic Com Thin" panose="020B0204030503020204" pitchFamily="34" charset="0"/>
              </a:rPr>
              <a:t>Don't try to apply every principle, all the time</a:t>
            </a:r>
          </a:p>
          <a:p>
            <a:pPr eaLnBrk="1" hangingPunct="1"/>
            <a:endParaRPr lang="en-US" sz="2400" dirty="0" smtClean="0">
              <a:latin typeface="News Gothic Com Thin" panose="020B0204030503020204" pitchFamily="34" charset="0"/>
              <a:cs typeface="News Gothic Com Thin" panose="020B0204030503020204" pitchFamily="34" charset="0"/>
            </a:endParaRPr>
          </a:p>
          <a:p>
            <a:pPr eaLnBrk="1" hangingPunct="1"/>
            <a:r>
              <a:rPr lang="en-US" sz="2400" dirty="0" smtClean="0">
                <a:latin typeface="News Gothic Com Thin" panose="020B0204030503020204" pitchFamily="34" charset="0"/>
                <a:cs typeface="News Gothic Com Thin" panose="020B0204030503020204" pitchFamily="34" charset="0"/>
              </a:rPr>
              <a:t>Keep It Simple</a:t>
            </a:r>
          </a:p>
          <a:p>
            <a:pPr eaLnBrk="1" hangingPunct="1"/>
            <a:endParaRPr lang="en-US" sz="2400" dirty="0" smtClean="0">
              <a:latin typeface="News Gothic Com Thin" panose="020B0204030503020204" pitchFamily="34" charset="0"/>
              <a:cs typeface="News Gothic Com Thin" panose="020B0204030503020204" pitchFamily="34" charset="0"/>
            </a:endParaRPr>
          </a:p>
          <a:p>
            <a:pPr eaLnBrk="1" hangingPunct="1"/>
            <a:r>
              <a:rPr lang="en-US" sz="2400" dirty="0" smtClean="0">
                <a:latin typeface="News Gothic Com Thin" panose="020B0204030503020204" pitchFamily="34" charset="0"/>
                <a:cs typeface="News Gothic Com Thin" panose="020B0204030503020204" pitchFamily="34" charset="0"/>
              </a:rPr>
              <a:t>YAGNI</a:t>
            </a:r>
          </a:p>
          <a:p>
            <a:pPr eaLnBrk="1" hangingPunct="1"/>
            <a:endParaRPr lang="en-US" sz="2400" dirty="0" smtClean="0">
              <a:latin typeface="News Gothic Com Thin" panose="020B0204030503020204" pitchFamily="34" charset="0"/>
              <a:cs typeface="News Gothic Com Thin" panose="020B0204030503020204" pitchFamily="34" charset="0"/>
            </a:endParaRPr>
          </a:p>
          <a:p>
            <a:pPr eaLnBrk="1" hangingPunct="1"/>
            <a:r>
              <a:rPr lang="en-US" sz="2400" dirty="0" smtClean="0">
                <a:latin typeface="News Gothic Com Thin" panose="020B0204030503020204" pitchFamily="34" charset="0"/>
                <a:cs typeface="News Gothic Com Thin" panose="020B0204030503020204" pitchFamily="34" charset="0"/>
              </a:rPr>
              <a:t>Follow principles when their violation is causing you pain</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Effect transition="in" filter="fade">
                                      <p:cBhvr>
                                        <p:cTn id="7" dur="500"/>
                                        <p:tgtEl>
                                          <p:spTgt spid="3789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7890">
                                            <p:txEl>
                                              <p:pRg st="2" end="2"/>
                                            </p:txEl>
                                          </p:spTgt>
                                        </p:tgtEl>
                                        <p:attrNameLst>
                                          <p:attrName>style.visibility</p:attrName>
                                        </p:attrNameLst>
                                      </p:cBhvr>
                                      <p:to>
                                        <p:strVal val="visible"/>
                                      </p:to>
                                    </p:set>
                                    <p:animEffect transition="in" filter="fade">
                                      <p:cBhvr>
                                        <p:cTn id="11" dur="500"/>
                                        <p:tgtEl>
                                          <p:spTgt spid="37890">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7890">
                                            <p:txEl>
                                              <p:pRg st="4" end="4"/>
                                            </p:txEl>
                                          </p:spTgt>
                                        </p:tgtEl>
                                        <p:attrNameLst>
                                          <p:attrName>style.visibility</p:attrName>
                                        </p:attrNameLst>
                                      </p:cBhvr>
                                      <p:to>
                                        <p:strVal val="visible"/>
                                      </p:to>
                                    </p:set>
                                    <p:animEffect transition="in" filter="fade">
                                      <p:cBhvr>
                                        <p:cTn id="15" dur="500"/>
                                        <p:tgtEl>
                                          <p:spTgt spid="37890">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7890">
                                            <p:txEl>
                                              <p:pRg st="6" end="6"/>
                                            </p:txEl>
                                          </p:spTgt>
                                        </p:tgtEl>
                                        <p:attrNameLst>
                                          <p:attrName>style.visibility</p:attrName>
                                        </p:attrNameLst>
                                      </p:cBhvr>
                                      <p:to>
                                        <p:strVal val="visible"/>
                                      </p:to>
                                    </p:set>
                                    <p:animEffect transition="in" filter="fade">
                                      <p:cBhvr>
                                        <p:cTn id="19" dur="500"/>
                                        <p:tgtEl>
                                          <p:spTgt spid="3789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8915"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Discuss</a:t>
            </a:r>
          </a:p>
        </p:txBody>
      </p:sp>
      <p:sp>
        <p:nvSpPr>
          <p:cNvPr id="38914" name="Content Placeholder 1"/>
          <p:cNvSpPr>
            <a:spLocks noGrp="1"/>
          </p:cNvSpPr>
          <p:nvPr>
            <p:ph type="body" idx="1"/>
          </p:nvPr>
        </p:nvSpPr>
        <p:spPr/>
        <p:txBody>
          <a:bodyPr/>
          <a:lstStyle/>
          <a:p>
            <a:pPr eaLnBrk="1" hangingPunct="1"/>
            <a:endParaRPr lang="en-US" smtClean="0">
              <a:latin typeface="News Gothic Com Thin" panose="020B0204030503020204" pitchFamily="34" charset="0"/>
              <a:cs typeface="News Gothic Com Thin" panose="020B0204030503020204" pitchFamily="34" charset="0"/>
            </a:endParaRPr>
          </a:p>
        </p:txBody>
      </p:sp>
    </p:spTree>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smtClean="0">
                <a:latin typeface="News Gothic Com Thin" panose="020B0204030503020204" pitchFamily="34" charset="0"/>
                <a:cs typeface="News Gothic Com Thin" panose="020B0204030503020204" pitchFamily="34" charset="0"/>
              </a:rPr>
              <a:t>Key Principles</a:t>
            </a:r>
          </a:p>
        </p:txBody>
      </p:sp>
      <p:sp>
        <p:nvSpPr>
          <p:cNvPr id="6146" name="Content Placeholder 2"/>
          <p:cNvSpPr>
            <a:spLocks noGrp="1"/>
          </p:cNvSpPr>
          <p:nvPr>
            <p:ph sz="half" idx="1"/>
          </p:nvPr>
        </p:nvSpPr>
        <p:spPr>
          <a:xfrm>
            <a:off x="457200" y="1543050"/>
            <a:ext cx="4038600" cy="2391966"/>
          </a:xfrm>
        </p:spPr>
        <p:txBody>
          <a:bodyPr>
            <a:normAutofit/>
          </a:bodyPr>
          <a:lstStyle/>
          <a:p>
            <a:pPr eaLnBrk="1" hangingPunct="1"/>
            <a:r>
              <a:rPr lang="en-US" sz="2400" dirty="0" smtClean="0">
                <a:latin typeface="News Gothic Com Thin" panose="020B0204030503020204" pitchFamily="34" charset="0"/>
                <a:cs typeface="News Gothic Com Thin" panose="020B0204030503020204" pitchFamily="34" charset="0"/>
              </a:rPr>
              <a:t>Keep It Simple</a:t>
            </a:r>
          </a:p>
          <a:p>
            <a:pPr eaLnBrk="1" hangingPunct="1"/>
            <a:r>
              <a:rPr lang="en-US" sz="2400" dirty="0" smtClean="0">
                <a:latin typeface="News Gothic Com Thin" panose="020B0204030503020204" pitchFamily="34" charset="0"/>
                <a:cs typeface="News Gothic Com Thin" panose="020B0204030503020204" pitchFamily="34" charset="0"/>
              </a:rPr>
              <a:t>YAGNI</a:t>
            </a:r>
          </a:p>
          <a:p>
            <a:pPr eaLnBrk="1" hangingPunct="1"/>
            <a:r>
              <a:rPr lang="en-US" sz="2400" dirty="0" smtClean="0">
                <a:latin typeface="News Gothic Com Thin" panose="020B0204030503020204" pitchFamily="34" charset="0"/>
                <a:cs typeface="News Gothic Com Thin" panose="020B0204030503020204" pitchFamily="34" charset="0"/>
              </a:rPr>
              <a:t>Don't Repeat Yourself</a:t>
            </a:r>
          </a:p>
          <a:p>
            <a:pPr eaLnBrk="1" hangingPunct="1"/>
            <a:r>
              <a:rPr lang="en-US" sz="2400" dirty="0" smtClean="0">
                <a:latin typeface="News Gothic Com Thin" panose="020B0204030503020204" pitchFamily="34" charset="0"/>
                <a:cs typeface="News Gothic Com Thin" panose="020B0204030503020204" pitchFamily="34" charset="0"/>
              </a:rPr>
              <a:t>Separation of Concerns</a:t>
            </a:r>
          </a:p>
          <a:p>
            <a:pPr eaLnBrk="1" hangingPunct="1"/>
            <a:r>
              <a:rPr lang="en-US" sz="2400" dirty="0" smtClean="0">
                <a:latin typeface="News Gothic Com Thin" panose="020B0204030503020204" pitchFamily="34" charset="0"/>
                <a:cs typeface="News Gothic Com Thin" panose="020B0204030503020204" pitchFamily="34" charset="0"/>
              </a:rPr>
              <a:t>Explicit Dependencies</a:t>
            </a:r>
          </a:p>
          <a:p>
            <a:pPr eaLnBrk="1" hangingPunct="1"/>
            <a:endParaRPr lang="en-US" sz="2400" dirty="0" smtClean="0">
              <a:latin typeface="News Gothic Com Thin" panose="020B0204030503020204" pitchFamily="34" charset="0"/>
              <a:cs typeface="News Gothic Com Thin" panose="020B0204030503020204" pitchFamily="34" charset="0"/>
            </a:endParaRPr>
          </a:p>
          <a:p>
            <a:pPr eaLnBrk="1" hangingPunct="1"/>
            <a:endParaRPr lang="en-US" sz="2400" dirty="0" smtClean="0">
              <a:latin typeface="News Gothic Com Thin" panose="020B0204030503020204" pitchFamily="34" charset="0"/>
              <a:cs typeface="News Gothic Com Thin" panose="020B0204030503020204" pitchFamily="34" charset="0"/>
            </a:endParaRPr>
          </a:p>
        </p:txBody>
      </p:sp>
      <p:sp>
        <p:nvSpPr>
          <p:cNvPr id="6147" name="Content Placeholder 3"/>
          <p:cNvSpPr>
            <a:spLocks noGrp="1"/>
          </p:cNvSpPr>
          <p:nvPr>
            <p:ph sz="half" idx="2"/>
          </p:nvPr>
        </p:nvSpPr>
        <p:spPr>
          <a:xfrm>
            <a:off x="4648200" y="1543050"/>
            <a:ext cx="4038600" cy="2391966"/>
          </a:xfrm>
        </p:spPr>
        <p:txBody>
          <a:bodyPr>
            <a:normAutofit/>
          </a:bodyPr>
          <a:lstStyle/>
          <a:p>
            <a:pPr eaLnBrk="1" hangingPunct="1"/>
            <a:r>
              <a:rPr lang="en-US" sz="2400" b="1" dirty="0" smtClean="0">
                <a:latin typeface="News Gothic Com Thin" panose="020B0204030503020204" pitchFamily="34" charset="0"/>
                <a:cs typeface="News Gothic Com Thin" panose="020B0204030503020204" pitchFamily="34" charset="0"/>
              </a:rPr>
              <a:t>S</a:t>
            </a:r>
            <a:r>
              <a:rPr lang="en-US" sz="2400" dirty="0" smtClean="0">
                <a:latin typeface="News Gothic Com Thin" panose="020B0204030503020204" pitchFamily="34" charset="0"/>
                <a:cs typeface="News Gothic Com Thin" panose="020B0204030503020204" pitchFamily="34" charset="0"/>
              </a:rPr>
              <a:t>ingle Responsibility</a:t>
            </a:r>
          </a:p>
          <a:p>
            <a:pPr eaLnBrk="1" hangingPunct="1"/>
            <a:r>
              <a:rPr lang="en-US" sz="2400" b="1" dirty="0" smtClean="0">
                <a:latin typeface="News Gothic Com Thin" panose="020B0204030503020204" pitchFamily="34" charset="0"/>
                <a:cs typeface="News Gothic Com Thin" panose="020B0204030503020204" pitchFamily="34" charset="0"/>
              </a:rPr>
              <a:t>O</a:t>
            </a:r>
            <a:r>
              <a:rPr lang="en-US" sz="2400" dirty="0" smtClean="0">
                <a:latin typeface="News Gothic Com Thin" panose="020B0204030503020204" pitchFamily="34" charset="0"/>
                <a:cs typeface="News Gothic Com Thin" panose="020B0204030503020204" pitchFamily="34" charset="0"/>
              </a:rPr>
              <a:t>pen/Closed</a:t>
            </a:r>
          </a:p>
          <a:p>
            <a:pPr eaLnBrk="1" hangingPunct="1"/>
            <a:r>
              <a:rPr lang="en-US" sz="2400" b="1" dirty="0" err="1" smtClean="0">
                <a:latin typeface="News Gothic Com Thin" panose="020B0204030503020204" pitchFamily="34" charset="0"/>
                <a:cs typeface="News Gothic Com Thin" panose="020B0204030503020204" pitchFamily="34" charset="0"/>
              </a:rPr>
              <a:t>L</a:t>
            </a:r>
            <a:r>
              <a:rPr lang="en-US" sz="2400" dirty="0" err="1" smtClean="0">
                <a:latin typeface="News Gothic Com Thin" panose="020B0204030503020204" pitchFamily="34" charset="0"/>
                <a:cs typeface="News Gothic Com Thin" panose="020B0204030503020204" pitchFamily="34" charset="0"/>
              </a:rPr>
              <a:t>iskov</a:t>
            </a:r>
            <a:r>
              <a:rPr lang="en-US" sz="2400" dirty="0" smtClean="0">
                <a:latin typeface="News Gothic Com Thin" panose="020B0204030503020204" pitchFamily="34" charset="0"/>
                <a:cs typeface="News Gothic Com Thin" panose="020B0204030503020204" pitchFamily="34" charset="0"/>
              </a:rPr>
              <a:t> Substitution</a:t>
            </a:r>
          </a:p>
          <a:p>
            <a:pPr eaLnBrk="1" hangingPunct="1"/>
            <a:r>
              <a:rPr lang="en-US" sz="2400" b="1" dirty="0" smtClean="0">
                <a:latin typeface="News Gothic Com Thin" panose="020B0204030503020204" pitchFamily="34" charset="0"/>
                <a:cs typeface="News Gothic Com Thin" panose="020B0204030503020204" pitchFamily="34" charset="0"/>
              </a:rPr>
              <a:t>I</a:t>
            </a:r>
            <a:r>
              <a:rPr lang="en-US" sz="2400" dirty="0" smtClean="0">
                <a:latin typeface="News Gothic Com Thin" panose="020B0204030503020204" pitchFamily="34" charset="0"/>
                <a:cs typeface="News Gothic Com Thin" panose="020B0204030503020204" pitchFamily="34" charset="0"/>
              </a:rPr>
              <a:t>nterface Segregation</a:t>
            </a:r>
          </a:p>
          <a:p>
            <a:pPr eaLnBrk="1" hangingPunct="1"/>
            <a:r>
              <a:rPr lang="en-US" sz="2400" b="1" dirty="0" smtClean="0">
                <a:latin typeface="News Gothic Com Thin" panose="020B0204030503020204" pitchFamily="34" charset="0"/>
                <a:cs typeface="News Gothic Com Thin" panose="020B0204030503020204" pitchFamily="34" charset="0"/>
              </a:rPr>
              <a:t>D</a:t>
            </a:r>
            <a:r>
              <a:rPr lang="en-US" sz="2400" dirty="0" smtClean="0">
                <a:latin typeface="News Gothic Com Thin" panose="020B0204030503020204" pitchFamily="34" charset="0"/>
                <a:cs typeface="News Gothic Com Thin" panose="020B0204030503020204" pitchFamily="34" charset="0"/>
              </a:rPr>
              <a:t>ependency </a:t>
            </a:r>
            <a:r>
              <a:rPr lang="en-US" sz="2400" dirty="0" smtClean="0">
                <a:latin typeface="News Gothic Com Thin" panose="020B0204030503020204" pitchFamily="34" charset="0"/>
                <a:cs typeface="News Gothic Com Thin" panose="020B0204030503020204" pitchFamily="34" charset="0"/>
              </a:rPr>
              <a:t>Inversion</a:t>
            </a:r>
            <a:endParaRPr lang="en-US" sz="2400" dirty="0" smtClean="0">
              <a:latin typeface="News Gothic Com Thin" panose="020B0204030503020204" pitchFamily="34" charset="0"/>
              <a:cs typeface="News Gothic Com Thin" panose="020B0204030503020204"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fade">
                                      <p:cBhvr>
                                        <p:cTn id="7" dur="500"/>
                                        <p:tgtEl>
                                          <p:spTgt spid="6146">
                                            <p:txEl>
                                              <p:pRg st="0" end="0"/>
                                            </p:txEl>
                                          </p:spTgt>
                                        </p:tgtEl>
                                      </p:cBhvr>
                                    </p:animEffect>
                                  </p:childTnLst>
                                </p:cTn>
                              </p:par>
                            </p:childTnLst>
                          </p:cTn>
                        </p:par>
                        <p:par>
                          <p:cTn id="8" fill="hold" nodeType="with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146">
                                            <p:txEl>
                                              <p:pRg st="1" end="1"/>
                                            </p:txEl>
                                          </p:spTgt>
                                        </p:tgtEl>
                                        <p:attrNameLst>
                                          <p:attrName>style.visibility</p:attrName>
                                        </p:attrNameLst>
                                      </p:cBhvr>
                                      <p:to>
                                        <p:strVal val="visible"/>
                                      </p:to>
                                    </p:set>
                                    <p:animEffect transition="in" filter="fade">
                                      <p:cBhvr>
                                        <p:cTn id="11" dur="500"/>
                                        <p:tgtEl>
                                          <p:spTgt spid="6146">
                                            <p:txEl>
                                              <p:pRg st="1" end="1"/>
                                            </p:txEl>
                                          </p:spTgt>
                                        </p:tgtEl>
                                      </p:cBhvr>
                                    </p:animEffect>
                                  </p:childTnLst>
                                </p:cTn>
                              </p:par>
                            </p:childTnLst>
                          </p:cTn>
                        </p:par>
                        <p:par>
                          <p:cTn id="12" fill="hold" nodeType="with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146">
                                            <p:txEl>
                                              <p:pRg st="2" end="2"/>
                                            </p:txEl>
                                          </p:spTgt>
                                        </p:tgtEl>
                                        <p:attrNameLst>
                                          <p:attrName>style.visibility</p:attrName>
                                        </p:attrNameLst>
                                      </p:cBhvr>
                                      <p:to>
                                        <p:strVal val="visible"/>
                                      </p:to>
                                    </p:set>
                                    <p:animEffect transition="in" filter="fade">
                                      <p:cBhvr>
                                        <p:cTn id="15" dur="500"/>
                                        <p:tgtEl>
                                          <p:spTgt spid="6146">
                                            <p:txEl>
                                              <p:pRg st="2" end="2"/>
                                            </p:txEl>
                                          </p:spTgt>
                                        </p:tgtEl>
                                      </p:cBhvr>
                                    </p:animEffect>
                                  </p:childTnLst>
                                </p:cTn>
                              </p:par>
                            </p:childTnLst>
                          </p:cTn>
                        </p:par>
                        <p:par>
                          <p:cTn id="16" fill="hold" nodeType="with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146">
                                            <p:txEl>
                                              <p:pRg st="3" end="3"/>
                                            </p:txEl>
                                          </p:spTgt>
                                        </p:tgtEl>
                                        <p:attrNameLst>
                                          <p:attrName>style.visibility</p:attrName>
                                        </p:attrNameLst>
                                      </p:cBhvr>
                                      <p:to>
                                        <p:strVal val="visible"/>
                                      </p:to>
                                    </p:set>
                                    <p:animEffect transition="in" filter="fade">
                                      <p:cBhvr>
                                        <p:cTn id="19" dur="500"/>
                                        <p:tgtEl>
                                          <p:spTgt spid="6146">
                                            <p:txEl>
                                              <p:pRg st="3" end="3"/>
                                            </p:txEl>
                                          </p:spTgt>
                                        </p:tgtEl>
                                      </p:cBhvr>
                                    </p:animEffect>
                                  </p:childTnLst>
                                </p:cTn>
                              </p:par>
                            </p:childTnLst>
                          </p:cTn>
                        </p:par>
                        <p:par>
                          <p:cTn id="20" fill="hold" nodeType="withGroup">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146">
                                            <p:txEl>
                                              <p:pRg st="4" end="4"/>
                                            </p:txEl>
                                          </p:spTgt>
                                        </p:tgtEl>
                                        <p:attrNameLst>
                                          <p:attrName>style.visibility</p:attrName>
                                        </p:attrNameLst>
                                      </p:cBhvr>
                                      <p:to>
                                        <p:strVal val="visible"/>
                                      </p:to>
                                    </p:set>
                                    <p:animEffect transition="in" filter="fade">
                                      <p:cBhvr>
                                        <p:cTn id="23" dur="500"/>
                                        <p:tgtEl>
                                          <p:spTgt spid="6146">
                                            <p:txEl>
                                              <p:pRg st="4" end="4"/>
                                            </p:txEl>
                                          </p:spTgt>
                                        </p:tgtEl>
                                      </p:cBhvr>
                                    </p:animEffect>
                                  </p:childTnLst>
                                </p:cTn>
                              </p:par>
                            </p:childTnLst>
                          </p:cTn>
                        </p:par>
                        <p:par>
                          <p:cTn id="24" fill="hold" nodeType="withGroup">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147">
                                            <p:txEl>
                                              <p:pRg st="0" end="0"/>
                                            </p:txEl>
                                          </p:spTgt>
                                        </p:tgtEl>
                                        <p:attrNameLst>
                                          <p:attrName>style.visibility</p:attrName>
                                        </p:attrNameLst>
                                      </p:cBhvr>
                                      <p:to>
                                        <p:strVal val="visible"/>
                                      </p:to>
                                    </p:set>
                                    <p:animEffect transition="in" filter="fade">
                                      <p:cBhvr>
                                        <p:cTn id="27" dur="500"/>
                                        <p:tgtEl>
                                          <p:spTgt spid="6147">
                                            <p:txEl>
                                              <p:pRg st="0" end="0"/>
                                            </p:txEl>
                                          </p:spTgt>
                                        </p:tgtEl>
                                      </p:cBhvr>
                                    </p:animEffect>
                                  </p:childTnLst>
                                </p:cTn>
                              </p:par>
                            </p:childTnLst>
                          </p:cTn>
                        </p:par>
                        <p:par>
                          <p:cTn id="28" fill="hold" nodeType="withGroup">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6147">
                                            <p:txEl>
                                              <p:pRg st="1" end="1"/>
                                            </p:txEl>
                                          </p:spTgt>
                                        </p:tgtEl>
                                        <p:attrNameLst>
                                          <p:attrName>style.visibility</p:attrName>
                                        </p:attrNameLst>
                                      </p:cBhvr>
                                      <p:to>
                                        <p:strVal val="visible"/>
                                      </p:to>
                                    </p:set>
                                    <p:animEffect transition="in" filter="fade">
                                      <p:cBhvr>
                                        <p:cTn id="31" dur="500"/>
                                        <p:tgtEl>
                                          <p:spTgt spid="6147">
                                            <p:txEl>
                                              <p:pRg st="1" end="1"/>
                                            </p:txEl>
                                          </p:spTgt>
                                        </p:tgtEl>
                                      </p:cBhvr>
                                    </p:animEffect>
                                  </p:childTnLst>
                                </p:cTn>
                              </p:par>
                            </p:childTnLst>
                          </p:cTn>
                        </p:par>
                        <p:par>
                          <p:cTn id="32" fill="hold" nodeType="withGroup">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147">
                                            <p:txEl>
                                              <p:pRg st="2" end="2"/>
                                            </p:txEl>
                                          </p:spTgt>
                                        </p:tgtEl>
                                        <p:attrNameLst>
                                          <p:attrName>style.visibility</p:attrName>
                                        </p:attrNameLst>
                                      </p:cBhvr>
                                      <p:to>
                                        <p:strVal val="visible"/>
                                      </p:to>
                                    </p:set>
                                    <p:animEffect transition="in" filter="fade">
                                      <p:cBhvr>
                                        <p:cTn id="35" dur="500"/>
                                        <p:tgtEl>
                                          <p:spTgt spid="6147">
                                            <p:txEl>
                                              <p:pRg st="2" end="2"/>
                                            </p:txEl>
                                          </p:spTgt>
                                        </p:tgtEl>
                                      </p:cBhvr>
                                    </p:animEffect>
                                  </p:childTnLst>
                                </p:cTn>
                              </p:par>
                            </p:childTnLst>
                          </p:cTn>
                        </p:par>
                        <p:par>
                          <p:cTn id="36" fill="hold" nodeType="withGroup">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6147">
                                            <p:txEl>
                                              <p:pRg st="3" end="3"/>
                                            </p:txEl>
                                          </p:spTgt>
                                        </p:tgtEl>
                                        <p:attrNameLst>
                                          <p:attrName>style.visibility</p:attrName>
                                        </p:attrNameLst>
                                      </p:cBhvr>
                                      <p:to>
                                        <p:strVal val="visible"/>
                                      </p:to>
                                    </p:set>
                                    <p:animEffect transition="in" filter="fade">
                                      <p:cBhvr>
                                        <p:cTn id="39" dur="500"/>
                                        <p:tgtEl>
                                          <p:spTgt spid="6147">
                                            <p:txEl>
                                              <p:pRg st="3" end="3"/>
                                            </p:txEl>
                                          </p:spTgt>
                                        </p:tgtEl>
                                      </p:cBhvr>
                                    </p:animEffect>
                                  </p:childTnLst>
                                </p:cTn>
                              </p:par>
                            </p:childTnLst>
                          </p:cTn>
                        </p:par>
                        <p:par>
                          <p:cTn id="40" fill="hold" nodeType="withGroup">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6147">
                                            <p:txEl>
                                              <p:pRg st="4" end="4"/>
                                            </p:txEl>
                                          </p:spTgt>
                                        </p:tgtEl>
                                        <p:attrNameLst>
                                          <p:attrName>style.visibility</p:attrName>
                                        </p:attrNameLst>
                                      </p:cBhvr>
                                      <p:to>
                                        <p:strVal val="visible"/>
                                      </p:to>
                                    </p:set>
                                    <p:animEffect transition="in" filter="fade">
                                      <p:cBhvr>
                                        <p:cTn id="43"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uiExpand="1" build="p"/>
      <p:bldP spid="614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News Gothic Com Thin"/>
              </a:rPr>
              <a:t>Thank you!</a:t>
            </a:r>
            <a:endParaRPr lang="en-US" dirty="0">
              <a:latin typeface="News Gothic Com Thin"/>
            </a:endParaRPr>
          </a:p>
        </p:txBody>
      </p:sp>
      <p:sp>
        <p:nvSpPr>
          <p:cNvPr id="5" name="Content Placeholder 4"/>
          <p:cNvSpPr>
            <a:spLocks noGrp="1"/>
          </p:cNvSpPr>
          <p:nvPr>
            <p:ph sz="half" idx="1"/>
          </p:nvPr>
        </p:nvSpPr>
        <p:spPr/>
        <p:txBody>
          <a:bodyPr/>
          <a:lstStyle/>
          <a:p>
            <a:pPr marL="0" indent="0">
              <a:buNone/>
            </a:pPr>
            <a:r>
              <a:rPr lang="en-US" dirty="0" smtClean="0"/>
              <a:t>Brendan Enrick</a:t>
            </a:r>
          </a:p>
          <a:p>
            <a:pPr marL="0" indent="0">
              <a:buNone/>
            </a:pPr>
            <a:endParaRPr lang="en-US" dirty="0"/>
          </a:p>
          <a:p>
            <a:pPr marL="0" indent="0">
              <a:buNone/>
            </a:pPr>
            <a:r>
              <a:rPr lang="en-US" dirty="0" smtClean="0"/>
              <a:t>@</a:t>
            </a:r>
            <a:r>
              <a:rPr lang="en-US" dirty="0" err="1" smtClean="0"/>
              <a:t>brendoneus</a:t>
            </a:r>
            <a:endParaRPr lang="en-US" dirty="0" smtClean="0"/>
          </a:p>
          <a:p>
            <a:pPr marL="0" indent="0">
              <a:buNone/>
            </a:pPr>
            <a:r>
              <a:rPr lang="en-US" dirty="0" err="1" smtClean="0"/>
              <a:t>brendan.enrick.com</a:t>
            </a:r>
            <a:endParaRPr lang="en-US" dirty="0"/>
          </a:p>
        </p:txBody>
      </p:sp>
      <p:sp>
        <p:nvSpPr>
          <p:cNvPr id="6" name="Content Placeholder 5"/>
          <p:cNvSpPr>
            <a:spLocks noGrp="1"/>
          </p:cNvSpPr>
          <p:nvPr>
            <p:ph sz="half" idx="2"/>
          </p:nvPr>
        </p:nvSpPr>
        <p:spPr/>
        <p:txBody>
          <a:bodyPr/>
          <a:lstStyle/>
          <a:p>
            <a:pPr marL="0" indent="0">
              <a:buNone/>
            </a:pPr>
            <a:r>
              <a:rPr lang="en-US" dirty="0" smtClean="0"/>
              <a:t>Jeff </a:t>
            </a:r>
            <a:r>
              <a:rPr lang="en-US" dirty="0" err="1" smtClean="0"/>
              <a:t>Valore</a:t>
            </a:r>
            <a:endParaRPr lang="en-US" dirty="0" smtClean="0"/>
          </a:p>
          <a:p>
            <a:pPr marL="0" indent="0">
              <a:buNone/>
            </a:pPr>
            <a:endParaRPr lang="en-US" dirty="0"/>
          </a:p>
          <a:p>
            <a:pPr marL="0" indent="0">
              <a:buNone/>
            </a:pPr>
            <a:r>
              <a:rPr lang="en-US" dirty="0" smtClean="0"/>
              <a:t>@</a:t>
            </a:r>
            <a:r>
              <a:rPr lang="en-US" dirty="0" err="1" smtClean="0"/>
              <a:t>CodingWithSpike</a:t>
            </a:r>
            <a:endParaRPr lang="en-US" dirty="0" smtClean="0"/>
          </a:p>
          <a:p>
            <a:pPr marL="0" indent="0">
              <a:buNone/>
            </a:pPr>
            <a:r>
              <a:rPr lang="en-US" dirty="0" smtClean="0"/>
              <a:t>CodingWithSpike.com</a:t>
            </a:r>
            <a:endParaRPr lang="en-US" dirty="0"/>
          </a:p>
        </p:txBody>
      </p:sp>
    </p:spTree>
    <p:extLst>
      <p:ext uri="{BB962C8B-B14F-4D97-AF65-F5344CB8AC3E}">
        <p14:creationId xmlns:p14="http://schemas.microsoft.com/office/powerpoint/2010/main" val="1772077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The General Principle</a:t>
            </a:r>
          </a:p>
        </p:txBody>
      </p:sp>
      <p:sp>
        <p:nvSpPr>
          <p:cNvPr id="5" name="Content Placeholder 2"/>
          <p:cNvSpPr>
            <a:spLocks noGrp="1"/>
          </p:cNvSpPr>
          <p:nvPr>
            <p:ph sz="half" idx="1"/>
          </p:nvPr>
        </p:nvSpPr>
        <p:spPr>
          <a:xfrm>
            <a:off x="457200" y="1358504"/>
            <a:ext cx="8229600" cy="2516981"/>
          </a:xfrm>
        </p:spPr>
        <p:txBody>
          <a:bodyPr/>
          <a:lstStyle/>
          <a:p>
            <a:pPr marL="0" indent="0" eaLnBrk="1" hangingPunct="1">
              <a:buFont typeface="Arial" panose="020B0604020202020204" pitchFamily="34" charset="0"/>
              <a:buNone/>
              <a:defRPr/>
            </a:pPr>
            <a:r>
              <a:rPr lang="en-US" dirty="0" smtClean="0"/>
              <a:t>“The General Principle of Software Quality is that improving quality reduces development costs.”</a:t>
            </a:r>
          </a:p>
          <a:p>
            <a:pPr algn="r" eaLnBrk="1" hangingPunct="1">
              <a:buFont typeface="Arial" panose="020B0604020202020204" pitchFamily="34" charset="0"/>
              <a:buNone/>
              <a:defRPr/>
            </a:pPr>
            <a:r>
              <a:rPr lang="en-US" dirty="0" smtClean="0"/>
              <a:t>- Steve McConnell, </a:t>
            </a:r>
            <a:r>
              <a:rPr lang="en-US" i="1" dirty="0" smtClean="0"/>
              <a:t>Code Complete</a:t>
            </a:r>
            <a:endParaRPr lang="en-US"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2"/>
          <p:cNvSpPr>
            <a:spLocks noGrp="1"/>
          </p:cNvSpPr>
          <p:nvPr>
            <p:ph type="title"/>
          </p:nvPr>
        </p:nvSpPr>
        <p:spPr/>
        <p:txBody>
          <a:bodyPr/>
          <a:lstStyle/>
          <a:p>
            <a:pPr eaLnBrk="1" hangingPunct="1"/>
            <a:r>
              <a:rPr lang="en-US" dirty="0" smtClean="0">
                <a:latin typeface="News Gothic Com Thin" panose="020B0204030503020204" pitchFamily="34" charset="0"/>
                <a:cs typeface="News Gothic Com Thin" panose="020B0204030503020204" pitchFamily="34" charset="0"/>
              </a:rPr>
              <a:t>Keep It Simple</a:t>
            </a:r>
          </a:p>
        </p:txBody>
      </p:sp>
      <p:sp>
        <p:nvSpPr>
          <p:cNvPr id="5121" name="Content Placeholder 1"/>
          <p:cNvSpPr>
            <a:spLocks noGrp="1"/>
          </p:cNvSpPr>
          <p:nvPr>
            <p:ph sz="half" idx="1"/>
          </p:nvPr>
        </p:nvSpPr>
        <p:spPr/>
        <p:txBody>
          <a:bodyPr/>
          <a:lstStyle/>
          <a:p>
            <a:pPr eaLnBrk="1" hangingPunct="1"/>
            <a:r>
              <a:rPr lang="en-US" sz="1800" dirty="0" smtClean="0">
                <a:latin typeface="News Gothic Com Thin" panose="020B0204030503020204" pitchFamily="34" charset="0"/>
                <a:cs typeface="News Gothic Com Thin" panose="020B0204030503020204" pitchFamily="34" charset="0"/>
              </a:rPr>
              <a:t>KISS</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Simple solutions are easier to understand than complex ones</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"Everything should be as simple as possible, but no simpler."</a:t>
            </a:r>
            <a:br>
              <a:rPr lang="en-US" sz="1800" dirty="0" smtClean="0">
                <a:latin typeface="News Gothic Com Thin" panose="020B0204030503020204" pitchFamily="34" charset="0"/>
                <a:cs typeface="News Gothic Com Thin" panose="020B0204030503020204" pitchFamily="34" charset="0"/>
              </a:rPr>
            </a:br>
            <a:r>
              <a:rPr lang="en-US" sz="1800" dirty="0" smtClean="0">
                <a:latin typeface="News Gothic Com Thin" panose="020B0204030503020204" pitchFamily="34" charset="0"/>
                <a:cs typeface="News Gothic Com Thin" panose="020B0204030503020204" pitchFamily="34" charset="0"/>
              </a:rPr>
              <a:t>– Albert Einstein</a:t>
            </a:r>
          </a:p>
        </p:txBody>
      </p:sp>
      <p:pic>
        <p:nvPicPr>
          <p:cNvPr id="13316" name="Picture 4" descr="Calendar Co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1143000"/>
            <a:ext cx="40005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21">
                                            <p:txEl>
                                              <p:pRg st="2" end="2"/>
                                            </p:txEl>
                                          </p:spTgt>
                                        </p:tgtEl>
                                        <p:attrNameLst>
                                          <p:attrName>style.visibility</p:attrName>
                                        </p:attrNameLst>
                                      </p:cBhvr>
                                      <p:to>
                                        <p:strVal val="visible"/>
                                      </p:to>
                                    </p:set>
                                    <p:animEffect transition="in" filter="fade">
                                      <p:cBhvr>
                                        <p:cTn id="11" dur="500"/>
                                        <p:tgtEl>
                                          <p:spTgt spid="5121">
                                            <p:txEl>
                                              <p:pRg st="2" end="2"/>
                                            </p:txEl>
                                          </p:spTgt>
                                        </p:tgtEl>
                                      </p:cBhvr>
                                    </p:animEffect>
                                  </p:childTnLst>
                                </p:cTn>
                              </p:par>
                            </p:childTnLst>
                          </p:cTn>
                        </p:par>
                        <p:par>
                          <p:cTn id="12" fill="hold" nodeType="with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121">
                                            <p:txEl>
                                              <p:pRg st="4" end="4"/>
                                            </p:txEl>
                                          </p:spTgt>
                                        </p:tgtEl>
                                        <p:attrNameLst>
                                          <p:attrName>style.visibility</p:attrName>
                                        </p:attrNameLst>
                                      </p:cBhvr>
                                      <p:to>
                                        <p:strVal val="visible"/>
                                      </p:to>
                                    </p:set>
                                    <p:animEffect transition="in" filter="fade">
                                      <p:cBhvr>
                                        <p:cTn id="15" dur="500"/>
                                        <p:tgtEl>
                                          <p:spTgt spid="51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82839" y="1179823"/>
            <a:ext cx="6713620" cy="3583319"/>
          </a:xfrm>
          <a:prstGeom prst="roundRect">
            <a:avLst/>
          </a:prstGeom>
          <a:blipFill>
            <a:blip r:embed="rId3"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lstStyle/>
          <a:p>
            <a:pPr marL="742950" indent="-742950" eaLnBrk="1" hangingPunct="1">
              <a:buFontTx/>
              <a:buAutoNum type="arabicPeriod"/>
              <a:defRPr/>
            </a:pPr>
            <a:r>
              <a:rPr lang="en-US" sz="4800" dirty="0">
                <a:solidFill>
                  <a:schemeClr val="tx1"/>
                </a:solidFill>
                <a:latin typeface="Poor Richard" pitchFamily="18" charset="0"/>
              </a:rPr>
              <a:t>Passes its tests</a:t>
            </a:r>
          </a:p>
          <a:p>
            <a:pPr marL="742950" indent="-742950" eaLnBrk="1" hangingPunct="1">
              <a:buFontTx/>
              <a:buAutoNum type="arabicPeriod"/>
              <a:defRPr/>
            </a:pPr>
            <a:r>
              <a:rPr lang="en-US" sz="4800" dirty="0">
                <a:solidFill>
                  <a:schemeClr val="tx1"/>
                </a:solidFill>
                <a:latin typeface="Poor Richard" pitchFamily="18" charset="0"/>
              </a:rPr>
              <a:t>Minimizes duplication</a:t>
            </a:r>
          </a:p>
          <a:p>
            <a:pPr marL="742950" indent="-742950" eaLnBrk="1" hangingPunct="1">
              <a:buFontTx/>
              <a:buAutoNum type="arabicPeriod"/>
              <a:defRPr/>
            </a:pPr>
            <a:r>
              <a:rPr lang="en-US" sz="4800" dirty="0">
                <a:solidFill>
                  <a:schemeClr val="tx1"/>
                </a:solidFill>
                <a:latin typeface="Poor Richard" pitchFamily="18" charset="0"/>
              </a:rPr>
              <a:t>Maximizes clarity</a:t>
            </a:r>
          </a:p>
          <a:p>
            <a:pPr marL="742950" indent="-742950" eaLnBrk="1" hangingPunct="1">
              <a:buFontTx/>
              <a:buAutoNum type="arabicPeriod"/>
              <a:defRPr/>
            </a:pPr>
            <a:r>
              <a:rPr lang="en-US" sz="4800" dirty="0">
                <a:solidFill>
                  <a:schemeClr val="tx1"/>
                </a:solidFill>
                <a:latin typeface="Poor Richard" pitchFamily="18" charset="0"/>
              </a:rPr>
              <a:t>Has fewer elements</a:t>
            </a:r>
          </a:p>
        </p:txBody>
      </p:sp>
      <p:sp>
        <p:nvSpPr>
          <p:cNvPr id="15362" name="Title 2"/>
          <p:cNvSpPr>
            <a:spLocks noGrp="1"/>
          </p:cNvSpPr>
          <p:nvPr>
            <p:ph type="title"/>
          </p:nvPr>
        </p:nvSpPr>
        <p:spPr/>
        <p:txBody>
          <a:bodyPr/>
          <a:lstStyle/>
          <a:p>
            <a:pPr eaLnBrk="1" hangingPunct="1"/>
            <a:r>
              <a:rPr lang="en-US" dirty="0" smtClean="0">
                <a:latin typeface="News Gothic Com Thin" panose="020B0204030503020204" pitchFamily="34" charset="0"/>
                <a:cs typeface="News Gothic Com Thin" panose="020B0204030503020204" pitchFamily="34" charset="0"/>
              </a:rPr>
              <a:t>Simple Design – Kent Beck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YAGNI</a:t>
            </a:r>
          </a:p>
        </p:txBody>
      </p:sp>
      <p:sp>
        <p:nvSpPr>
          <p:cNvPr id="5121" name="Content Placeholder 1"/>
          <p:cNvSpPr>
            <a:spLocks noGrp="1"/>
          </p:cNvSpPr>
          <p:nvPr>
            <p:ph sz="half" idx="1"/>
          </p:nvPr>
        </p:nvSpPr>
        <p:spPr/>
        <p:txBody>
          <a:bodyPr>
            <a:normAutofit/>
          </a:bodyPr>
          <a:lstStyle/>
          <a:p>
            <a:pPr eaLnBrk="1" hangingPunct="1"/>
            <a:r>
              <a:rPr lang="en-US" sz="1800" dirty="0" smtClean="0">
                <a:latin typeface="News Gothic Com Thin" panose="020B0204030503020204" pitchFamily="34" charset="0"/>
                <a:cs typeface="News Gothic Com Thin" panose="020B0204030503020204" pitchFamily="34" charset="0"/>
              </a:rPr>
              <a:t>You Aren't </a:t>
            </a:r>
            <a:r>
              <a:rPr lang="en-US" sz="1800" dirty="0" err="1" smtClean="0">
                <a:latin typeface="News Gothic Com Thin" panose="020B0204030503020204" pitchFamily="34" charset="0"/>
                <a:cs typeface="News Gothic Com Thin" panose="020B0204030503020204" pitchFamily="34" charset="0"/>
              </a:rPr>
              <a:t>Gonna</a:t>
            </a:r>
            <a:r>
              <a:rPr lang="en-US" sz="1800" dirty="0" smtClean="0">
                <a:latin typeface="News Gothic Com Thin" panose="020B0204030503020204" pitchFamily="34" charset="0"/>
                <a:cs typeface="News Gothic Com Thin" panose="020B0204030503020204" pitchFamily="34" charset="0"/>
              </a:rPr>
              <a:t> Need It</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Build what is needed today, today</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Keep code clean and simple; adding to it tomorrow will be straightforward</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Don't waste time building things you </a:t>
            </a:r>
            <a:r>
              <a:rPr lang="en-US" sz="1800" i="1" dirty="0" smtClean="0">
                <a:latin typeface="News Gothic Com Thin" panose="020B0204030503020204" pitchFamily="34" charset="0"/>
                <a:cs typeface="News Gothic Com Thin" panose="020B0204030503020204" pitchFamily="34" charset="0"/>
              </a:rPr>
              <a:t>might</a:t>
            </a:r>
            <a:r>
              <a:rPr lang="en-US" sz="1800" dirty="0" smtClean="0">
                <a:latin typeface="News Gothic Com Thin" panose="020B0204030503020204" pitchFamily="34" charset="0"/>
                <a:cs typeface="News Gothic Com Thin" panose="020B0204030503020204" pitchFamily="34" charset="0"/>
              </a:rPr>
              <a:t> need</a:t>
            </a:r>
          </a:p>
        </p:txBody>
      </p:sp>
      <p:pic>
        <p:nvPicPr>
          <p:cNvPr id="17412" name="Picture 2" descr="YAGN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1143000"/>
            <a:ext cx="40005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par>
                          <p:cTn id="8" fill="hold" nodeType="with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21">
                                            <p:txEl>
                                              <p:pRg st="2" end="2"/>
                                            </p:txEl>
                                          </p:spTgt>
                                        </p:tgtEl>
                                        <p:attrNameLst>
                                          <p:attrName>style.visibility</p:attrName>
                                        </p:attrNameLst>
                                      </p:cBhvr>
                                      <p:to>
                                        <p:strVal val="visible"/>
                                      </p:to>
                                    </p:set>
                                    <p:animEffect transition="in" filter="fade">
                                      <p:cBhvr>
                                        <p:cTn id="11" dur="500"/>
                                        <p:tgtEl>
                                          <p:spTgt spid="5121">
                                            <p:txEl>
                                              <p:pRg st="2" end="2"/>
                                            </p:txEl>
                                          </p:spTgt>
                                        </p:tgtEl>
                                      </p:cBhvr>
                                    </p:animEffect>
                                  </p:childTnLst>
                                </p:cTn>
                              </p:par>
                            </p:childTnLst>
                          </p:cTn>
                        </p:par>
                        <p:par>
                          <p:cTn id="12" fill="hold" nodeType="with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121">
                                            <p:txEl>
                                              <p:pRg st="4" end="4"/>
                                            </p:txEl>
                                          </p:spTgt>
                                        </p:tgtEl>
                                        <p:attrNameLst>
                                          <p:attrName>style.visibility</p:attrName>
                                        </p:attrNameLst>
                                      </p:cBhvr>
                                      <p:to>
                                        <p:strVal val="visible"/>
                                      </p:to>
                                    </p:set>
                                    <p:animEffect transition="in" filter="fade">
                                      <p:cBhvr>
                                        <p:cTn id="15" dur="500"/>
                                        <p:tgtEl>
                                          <p:spTgt spid="5121">
                                            <p:txEl>
                                              <p:pRg st="4" end="4"/>
                                            </p:txEl>
                                          </p:spTgt>
                                        </p:tgtEl>
                                      </p:cBhvr>
                                    </p:animEffect>
                                  </p:childTnLst>
                                </p:cTn>
                              </p:par>
                            </p:childTnLst>
                          </p:cTn>
                        </p:par>
                        <p:par>
                          <p:cTn id="16" fill="hold" nodeType="with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121">
                                            <p:txEl>
                                              <p:pRg st="6" end="6"/>
                                            </p:txEl>
                                          </p:spTgt>
                                        </p:tgtEl>
                                        <p:attrNameLst>
                                          <p:attrName>style.visibility</p:attrName>
                                        </p:attrNameLst>
                                      </p:cBhvr>
                                      <p:to>
                                        <p:strVal val="visible"/>
                                      </p:to>
                                    </p:set>
                                    <p:animEffect transition="in" filter="fade">
                                      <p:cBhvr>
                                        <p:cTn id="19" dur="500"/>
                                        <p:tgtEl>
                                          <p:spTgt spid="51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2"/>
          <p:cNvSpPr>
            <a:spLocks noGrp="1"/>
          </p:cNvSpPr>
          <p:nvPr>
            <p:ph type="title"/>
          </p:nvPr>
        </p:nvSpPr>
        <p:spPr/>
        <p:txBody>
          <a:bodyPr/>
          <a:lstStyle/>
          <a:p>
            <a:pPr eaLnBrk="1" hangingPunct="1"/>
            <a:r>
              <a:rPr lang="en-US" dirty="0" smtClean="0">
                <a:latin typeface="News Gothic Com Thin" panose="020B0204030503020204" pitchFamily="34" charset="0"/>
                <a:cs typeface="News Gothic Com Thin" panose="020B0204030503020204" pitchFamily="34" charset="0"/>
              </a:rPr>
              <a:t>Don't Repeat </a:t>
            </a:r>
            <a:r>
              <a:rPr lang="en-US" dirty="0" smtClean="0">
                <a:latin typeface="News Gothic Com Thin" panose="020B0204030503020204" pitchFamily="34" charset="0"/>
                <a:cs typeface="News Gothic Com Thin" panose="020B0204030503020204" pitchFamily="34" charset="0"/>
              </a:rPr>
              <a:t>Yourself (DRY)</a:t>
            </a:r>
            <a:endParaRPr lang="en-US" dirty="0" smtClean="0">
              <a:latin typeface="News Gothic Com Thin" panose="020B0204030503020204" pitchFamily="34" charset="0"/>
              <a:cs typeface="News Gothic Com Thin" panose="020B0204030503020204" pitchFamily="34" charset="0"/>
            </a:endParaRPr>
          </a:p>
        </p:txBody>
      </p:sp>
      <p:sp>
        <p:nvSpPr>
          <p:cNvPr id="5121" name="Content Placeholder 1"/>
          <p:cNvSpPr>
            <a:spLocks noGrp="1"/>
          </p:cNvSpPr>
          <p:nvPr>
            <p:ph sz="half" idx="1"/>
          </p:nvPr>
        </p:nvSpPr>
        <p:spPr/>
        <p:txBody>
          <a:bodyPr>
            <a:normAutofit lnSpcReduction="10000"/>
          </a:bodyPr>
          <a:lstStyle/>
          <a:p>
            <a:pPr eaLnBrk="1" hangingPunct="1"/>
            <a:r>
              <a:rPr lang="en-US" sz="1800" dirty="0" smtClean="0">
                <a:latin typeface="News Gothic Com Thin" panose="020B0204030503020204" pitchFamily="34" charset="0"/>
                <a:cs typeface="News Gothic Com Thin" panose="020B0204030503020204" pitchFamily="34" charset="0"/>
              </a:rPr>
              <a:t>Every concept in your application should have a single, canonical place in which it is defined.</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Avoid copy-paste </a:t>
            </a:r>
            <a:r>
              <a:rPr lang="en-US" sz="1800" dirty="0" smtClean="0">
                <a:latin typeface="News Gothic Com Thin" panose="020B0204030503020204" pitchFamily="34" charset="0"/>
                <a:cs typeface="News Gothic Com Thin" panose="020B0204030503020204" pitchFamily="34" charset="0"/>
              </a:rPr>
              <a:t>programming.</a:t>
            </a:r>
            <a:endParaRPr lang="en-US" sz="1800" dirty="0" smtClean="0">
              <a:latin typeface="News Gothic Com Thin" panose="020B0204030503020204" pitchFamily="34" charset="0"/>
              <a:cs typeface="News Gothic Com Thin" panose="020B0204030503020204" pitchFamily="34" charset="0"/>
            </a:endParaRP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Repetition is the root of all programming evil.</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Duplication is waste, and creates technical debt.</a:t>
            </a:r>
            <a:endParaRPr lang="en-US" sz="1800" dirty="0" smtClean="0">
              <a:latin typeface="News Gothic Com Thin" panose="020B0204030503020204" pitchFamily="34" charset="0"/>
              <a:cs typeface="News Gothic Com Thin" panose="020B0204030503020204" pitchFamily="34" charset="0"/>
            </a:endParaRPr>
          </a:p>
        </p:txBody>
      </p:sp>
      <p:pic>
        <p:nvPicPr>
          <p:cNvPr id="19460" name="Picture 2" descr="Don't Repeat Yoursel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928" y="1138428"/>
            <a:ext cx="4005072" cy="4005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21">
                                            <p:txEl>
                                              <p:pRg st="2" end="2"/>
                                            </p:txEl>
                                          </p:spTgt>
                                        </p:tgtEl>
                                        <p:attrNameLst>
                                          <p:attrName>style.visibility</p:attrName>
                                        </p:attrNameLst>
                                      </p:cBhvr>
                                      <p:to>
                                        <p:strVal val="visible"/>
                                      </p:to>
                                    </p:set>
                                    <p:animEffect transition="in" filter="fade">
                                      <p:cBhvr>
                                        <p:cTn id="11" dur="500"/>
                                        <p:tgtEl>
                                          <p:spTgt spid="5121">
                                            <p:txEl>
                                              <p:pRg st="2" end="2"/>
                                            </p:txEl>
                                          </p:spTgt>
                                        </p:tgtEl>
                                      </p:cBhvr>
                                    </p:animEffect>
                                  </p:childTnLst>
                                </p:cTn>
                              </p:par>
                            </p:childTnLst>
                          </p:cTn>
                        </p:par>
                        <p:par>
                          <p:cTn id="12" fill="hold" nodeType="with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121">
                                            <p:txEl>
                                              <p:pRg st="4" end="4"/>
                                            </p:txEl>
                                          </p:spTgt>
                                        </p:tgtEl>
                                        <p:attrNameLst>
                                          <p:attrName>style.visibility</p:attrName>
                                        </p:attrNameLst>
                                      </p:cBhvr>
                                      <p:to>
                                        <p:strVal val="visible"/>
                                      </p:to>
                                    </p:set>
                                    <p:animEffect transition="in" filter="fade">
                                      <p:cBhvr>
                                        <p:cTn id="15" dur="500"/>
                                        <p:tgtEl>
                                          <p:spTgt spid="5121">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121">
                                            <p:txEl>
                                              <p:pRg st="6" end="6"/>
                                            </p:txEl>
                                          </p:spTgt>
                                        </p:tgtEl>
                                        <p:attrNameLst>
                                          <p:attrName>style.visibility</p:attrName>
                                        </p:attrNameLst>
                                      </p:cBhvr>
                                      <p:to>
                                        <p:strVal val="visible"/>
                                      </p:to>
                                    </p:set>
                                    <p:animEffect transition="in" filter="fade">
                                      <p:cBhvr>
                                        <p:cTn id="19" dur="500"/>
                                        <p:tgtEl>
                                          <p:spTgt spid="51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2"/>
          <p:cNvSpPr>
            <a:spLocks noGrp="1"/>
          </p:cNvSpPr>
          <p:nvPr>
            <p:ph type="title"/>
          </p:nvPr>
        </p:nvSpPr>
        <p:spPr/>
        <p:txBody>
          <a:bodyPr/>
          <a:lstStyle/>
          <a:p>
            <a:pPr eaLnBrk="1" hangingPunct="1"/>
            <a:r>
              <a:rPr lang="en-US" smtClean="0">
                <a:latin typeface="News Gothic Com Thin" panose="020B0204030503020204" pitchFamily="34" charset="0"/>
                <a:cs typeface="News Gothic Com Thin" panose="020B0204030503020204" pitchFamily="34" charset="0"/>
              </a:rPr>
              <a:t>Separation of Concerns</a:t>
            </a:r>
          </a:p>
        </p:txBody>
      </p:sp>
      <p:sp>
        <p:nvSpPr>
          <p:cNvPr id="5121" name="Content Placeholder 1"/>
          <p:cNvSpPr>
            <a:spLocks noGrp="1"/>
          </p:cNvSpPr>
          <p:nvPr>
            <p:ph sz="half" idx="1"/>
          </p:nvPr>
        </p:nvSpPr>
        <p:spPr/>
        <p:txBody>
          <a:bodyPr>
            <a:normAutofit lnSpcReduction="10000"/>
          </a:bodyPr>
          <a:lstStyle/>
          <a:p>
            <a:pPr eaLnBrk="1" hangingPunct="1"/>
            <a:r>
              <a:rPr lang="en-US" sz="1800" smtClean="0">
                <a:latin typeface="News Gothic Com Thin" panose="020B0204030503020204" pitchFamily="34" charset="0"/>
                <a:cs typeface="News Gothic Com Thin" panose="020B0204030503020204" pitchFamily="34" charset="0"/>
              </a:rPr>
              <a:t>Separate code by responsibility</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Separate code by abstraction level</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Separate solution modules by their architectural layer</a:t>
            </a:r>
          </a:p>
          <a:p>
            <a:pPr eaLnBrk="1" hangingPunct="1"/>
            <a:endParaRPr lang="en-US" sz="1800" smtClean="0">
              <a:latin typeface="News Gothic Com Thin" panose="020B0204030503020204" pitchFamily="34" charset="0"/>
              <a:cs typeface="News Gothic Com Thin" panose="020B0204030503020204" pitchFamily="34" charset="0"/>
            </a:endParaRPr>
          </a:p>
          <a:p>
            <a:pPr eaLnBrk="1" hangingPunct="1"/>
            <a:r>
              <a:rPr lang="en-US" sz="1800" smtClean="0">
                <a:latin typeface="News Gothic Com Thin" panose="020B0204030503020204" pitchFamily="34" charset="0"/>
                <a:cs typeface="News Gothic Com Thin" panose="020B0204030503020204" pitchFamily="34" charset="0"/>
              </a:rPr>
              <a:t>Prefer modular code communicating through well-defined interfaces</a:t>
            </a:r>
          </a:p>
        </p:txBody>
      </p:sp>
      <p:pic>
        <p:nvPicPr>
          <p:cNvPr id="21508" name="Picture 2" descr="Separation of Concer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1143000"/>
            <a:ext cx="40005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par>
                          <p:cTn id="8" fill="hold" nodeType="with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21">
                                            <p:txEl>
                                              <p:pRg st="2" end="2"/>
                                            </p:txEl>
                                          </p:spTgt>
                                        </p:tgtEl>
                                        <p:attrNameLst>
                                          <p:attrName>style.visibility</p:attrName>
                                        </p:attrNameLst>
                                      </p:cBhvr>
                                      <p:to>
                                        <p:strVal val="visible"/>
                                      </p:to>
                                    </p:set>
                                    <p:animEffect transition="in" filter="fade">
                                      <p:cBhvr>
                                        <p:cTn id="11" dur="500"/>
                                        <p:tgtEl>
                                          <p:spTgt spid="5121">
                                            <p:txEl>
                                              <p:pRg st="2" end="2"/>
                                            </p:txEl>
                                          </p:spTgt>
                                        </p:tgtEl>
                                      </p:cBhvr>
                                    </p:animEffect>
                                  </p:childTnLst>
                                </p:cTn>
                              </p:par>
                            </p:childTnLst>
                          </p:cTn>
                        </p:par>
                        <p:par>
                          <p:cTn id="12" fill="hold" nodeType="with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121">
                                            <p:txEl>
                                              <p:pRg st="4" end="4"/>
                                            </p:txEl>
                                          </p:spTgt>
                                        </p:tgtEl>
                                        <p:attrNameLst>
                                          <p:attrName>style.visibility</p:attrName>
                                        </p:attrNameLst>
                                      </p:cBhvr>
                                      <p:to>
                                        <p:strVal val="visible"/>
                                      </p:to>
                                    </p:set>
                                    <p:animEffect transition="in" filter="fade">
                                      <p:cBhvr>
                                        <p:cTn id="15" dur="500"/>
                                        <p:tgtEl>
                                          <p:spTgt spid="5121">
                                            <p:txEl>
                                              <p:pRg st="4" end="4"/>
                                            </p:txEl>
                                          </p:spTgt>
                                        </p:tgtEl>
                                      </p:cBhvr>
                                    </p:animEffect>
                                  </p:childTnLst>
                                </p:cTn>
                              </p:par>
                            </p:childTnLst>
                          </p:cTn>
                        </p:par>
                        <p:par>
                          <p:cTn id="16" fill="hold" nodeType="with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121">
                                            <p:txEl>
                                              <p:pRg st="6" end="6"/>
                                            </p:txEl>
                                          </p:spTgt>
                                        </p:tgtEl>
                                        <p:attrNameLst>
                                          <p:attrName>style.visibility</p:attrName>
                                        </p:attrNameLst>
                                      </p:cBhvr>
                                      <p:to>
                                        <p:strVal val="visible"/>
                                      </p:to>
                                    </p:set>
                                    <p:animEffect transition="in" filter="fade">
                                      <p:cBhvr>
                                        <p:cTn id="19" dur="500"/>
                                        <p:tgtEl>
                                          <p:spTgt spid="51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2"/>
          <p:cNvSpPr>
            <a:spLocks noGrp="1"/>
          </p:cNvSpPr>
          <p:nvPr>
            <p:ph type="title"/>
          </p:nvPr>
        </p:nvSpPr>
        <p:spPr/>
        <p:txBody>
          <a:bodyPr/>
          <a:lstStyle/>
          <a:p>
            <a:pPr eaLnBrk="1" hangingPunct="1"/>
            <a:r>
              <a:rPr lang="en-US" dirty="0" smtClean="0">
                <a:latin typeface="News Gothic Com Thin" panose="020B0204030503020204" pitchFamily="34" charset="0"/>
                <a:cs typeface="News Gothic Com Thin" panose="020B0204030503020204" pitchFamily="34" charset="0"/>
              </a:rPr>
              <a:t>Explicit Dependencies</a:t>
            </a:r>
          </a:p>
        </p:txBody>
      </p:sp>
      <p:sp>
        <p:nvSpPr>
          <p:cNvPr id="5121" name="Content Placeholder 1"/>
          <p:cNvSpPr>
            <a:spLocks noGrp="1"/>
          </p:cNvSpPr>
          <p:nvPr>
            <p:ph idx="1"/>
          </p:nvPr>
        </p:nvSpPr>
        <p:spPr/>
        <p:txBody>
          <a:bodyPr>
            <a:normAutofit/>
          </a:bodyPr>
          <a:lstStyle/>
          <a:p>
            <a:pPr eaLnBrk="1" hangingPunct="1"/>
            <a:r>
              <a:rPr lang="en-US" sz="1800" dirty="0" smtClean="0">
                <a:latin typeface="News Gothic Com Thin" panose="020B0204030503020204" pitchFamily="34" charset="0"/>
                <a:cs typeface="News Gothic Com Thin" panose="020B0204030503020204" pitchFamily="34" charset="0"/>
              </a:rPr>
              <a:t>Methods and classes should explicitly require any collaborators they need in order to function correctly.</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Implicit, </a:t>
            </a:r>
            <a:r>
              <a:rPr lang="en-US" sz="1800" i="1" dirty="0" smtClean="0">
                <a:latin typeface="News Gothic Com Thin" panose="020B0204030503020204" pitchFamily="34" charset="0"/>
                <a:cs typeface="News Gothic Com Thin" panose="020B0204030503020204" pitchFamily="34" charset="0"/>
              </a:rPr>
              <a:t>hidden</a:t>
            </a:r>
            <a:r>
              <a:rPr lang="en-US" sz="1800" dirty="0" smtClean="0">
                <a:latin typeface="News Gothic Com Thin" panose="020B0204030503020204" pitchFamily="34" charset="0"/>
                <a:cs typeface="News Gothic Com Thin" panose="020B0204030503020204" pitchFamily="34" charset="0"/>
              </a:rPr>
              <a:t> dependencies are a frequent source of bugs</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Implicit dependencies promote tight coupling</a:t>
            </a:r>
          </a:p>
          <a:p>
            <a:pPr eaLnBrk="1" hangingPunct="1"/>
            <a:endParaRPr lang="en-US" sz="1800" dirty="0" smtClean="0">
              <a:latin typeface="News Gothic Com Thin" panose="020B0204030503020204" pitchFamily="34" charset="0"/>
              <a:cs typeface="News Gothic Com Thin" panose="020B0204030503020204" pitchFamily="34" charset="0"/>
            </a:endParaRPr>
          </a:p>
          <a:p>
            <a:pPr eaLnBrk="1" hangingPunct="1"/>
            <a:r>
              <a:rPr lang="en-US" sz="1800" dirty="0" smtClean="0">
                <a:latin typeface="News Gothic Com Thin" panose="020B0204030503020204" pitchFamily="34" charset="0"/>
                <a:cs typeface="News Gothic Com Thin" panose="020B0204030503020204" pitchFamily="34" charset="0"/>
              </a:rPr>
              <a:t>Be aware of static method calls and the </a:t>
            </a:r>
            <a:r>
              <a:rPr lang="en-US" sz="1800" b="1" i="1" dirty="0" smtClean="0">
                <a:latin typeface="News Gothic Com Thin" panose="020B0204030503020204" pitchFamily="34" charset="0"/>
                <a:cs typeface="News Gothic Com Thin" panose="020B0204030503020204" pitchFamily="34" charset="0"/>
              </a:rPr>
              <a:t>new</a:t>
            </a:r>
            <a:r>
              <a:rPr lang="en-US" sz="1800" dirty="0" smtClean="0">
                <a:latin typeface="News Gothic Com Thin" panose="020B0204030503020204" pitchFamily="34" charset="0"/>
                <a:cs typeface="News Gothic Com Thin" panose="020B0204030503020204" pitchFamily="34" charset="0"/>
              </a:rPr>
              <a:t>  keyword</a:t>
            </a:r>
          </a:p>
          <a:p>
            <a:pPr lvl="1" eaLnBrk="1" hangingPunct="1"/>
            <a:r>
              <a:rPr lang="en-US" sz="1400" dirty="0" smtClean="0">
                <a:latin typeface="News Gothic Com Thin" panose="020B0204030503020204" pitchFamily="34" charset="0"/>
                <a:cs typeface="News Gothic Com Thin" panose="020B0204030503020204" pitchFamily="34" charset="0"/>
              </a:rPr>
              <a:t>Remember, "new is glue"</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Effect transition="in" filter="fade">
                                      <p:cBhvr>
                                        <p:cTn id="7" dur="500"/>
                                        <p:tgtEl>
                                          <p:spTgt spid="5121">
                                            <p:txEl>
                                              <p:pRg st="0" end="0"/>
                                            </p:txEl>
                                          </p:spTgt>
                                        </p:tgtEl>
                                      </p:cBhvr>
                                    </p:animEffect>
                                  </p:childTnLst>
                                </p:cTn>
                              </p:par>
                            </p:childTnLst>
                          </p:cTn>
                        </p:par>
                        <p:par>
                          <p:cTn id="8" fill="hold" nodeType="with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21">
                                            <p:txEl>
                                              <p:pRg st="2" end="2"/>
                                            </p:txEl>
                                          </p:spTgt>
                                        </p:tgtEl>
                                        <p:attrNameLst>
                                          <p:attrName>style.visibility</p:attrName>
                                        </p:attrNameLst>
                                      </p:cBhvr>
                                      <p:to>
                                        <p:strVal val="visible"/>
                                      </p:to>
                                    </p:set>
                                    <p:animEffect transition="in" filter="fade">
                                      <p:cBhvr>
                                        <p:cTn id="11" dur="500"/>
                                        <p:tgtEl>
                                          <p:spTgt spid="5121">
                                            <p:txEl>
                                              <p:pRg st="2" end="2"/>
                                            </p:txEl>
                                          </p:spTgt>
                                        </p:tgtEl>
                                      </p:cBhvr>
                                    </p:animEffect>
                                  </p:childTnLst>
                                </p:cTn>
                              </p:par>
                            </p:childTnLst>
                          </p:cTn>
                        </p:par>
                        <p:par>
                          <p:cTn id="12" fill="hold" nodeType="with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121">
                                            <p:txEl>
                                              <p:pRg st="4" end="4"/>
                                            </p:txEl>
                                          </p:spTgt>
                                        </p:tgtEl>
                                        <p:attrNameLst>
                                          <p:attrName>style.visibility</p:attrName>
                                        </p:attrNameLst>
                                      </p:cBhvr>
                                      <p:to>
                                        <p:strVal val="visible"/>
                                      </p:to>
                                    </p:set>
                                    <p:animEffect transition="in" filter="fade">
                                      <p:cBhvr>
                                        <p:cTn id="15" dur="500"/>
                                        <p:tgtEl>
                                          <p:spTgt spid="5121">
                                            <p:txEl>
                                              <p:pRg st="4" end="4"/>
                                            </p:txEl>
                                          </p:spTgt>
                                        </p:tgtEl>
                                      </p:cBhvr>
                                    </p:animEffect>
                                  </p:childTnLst>
                                </p:cTn>
                              </p:par>
                            </p:childTnLst>
                          </p:cTn>
                        </p:par>
                        <p:par>
                          <p:cTn id="16" fill="hold" nodeType="with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121">
                                            <p:txEl>
                                              <p:pRg st="6" end="6"/>
                                            </p:txEl>
                                          </p:spTgt>
                                        </p:tgtEl>
                                        <p:attrNameLst>
                                          <p:attrName>style.visibility</p:attrName>
                                        </p:attrNameLst>
                                      </p:cBhvr>
                                      <p:to>
                                        <p:strVal val="visible"/>
                                      </p:to>
                                    </p:set>
                                    <p:animEffect transition="in" filter="fade">
                                      <p:cBhvr>
                                        <p:cTn id="19" dur="500"/>
                                        <p:tgtEl>
                                          <p:spTgt spid="5121">
                                            <p:txEl>
                                              <p:pRg st="6" end="6"/>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121">
                                            <p:txEl>
                                              <p:pRg st="7" end="7"/>
                                            </p:txEl>
                                          </p:spTgt>
                                        </p:tgtEl>
                                        <p:attrNameLst>
                                          <p:attrName>style.visibility</p:attrName>
                                        </p:attrNameLst>
                                      </p:cBhvr>
                                      <p:to>
                                        <p:strVal val="visible"/>
                                      </p:to>
                                    </p:set>
                                    <p:animEffect transition="in" filter="fade">
                                      <p:cBhvr>
                                        <p:cTn id="22" dur="500"/>
                                        <p:tgtEl>
                                          <p:spTgt spid="51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864</TotalTime>
  <Words>861</Words>
  <Application>Microsoft Office PowerPoint</Application>
  <PresentationFormat>On-screen Show (16:9)</PresentationFormat>
  <Paragraphs>184</Paragraphs>
  <Slides>20</Slides>
  <Notes>18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Beginning Software Craftsmanship</vt:lpstr>
      <vt:lpstr>Key Principles</vt:lpstr>
      <vt:lpstr>The General Principle</vt:lpstr>
      <vt:lpstr>Keep It Simple</vt:lpstr>
      <vt:lpstr>Simple Design – Kent Beck</vt:lpstr>
      <vt:lpstr>YAGNI</vt:lpstr>
      <vt:lpstr>Don't Repeat Yourself (DRY)</vt:lpstr>
      <vt:lpstr>Separation of Concerns</vt:lpstr>
      <vt:lpstr>Explicit Dependencies</vt:lpstr>
      <vt:lpstr>Single Responsibility</vt:lpstr>
      <vt:lpstr>Open/Closed</vt:lpstr>
      <vt:lpstr>Open/Closed</vt:lpstr>
      <vt:lpstr>Liskov Substitution</vt:lpstr>
      <vt:lpstr>Good or Bad?</vt:lpstr>
      <vt:lpstr>Interface Segregation</vt:lpstr>
      <vt:lpstr>Dependency Inversion</vt:lpstr>
      <vt:lpstr>Don't Repeat Yourself (DRY)</vt:lpstr>
      <vt:lpstr>Pain Driven Development</vt:lpstr>
      <vt:lpstr>Discuss</vt:lpstr>
      <vt:lpstr>Thank you!</vt:lpstr>
    </vt:vector>
  </TitlesOfParts>
  <Company>Telerik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Rositsa Raleva</dc:creator>
  <cp:lastModifiedBy>Jeff Valore</cp:lastModifiedBy>
  <cp:revision>96</cp:revision>
  <dcterms:created xsi:type="dcterms:W3CDTF">2013-09-03T09:24:59Z</dcterms:created>
  <dcterms:modified xsi:type="dcterms:W3CDTF">2015-01-04T20:59:22Z</dcterms:modified>
</cp:coreProperties>
</file>