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78" r:id="rId1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11" autoAdjust="0"/>
  </p:normalViewPr>
  <p:slideViewPr>
    <p:cSldViewPr snapToGrid="0" snapToObjects="1">
      <p:cViewPr varScale="1">
        <p:scale>
          <a:sx n="116" d="100"/>
          <a:sy n="116" d="100"/>
        </p:scale>
        <p:origin x="1788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50A029-8B5C-499F-BD0F-9F5C54BB8E14}" type="datetime1">
              <a:rPr lang="en-US"/>
              <a:pPr>
                <a:defRPr/>
              </a:pPr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BC611D-69EB-49AC-94D4-DC84D7F29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3F255F-D7D9-43F8-919A-45275C231500}" type="datetime1">
              <a:rPr lang="en-US"/>
              <a:pPr>
                <a:defRPr/>
              </a:pPr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C4C899-9D0B-4CD2-9550-B744A632E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D94CAAC2-852F-4F2C-8494-ADB717D37CC7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Naïve layered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frequently combine state and behavior tests in your test suites.  Behavior tests</a:t>
            </a:r>
            <a:r>
              <a:rPr lang="en-US" baseline="0" dirty="0" smtClean="0"/>
              <a:t> are especially useful for testing methods that return or void and/or serve to orchestrate between collaborators.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B6D1B09A-D258-4121-B42E-7374A9EEE292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18</a:t>
            </a:fld>
            <a:endParaRPr 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56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5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8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5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27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10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18872"/>
            <a:ext cx="760836" cy="9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0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itchFamily="34" charset="0"/>
                <a:cs typeface="News Gothic Com Thin" pitchFamily="34" charset="0"/>
              </a:rPr>
              <a:t>Intermediate </a:t>
            </a:r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Software Craftsmanship</a:t>
            </a:r>
            <a:endParaRPr lang="en-US" dirty="0" smtClean="0">
              <a:latin typeface="News Gothic Com Thin" pitchFamily="34" charset="0"/>
              <a:cs typeface="News Gothic Com Thin" pitchFamily="34" charset="0"/>
            </a:endParaRP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Brendan Enrick | 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6736" y="3863165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Jeff </a:t>
            </a:r>
            <a:r>
              <a:rPr lang="en-US" dirty="0" err="1" smtClean="0">
                <a:latin typeface="News Gothic Com Thin" charset="0"/>
              </a:rPr>
              <a:t>Valore</a:t>
            </a:r>
            <a:r>
              <a:rPr lang="en-US" dirty="0" smtClean="0">
                <a:latin typeface="News Gothic Com Thin" charset="0"/>
              </a:rPr>
              <a:t> | @</a:t>
            </a:r>
            <a:r>
              <a:rPr lang="en-US" dirty="0" err="1" smtClean="0">
                <a:latin typeface="News Gothic Com Thin" charset="0"/>
              </a:rPr>
              <a:t>CodingWithSpike</a:t>
            </a:r>
            <a:endParaRPr lang="en-US" dirty="0">
              <a:latin typeface="News Gothic Com Thin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Dependencies declared as method parameters</a:t>
            </a:r>
          </a:p>
          <a:p>
            <a:endParaRPr lang="en-US" dirty="0" smtClean="0"/>
          </a:p>
          <a:p>
            <a:r>
              <a:rPr lang="en-US" dirty="0" smtClean="0"/>
              <a:t>Useful for dependencies used by only one method</a:t>
            </a:r>
          </a:p>
          <a:p>
            <a:endParaRPr lang="en-US" dirty="0" smtClean="0"/>
          </a:p>
          <a:p>
            <a:r>
              <a:rPr lang="en-US" dirty="0" smtClean="0"/>
              <a:t>May result in long parameter lists</a:t>
            </a:r>
          </a:p>
        </p:txBody>
      </p:sp>
    </p:spTree>
    <p:extLst>
      <p:ext uri="{BB962C8B-B14F-4D97-AF65-F5344CB8AC3E}">
        <p14:creationId xmlns:p14="http://schemas.microsoft.com/office/powerpoint/2010/main" val="21065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Expose dependencies as properties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Class may be in an invalid state between construction and setting of dependency properties</a:t>
            </a:r>
          </a:p>
          <a:p>
            <a:endParaRPr lang="en-US" dirty="0"/>
          </a:p>
          <a:p>
            <a:r>
              <a:rPr lang="en-US" dirty="0" smtClean="0"/>
              <a:t>Use only when other forms of injection are not available (e.g. ASP.NET Web Forms)</a:t>
            </a:r>
          </a:p>
        </p:txBody>
      </p:sp>
    </p:spTree>
    <p:extLst>
      <p:ext uri="{BB962C8B-B14F-4D97-AF65-F5344CB8AC3E}">
        <p14:creationId xmlns:p14="http://schemas.microsoft.com/office/powerpoint/2010/main" val="34396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Onion Architecture</a:t>
            </a:r>
            <a:br>
              <a:rPr lang="en-US" sz="4000" dirty="0" smtClean="0"/>
            </a:br>
            <a:r>
              <a:rPr lang="en-US" sz="4000" dirty="0" smtClean="0"/>
              <a:t>aka Ports and Adapters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65735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the core.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05" y="1269773"/>
            <a:ext cx="4612895" cy="34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Depends on 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does not depend on infrastructure</a:t>
            </a:r>
          </a:p>
          <a:p>
            <a:r>
              <a:rPr lang="en-US" dirty="0" smtClean="0"/>
              <a:t>Core is very easy to test</a:t>
            </a:r>
          </a:p>
          <a:p>
            <a:r>
              <a:rPr lang="en-US" dirty="0" smtClean="0"/>
              <a:t>Services and UI can limit dependencies on infrastructure</a:t>
            </a:r>
          </a:p>
          <a:p>
            <a:pPr lvl="1"/>
            <a:r>
              <a:rPr lang="en-US" dirty="0" smtClean="0"/>
              <a:t>Can test with (integration tests) or without (unit tests)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Fake Objects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the real object is difficult to verify under test, create a fake object</a:t>
            </a:r>
          </a:p>
          <a:p>
            <a:r>
              <a:rPr lang="en-US" dirty="0" smtClean="0"/>
              <a:t>Inherit from the real class</a:t>
            </a:r>
          </a:p>
          <a:p>
            <a:r>
              <a:rPr lang="en-US" dirty="0" smtClean="0"/>
              <a:t>(better) Implement the necessary interface</a:t>
            </a:r>
          </a:p>
          <a:p>
            <a:r>
              <a:rPr lang="en-US" dirty="0" smtClean="0"/>
              <a:t>Provide methods for verifying the fake object’s behavior under test</a:t>
            </a:r>
          </a:p>
          <a:p>
            <a:pPr lvl="1"/>
            <a:r>
              <a:rPr lang="en-US" dirty="0" smtClean="0"/>
              <a:t>i.e. “</a:t>
            </a:r>
            <a:r>
              <a:rPr lang="en-US" dirty="0" err="1" smtClean="0"/>
              <a:t>WasThisMethodCalled</a:t>
            </a:r>
            <a:r>
              <a:rPr lang="en-US" dirty="0" smtClean="0"/>
              <a:t>” or “</a:t>
            </a:r>
            <a:r>
              <a:rPr lang="en-US" dirty="0" err="1" smtClean="0"/>
              <a:t>LastParameterReceived</a:t>
            </a:r>
            <a:r>
              <a:rPr lang="en-US" dirty="0" smtClean="0"/>
              <a:t>” properties/methods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Mocking?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Dynamic, runtime creation of fake objects</a:t>
            </a:r>
          </a:p>
          <a:p>
            <a:r>
              <a:rPr lang="en-US" dirty="0" smtClean="0"/>
              <a:t>No need to hand-code the entire object</a:t>
            </a:r>
          </a:p>
          <a:p>
            <a:r>
              <a:rPr lang="en-US" dirty="0" smtClean="0"/>
              <a:t>Mocking frameworks provide verification methods</a:t>
            </a:r>
          </a:p>
          <a:p>
            <a:r>
              <a:rPr lang="en-US" dirty="0" smtClean="0"/>
              <a:t>Provide ways to specify object behavior</a:t>
            </a:r>
          </a:p>
          <a:p>
            <a:pPr lvl="1"/>
            <a:r>
              <a:rPr lang="en-US" dirty="0" smtClean="0"/>
              <a:t>Typically via lambda expressions</a:t>
            </a:r>
          </a:p>
          <a:p>
            <a:r>
              <a:rPr lang="en-US" dirty="0" smtClean="0"/>
              <a:t>Some commercial products can mock static types and other hard-to-test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vs. Behavior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</a:t>
            </a:r>
          </a:p>
          <a:p>
            <a:r>
              <a:rPr lang="en-US" dirty="0" smtClean="0"/>
              <a:t>Get initial values</a:t>
            </a:r>
          </a:p>
          <a:p>
            <a:r>
              <a:rPr lang="en-US" dirty="0" smtClean="0"/>
              <a:t>Set some values</a:t>
            </a:r>
          </a:p>
          <a:p>
            <a:r>
              <a:rPr lang="en-US" dirty="0" smtClean="0"/>
              <a:t>Call a method</a:t>
            </a:r>
          </a:p>
          <a:p>
            <a:r>
              <a:rPr lang="en-US" dirty="0" smtClean="0"/>
              <a:t>Inspect returned 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Behavior</a:t>
            </a:r>
          </a:p>
          <a:p>
            <a:r>
              <a:rPr lang="en-US" dirty="0" smtClean="0"/>
              <a:t>Verify methods were called</a:t>
            </a:r>
          </a:p>
          <a:p>
            <a:r>
              <a:rPr lang="en-US" dirty="0" smtClean="0"/>
              <a:t>Verify correct arguments were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Sample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49"/>
            <a:ext cx="8209098" cy="32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Discuss</a:t>
            </a:r>
          </a:p>
        </p:txBody>
      </p:sp>
      <p:sp>
        <p:nvSpPr>
          <p:cNvPr id="13824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News Gothic Com Thin" pitchFamily="34" charset="0"/>
              <a:cs typeface="News Gothic Com Th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Advanced Practices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3050"/>
            <a:ext cx="4626864" cy="2391371"/>
          </a:xfrm>
        </p:spPr>
        <p:txBody>
          <a:bodyPr/>
          <a:lstStyle/>
          <a:p>
            <a:r>
              <a:rPr lang="en-US" sz="2400" dirty="0">
                <a:latin typeface="News Gothic Com Thin" charset="0"/>
              </a:rPr>
              <a:t>Behavior-Based Testing</a:t>
            </a:r>
          </a:p>
          <a:p>
            <a:pPr lvl="1"/>
            <a:r>
              <a:rPr lang="en-US" sz="2000" dirty="0">
                <a:latin typeface="News Gothic Com Thin" charset="0"/>
              </a:rPr>
              <a:t>Fake Objects</a:t>
            </a:r>
          </a:p>
          <a:p>
            <a:pPr lvl="1"/>
            <a:r>
              <a:rPr lang="en-US" sz="2000" dirty="0">
                <a:latin typeface="News Gothic Com Thin" charset="0"/>
              </a:rPr>
              <a:t>Mock </a:t>
            </a:r>
            <a:r>
              <a:rPr lang="en-US" sz="2000" dirty="0" smtClean="0">
                <a:latin typeface="News Gothic Com Thin" charset="0"/>
              </a:rPr>
              <a:t>Objects</a:t>
            </a:r>
          </a:p>
          <a:p>
            <a:r>
              <a:rPr lang="en-US" sz="2400" dirty="0" smtClean="0">
                <a:latin typeface="News Gothic Com Thin" charset="0"/>
              </a:rPr>
              <a:t>Dependency Inversion</a:t>
            </a:r>
          </a:p>
          <a:p>
            <a:pPr lvl="1"/>
            <a:r>
              <a:rPr lang="en-US" sz="2000" dirty="0" smtClean="0">
                <a:latin typeface="News Gothic Com Thin" charset="0"/>
              </a:rPr>
              <a:t>Injection</a:t>
            </a:r>
          </a:p>
          <a:p>
            <a:pPr lvl="1"/>
            <a:r>
              <a:rPr lang="en-US" sz="2000" dirty="0" smtClean="0">
                <a:latin typeface="News Gothic Com Thin" charset="0"/>
              </a:rPr>
              <a:t>Onion Architecture</a:t>
            </a:r>
            <a:endParaRPr lang="en-US" sz="2000" dirty="0">
              <a:latin typeface="News Gothic Com Thin" charset="0"/>
            </a:endParaRPr>
          </a:p>
          <a:p>
            <a:pPr lvl="1"/>
            <a:endParaRPr lang="en-US" sz="20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94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News Gothic Com Thin" charset="0"/>
              </a:rPr>
              <a:t>Behavior-Based Testing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Confirms system interacted with collaborators as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Given certain inputs, certain messages to collaborators were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There may be no returned state to inspect (e.g. void methods)</a:t>
            </a:r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648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Dependencies are any constructs the system under test must work with to perform its function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Dependencies are transitive:  If A depends on B and B depends on C, then A depends on C</a:t>
            </a: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8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News Gothic Com Thin" charset="0"/>
              </a:rPr>
              <a:t>An arch structure depends on every stone; the central keystone most of all.</a:t>
            </a:r>
            <a:endParaRPr lang="en-US" sz="2400" dirty="0">
              <a:latin typeface="News Gothic Com Thin" charset="0"/>
            </a:endParaRPr>
          </a:p>
        </p:txBody>
      </p:sp>
      <p:pic>
        <p:nvPicPr>
          <p:cNvPr id="4" name="Content Placeholder 6" descr="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19200" y="1959786"/>
            <a:ext cx="6705600" cy="26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535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News Gothic Com Thin" charset="0"/>
              </a:rPr>
              <a:t>Don’t Make Infrastructure Key Dependency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7952" y="173964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352" y="17190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3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2352" y="34335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rot="5400000">
            <a:off x="1930527" y="237609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rot="5400000">
            <a:off x="1930527" y="323334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21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Tests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7" idx="3"/>
          </p:cNvCxnSpPr>
          <p:nvPr/>
        </p:nvCxnSpPr>
        <p:spPr>
          <a:xfrm rot="10800000">
            <a:off x="2968752" y="2804922"/>
            <a:ext cx="533400" cy="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7952" y="323457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 (and everything else) now depend on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30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 number of dependencies</a:t>
            </a:r>
          </a:p>
          <a:p>
            <a:endParaRPr lang="en-US" dirty="0" smtClean="0"/>
          </a:p>
          <a:p>
            <a:r>
              <a:rPr lang="en-US" dirty="0" smtClean="0"/>
              <a:t>Invert and inject dependencies</a:t>
            </a:r>
          </a:p>
          <a:p>
            <a:endParaRPr lang="en-US" dirty="0" smtClean="0"/>
          </a:p>
          <a:p>
            <a:r>
              <a:rPr lang="en-US" dirty="0" smtClean="0"/>
              <a:t>Structure solution to make it difficult to depend on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Injection </a:t>
            </a:r>
            <a:r>
              <a:rPr lang="en-US" dirty="0" smtClean="0"/>
              <a:t>(my preferred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Parameter Injection</a:t>
            </a:r>
          </a:p>
          <a:p>
            <a:endParaRPr lang="en-US" dirty="0"/>
          </a:p>
          <a:p>
            <a:r>
              <a:rPr lang="en-US" dirty="0" smtClean="0"/>
              <a:t>Property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Dependencies declared in constructor</a:t>
            </a:r>
          </a:p>
          <a:p>
            <a:r>
              <a:rPr lang="en-US" dirty="0" smtClean="0"/>
              <a:t>May be required, or may provide defaults</a:t>
            </a:r>
          </a:p>
          <a:p>
            <a:pPr lvl="1"/>
            <a:r>
              <a:rPr lang="en-US" dirty="0" err="1" smtClean="0"/>
              <a:t>a.k.a</a:t>
            </a:r>
            <a:r>
              <a:rPr lang="en-US" dirty="0" smtClean="0"/>
              <a:t> “poor man’s dependency injection”</a:t>
            </a:r>
          </a:p>
          <a:p>
            <a:pPr lvl="1"/>
            <a:endParaRPr lang="en-US" dirty="0"/>
          </a:p>
          <a:p>
            <a:r>
              <a:rPr lang="en-US" dirty="0" smtClean="0"/>
              <a:t>Each parameter is set to a private field</a:t>
            </a:r>
          </a:p>
          <a:p>
            <a:endParaRPr lang="en-US" dirty="0"/>
          </a:p>
          <a:p>
            <a:r>
              <a:rPr lang="en-US" dirty="0" smtClean="0"/>
              <a:t>Follows Explicit Dependencies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490</Words>
  <Application>Microsoft Office PowerPoint</Application>
  <PresentationFormat>On-screen Show (16:9)</PresentationFormat>
  <Paragraphs>105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PGothic</vt:lpstr>
      <vt:lpstr>Arial</vt:lpstr>
      <vt:lpstr>Calibri</vt:lpstr>
      <vt:lpstr>News Gothic Com Thin</vt:lpstr>
      <vt:lpstr>News Gothic MT</vt:lpstr>
      <vt:lpstr>Office Theme</vt:lpstr>
      <vt:lpstr>Intermediate Software Craftsmanship</vt:lpstr>
      <vt:lpstr>Advanced Practices</vt:lpstr>
      <vt:lpstr>Behavior-Based Testing</vt:lpstr>
      <vt:lpstr>Dependencies and Interfaces</vt:lpstr>
      <vt:lpstr>Dependencies and Interfaces</vt:lpstr>
      <vt:lpstr>Don’t Make Infrastructure Key Dependency</vt:lpstr>
      <vt:lpstr>How can we fix this?</vt:lpstr>
      <vt:lpstr>Dependency Injection</vt:lpstr>
      <vt:lpstr>Constructor Injection</vt:lpstr>
      <vt:lpstr>Parameter Injection</vt:lpstr>
      <vt:lpstr>Property Injection</vt:lpstr>
      <vt:lpstr>Onion Architecture aka Ports and Adapters</vt:lpstr>
      <vt:lpstr>Infrastructure Depends on Core</vt:lpstr>
      <vt:lpstr>Using Fake Objects</vt:lpstr>
      <vt:lpstr>What is Mocking?</vt:lpstr>
      <vt:lpstr>State vs. Behavior Testing</vt:lpstr>
      <vt:lpstr>Moq Sample</vt:lpstr>
      <vt:lpstr>Discuss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Rositsa Raleva</dc:creator>
  <cp:lastModifiedBy>Brendan Enrick</cp:lastModifiedBy>
  <cp:revision>57</cp:revision>
  <dcterms:created xsi:type="dcterms:W3CDTF">2013-09-03T09:24:59Z</dcterms:created>
  <dcterms:modified xsi:type="dcterms:W3CDTF">2015-01-06T15:22:09Z</dcterms:modified>
</cp:coreProperties>
</file>