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4" r:id="rId1"/>
  </p:sldMasterIdLst>
  <p:notesMasterIdLst>
    <p:notesMasterId r:id="rId20"/>
  </p:notesMasterIdLst>
  <p:handoutMasterIdLst>
    <p:handoutMasterId r:id="rId21"/>
  </p:handoutMasterIdLst>
  <p:sldIdLst>
    <p:sldId id="261"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5pPr>
    <a:lvl6pPr marL="2286000" algn="l" defTabSz="914400" rtl="0" eaLnBrk="1" latinLnBrk="0" hangingPunct="1">
      <a:defRPr kern="1200">
        <a:solidFill>
          <a:schemeClr val="tx1"/>
        </a:solidFill>
        <a:latin typeface="News Gothic MT" charset="0"/>
        <a:ea typeface="MS PGothic" panose="020B0600070205080204" pitchFamily="34" charset="-128"/>
        <a:cs typeface="+mn-cs"/>
      </a:defRPr>
    </a:lvl6pPr>
    <a:lvl7pPr marL="2743200" algn="l" defTabSz="914400" rtl="0" eaLnBrk="1" latinLnBrk="0" hangingPunct="1">
      <a:defRPr kern="1200">
        <a:solidFill>
          <a:schemeClr val="tx1"/>
        </a:solidFill>
        <a:latin typeface="News Gothic MT" charset="0"/>
        <a:ea typeface="MS PGothic" panose="020B0600070205080204" pitchFamily="34" charset="-128"/>
        <a:cs typeface="+mn-cs"/>
      </a:defRPr>
    </a:lvl7pPr>
    <a:lvl8pPr marL="3200400" algn="l" defTabSz="914400" rtl="0" eaLnBrk="1" latinLnBrk="0" hangingPunct="1">
      <a:defRPr kern="1200">
        <a:solidFill>
          <a:schemeClr val="tx1"/>
        </a:solidFill>
        <a:latin typeface="News Gothic MT" charset="0"/>
        <a:ea typeface="MS PGothic" panose="020B0600070205080204" pitchFamily="34" charset="-128"/>
        <a:cs typeface="+mn-cs"/>
      </a:defRPr>
    </a:lvl8pPr>
    <a:lvl9pPr marL="3657600" algn="l" defTabSz="914400" rtl="0" eaLnBrk="1" latinLnBrk="0" hangingPunct="1">
      <a:defRPr kern="1200">
        <a:solidFill>
          <a:schemeClr val="tx1"/>
        </a:solidFill>
        <a:latin typeface="News Gothic MT"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snapToObjects="1">
      <p:cViewPr varScale="1">
        <p:scale>
          <a:sx n="107" d="100"/>
          <a:sy n="107" d="100"/>
        </p:scale>
        <p:origin x="-144"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19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B579D8B8-5C51-4525-88CC-DB4E56A950EF}" type="datetime1">
              <a:rPr lang="en-US"/>
              <a:pPr>
                <a:defRPr/>
              </a:pPr>
              <a:t>1/3/2015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15C6CDED-EF09-407E-96C6-B02FF1C40B7E}" type="slidenum">
              <a:rPr lang="en-US"/>
              <a:pPr>
                <a:defRPr/>
              </a:pPr>
              <a:t>‹#›</a:t>
            </a:fld>
            <a:endParaRPr lang="en-US"/>
          </a:p>
        </p:txBody>
      </p:sp>
    </p:spTree>
    <p:extLst>
      <p:ext uri="{BB962C8B-B14F-4D97-AF65-F5344CB8AC3E}">
        <p14:creationId xmlns:p14="http://schemas.microsoft.com/office/powerpoint/2010/main" val="22927730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84C55E5-504C-45FF-8FDD-A704D988847F}" type="datetime1">
              <a:rPr lang="en-US"/>
              <a:pPr>
                <a:defRPr/>
              </a:pPr>
              <a:t>1/3/2015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79FAF046-FF05-4328-BB1F-CE52295BC424}" type="slidenum">
              <a:rPr lang="en-US"/>
              <a:pPr>
                <a:defRPr/>
              </a:pPr>
              <a:t>‹#›</a:t>
            </a:fld>
            <a:endParaRPr lang="en-US"/>
          </a:p>
        </p:txBody>
      </p:sp>
    </p:spTree>
    <p:extLst>
      <p:ext uri="{BB962C8B-B14F-4D97-AF65-F5344CB8AC3E}">
        <p14:creationId xmlns:p14="http://schemas.microsoft.com/office/powerpoint/2010/main" val="83893028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B66BE724-2291-43C0-89CA-8257150B3332}" type="slidenum">
              <a:rPr lang="en-US">
                <a:latin typeface="Calibri" panose="020F0502020204030204" pitchFamily="34" charset="0"/>
              </a:rPr>
              <a:pPr/>
              <a:t>1</a:t>
            </a:fld>
            <a:endParaRPr lang="en-US">
              <a:latin typeface="Calibri" panose="020F0502020204030204" pitchFamily="34" charset="0"/>
            </a:endParaRPr>
          </a:p>
        </p:txBody>
      </p:sp>
    </p:spTree>
    <p:extLst>
      <p:ext uri="{BB962C8B-B14F-4D97-AF65-F5344CB8AC3E}">
        <p14:creationId xmlns:p14="http://schemas.microsoft.com/office/powerpoint/2010/main" val="131068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Follow the “fool me once, shame on you, fool me twice, shame on me” rule.  Only apply OCP refactoring if module changes more than once.</a:t>
            </a:r>
          </a:p>
          <a:p>
            <a:pPr eaLnBrk="1" hangingPunct="1"/>
            <a:endParaRPr lang="en-US" smtClean="0"/>
          </a:p>
          <a:p>
            <a:pPr eaLnBrk="1" hangingPunct="1"/>
            <a:r>
              <a:rPr lang="en-US" smtClean="0"/>
              <a:t>Remember, no design can be closed to all changes, and OCP adds complexity, so only address it when it is causing pain.</a:t>
            </a:r>
          </a:p>
          <a:p>
            <a:pPr eaLnBrk="1" hangingPunct="1"/>
            <a:endParaRPr lang="en-US" smtClean="0"/>
          </a:p>
          <a:p>
            <a:pPr eaLnBrk="1" hangingPunct="1"/>
            <a:r>
              <a:rPr lang="en-US" smtClean="0"/>
              <a:t>Provide example of photo import app.</a:t>
            </a:r>
          </a:p>
          <a:p>
            <a:pPr eaLnBrk="1" hangingPunct="1"/>
            <a:endParaRPr lang="en-US" smtClean="0"/>
          </a:p>
          <a:p>
            <a:pPr eaLnBrk="1" hangingPunct="1"/>
            <a:r>
              <a:rPr lang="en-US" smtClean="0"/>
              <a:t>DEMO</a:t>
            </a:r>
          </a:p>
          <a:p>
            <a:pPr eaLnBrk="1" hangingPunct="1"/>
            <a:endParaRPr lang="en-US" smtClean="0"/>
          </a:p>
          <a:p>
            <a:pPr eaLnBrk="1" hangingPunct="1"/>
            <a:endParaRPr lang="en-US"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8558F267-26D1-405B-A5AB-EFF235C8FF5F}" type="slidenum">
              <a:rPr lang="en-US">
                <a:latin typeface="Calibri" panose="020F0502020204030204" pitchFamily="34" charset="0"/>
              </a:rPr>
              <a:pPr/>
              <a:t>11</a:t>
            </a:fld>
            <a:endParaRPr lang="en-US">
              <a:latin typeface="Calibri" panose="020F0502020204030204" pitchFamily="34" charset="0"/>
            </a:endParaRPr>
          </a:p>
        </p:txBody>
      </p:sp>
    </p:spTree>
    <p:extLst>
      <p:ext uri="{BB962C8B-B14F-4D97-AF65-F5344CB8AC3E}">
        <p14:creationId xmlns:p14="http://schemas.microsoft.com/office/powerpoint/2010/main" val="3918536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Example: square vs. rectangle</a:t>
            </a:r>
          </a:p>
          <a:p>
            <a:pPr eaLnBrk="1" hangingPunct="1"/>
            <a:endParaRPr lang="en-US" smtClean="0"/>
          </a:p>
          <a:p>
            <a:pPr eaLnBrk="1" hangingPunct="1"/>
            <a:endParaRPr 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2F71D2F4-D005-4FAC-88BF-49B4826CAE45}" type="slidenum">
              <a:rPr lang="en-US">
                <a:latin typeface="Calibri" panose="020F0502020204030204" pitchFamily="34" charset="0"/>
              </a:rPr>
              <a:pPr/>
              <a:t>12</a:t>
            </a:fld>
            <a:endParaRPr lang="en-US">
              <a:latin typeface="Calibri" panose="020F0502020204030204" pitchFamily="34" charset="0"/>
            </a:endParaRPr>
          </a:p>
        </p:txBody>
      </p:sp>
    </p:spTree>
    <p:extLst>
      <p:ext uri="{BB962C8B-B14F-4D97-AF65-F5344CB8AC3E}">
        <p14:creationId xmlns:p14="http://schemas.microsoft.com/office/powerpoint/2010/main" val="224554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Example: Breaking up a fat interface into smaller ones</a:t>
            </a:r>
          </a:p>
          <a:p>
            <a:pPr eaLnBrk="1" hangingPunct="1"/>
            <a:endParaRPr lang="en-US" smtClean="0"/>
          </a:p>
          <a:p>
            <a:pPr eaLnBrk="1" hangingPunct="1"/>
            <a:endParaRPr 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EDE644DD-799B-4055-BC1A-9FCA694A9877}" type="slidenum">
              <a:rPr lang="en-US">
                <a:latin typeface="Calibri" panose="020F0502020204030204" pitchFamily="34" charset="0"/>
              </a:rPr>
              <a:pPr/>
              <a:t>13</a:t>
            </a:fld>
            <a:endParaRPr lang="en-US">
              <a:latin typeface="Calibri" panose="020F0502020204030204" pitchFamily="34" charset="0"/>
            </a:endParaRPr>
          </a:p>
        </p:txBody>
      </p:sp>
    </p:spTree>
    <p:extLst>
      <p:ext uri="{BB962C8B-B14F-4D97-AF65-F5344CB8AC3E}">
        <p14:creationId xmlns:p14="http://schemas.microsoft.com/office/powerpoint/2010/main" val="3858722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Discuss N-Tier vs. Ports and Adapters / Onion architecture.</a:t>
            </a:r>
          </a:p>
          <a:p>
            <a:pPr eaLnBrk="1" hangingPunct="1"/>
            <a:endParaRPr lang="en-US" smtClean="0"/>
          </a:p>
          <a:p>
            <a:pPr eaLnBrk="1" hangingPunct="1"/>
            <a:r>
              <a:rPr lang="en-US" smtClean="0"/>
              <a:t>Discuss event-based programming.</a:t>
            </a:r>
          </a:p>
          <a:p>
            <a:pPr eaLnBrk="1" hangingPunct="1"/>
            <a:endParaRPr 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8A6B111B-0D81-4896-B48B-78C89BAF5CBF}" type="slidenum">
              <a:rPr lang="en-US">
                <a:latin typeface="Calibri" panose="020F0502020204030204" pitchFamily="34" charset="0"/>
              </a:rPr>
              <a:pPr/>
              <a:t>14</a:t>
            </a:fld>
            <a:endParaRPr lang="en-US">
              <a:latin typeface="Calibri" panose="020F0502020204030204" pitchFamily="34" charset="0"/>
            </a:endParaRPr>
          </a:p>
        </p:txBody>
      </p:sp>
    </p:spTree>
    <p:extLst>
      <p:ext uri="{BB962C8B-B14F-4D97-AF65-F5344CB8AC3E}">
        <p14:creationId xmlns:p14="http://schemas.microsoft.com/office/powerpoint/2010/main" val="2712361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6A127C57-0E73-413D-9A8C-537F861606EE}" type="slidenum">
              <a:rPr lang="en-US">
                <a:latin typeface="Calibri" panose="020F0502020204030204" pitchFamily="34" charset="0"/>
              </a:rPr>
              <a:pPr/>
              <a:t>15</a:t>
            </a:fld>
            <a:endParaRPr lang="en-US">
              <a:latin typeface="Calibri" panose="020F0502020204030204" pitchFamily="34" charset="0"/>
            </a:endParaRPr>
          </a:p>
        </p:txBody>
      </p:sp>
    </p:spTree>
    <p:extLst>
      <p:ext uri="{BB962C8B-B14F-4D97-AF65-F5344CB8AC3E}">
        <p14:creationId xmlns:p14="http://schemas.microsoft.com/office/powerpoint/2010/main" val="1486138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2D1EEDB3-B358-4CEB-953B-8232DBDD45A4}" type="slidenum">
              <a:rPr lang="en-US">
                <a:solidFill>
                  <a:srgbClr val="000000"/>
                </a:solidFill>
                <a:latin typeface="Calibri" panose="020F0502020204030204" pitchFamily="34" charset="0"/>
              </a:rPr>
              <a:pPr/>
              <a:t>17</a:t>
            </a:fld>
            <a:endParaRPr 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1087302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A79638E9-8A96-4EDF-B6A0-A5B634C0CE42}" type="slidenum">
              <a:rPr lang="en-US">
                <a:latin typeface="Calibri" panose="020F0502020204030204" pitchFamily="34" charset="0"/>
              </a:rPr>
              <a:pPr/>
              <a:t>3</a:t>
            </a:fld>
            <a:endParaRPr lang="en-US">
              <a:latin typeface="Calibri" panose="020F0502020204030204" pitchFamily="34" charset="0"/>
            </a:endParaRPr>
          </a:p>
        </p:txBody>
      </p:sp>
    </p:spTree>
    <p:extLst>
      <p:ext uri="{BB962C8B-B14F-4D97-AF65-F5344CB8AC3E}">
        <p14:creationId xmlns:p14="http://schemas.microsoft.com/office/powerpoint/2010/main" val="3530310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Simple doesn’t mean naïve or ignorant.  The best designs are all simple, having eliminated everything that is no longer needed.  At first, your code may be naïve as you solve the problem step by step.  When your solution is working, your resulting code may be a convoluted mess.  It’s at this moment that you must simplify the code, while you still understand it completely and you know that it works in its current form.  However, avoid being overly clever as you simplify the solution – for instance don’t introduce additional abstraction of flexibility purely because you might need it.</a:t>
            </a: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CC9E4682-53F7-49FB-964F-A7944A698C7A}" type="slidenum">
              <a:rPr lang="en-US">
                <a:latin typeface="Calibri" panose="020F0502020204030204" pitchFamily="34" charset="0"/>
              </a:rPr>
              <a:pPr/>
              <a:t>4</a:t>
            </a:fld>
            <a:endParaRPr lang="en-US">
              <a:latin typeface="Calibri" panose="020F0502020204030204" pitchFamily="34" charset="0"/>
            </a:endParaRPr>
          </a:p>
        </p:txBody>
      </p:sp>
    </p:spTree>
    <p:extLst>
      <p:ext uri="{BB962C8B-B14F-4D97-AF65-F5344CB8AC3E}">
        <p14:creationId xmlns:p14="http://schemas.microsoft.com/office/powerpoint/2010/main" val="392505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In priority order.</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A3D45FDA-576D-4BB7-925A-EECBDF9B5F96}" type="slidenum">
              <a:rPr lang="en-US">
                <a:latin typeface="Calibri" panose="020F0502020204030204" pitchFamily="34" charset="0"/>
              </a:rPr>
              <a:pPr/>
              <a:t>5</a:t>
            </a:fld>
            <a:endParaRPr lang="en-US">
              <a:latin typeface="Calibri" panose="020F0502020204030204" pitchFamily="34" charset="0"/>
            </a:endParaRPr>
          </a:p>
        </p:txBody>
      </p:sp>
    </p:spTree>
    <p:extLst>
      <p:ext uri="{BB962C8B-B14F-4D97-AF65-F5344CB8AC3E}">
        <p14:creationId xmlns:p14="http://schemas.microsoft.com/office/powerpoint/2010/main" val="3477348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A832D73F-4709-498F-9DA1-D0F17128E8E4}" type="slidenum">
              <a:rPr lang="en-US">
                <a:latin typeface="Calibri" panose="020F0502020204030204" pitchFamily="34" charset="0"/>
              </a:rPr>
              <a:pPr/>
              <a:t>6</a:t>
            </a:fld>
            <a:endParaRPr lang="en-US">
              <a:latin typeface="Calibri" panose="020F0502020204030204" pitchFamily="34" charset="0"/>
            </a:endParaRPr>
          </a:p>
        </p:txBody>
      </p:sp>
    </p:spTree>
    <p:extLst>
      <p:ext uri="{BB962C8B-B14F-4D97-AF65-F5344CB8AC3E}">
        <p14:creationId xmlns:p14="http://schemas.microsoft.com/office/powerpoint/2010/main" val="1828956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Duplication is waste.</a:t>
            </a:r>
          </a:p>
          <a:p>
            <a:pPr eaLnBrk="1" hangingPunct="1"/>
            <a:endParaRPr lang="en-US" smtClean="0"/>
          </a:p>
          <a:p>
            <a:pPr eaLnBrk="1" hangingPunct="1"/>
            <a:r>
              <a:rPr lang="en-US" smtClean="0"/>
              <a:t>Huge source of bugs, especially regressions.</a:t>
            </a:r>
          </a:p>
          <a:p>
            <a:pPr eaLnBrk="1" hangingPunct="1"/>
            <a:endParaRPr lang="en-US" smtClean="0"/>
          </a:p>
          <a:p>
            <a:pPr eaLnBrk="1" hangingPunct="1"/>
            <a:r>
              <a:rPr lang="en-US" smtClean="0"/>
              <a:t>Duplication = technical debt.</a:t>
            </a:r>
          </a:p>
          <a:p>
            <a:pPr eaLnBrk="1" hangingPunct="1"/>
            <a:endParaRPr lang="en-US" smtClean="0"/>
          </a:p>
          <a:p>
            <a:pPr eaLnBrk="1" hangingPunct="1"/>
            <a:r>
              <a:rPr lang="en-US" smtClean="0"/>
              <a:t>Suspect conditionals that are repeated in many locations (e.g. role checks)</a:t>
            </a:r>
          </a:p>
          <a:p>
            <a:pPr eaLnBrk="1" hangingPunct="1"/>
            <a:endParaRPr 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8B275EE8-09A4-4C82-A365-CF82EF910F88}" type="slidenum">
              <a:rPr lang="en-US">
                <a:latin typeface="Calibri" panose="020F0502020204030204" pitchFamily="34" charset="0"/>
              </a:rPr>
              <a:pPr/>
              <a:t>7</a:t>
            </a:fld>
            <a:endParaRPr lang="en-US">
              <a:latin typeface="Calibri" panose="020F0502020204030204" pitchFamily="34" charset="0"/>
            </a:endParaRPr>
          </a:p>
        </p:txBody>
      </p:sp>
    </p:spTree>
    <p:extLst>
      <p:ext uri="{BB962C8B-B14F-4D97-AF65-F5344CB8AC3E}">
        <p14:creationId xmlns:p14="http://schemas.microsoft.com/office/powerpoint/2010/main" val="2960166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00287E46-E6A9-4990-A0A4-E1CD712A53B1}" type="slidenum">
              <a:rPr lang="en-US">
                <a:latin typeface="Calibri" panose="020F0502020204030204" pitchFamily="34" charset="0"/>
              </a:rPr>
              <a:pPr/>
              <a:t>8</a:t>
            </a:fld>
            <a:endParaRPr lang="en-US">
              <a:latin typeface="Calibri" panose="020F0502020204030204" pitchFamily="34" charset="0"/>
            </a:endParaRPr>
          </a:p>
        </p:txBody>
      </p:sp>
    </p:spTree>
    <p:extLst>
      <p:ext uri="{BB962C8B-B14F-4D97-AF65-F5344CB8AC3E}">
        <p14:creationId xmlns:p14="http://schemas.microsoft.com/office/powerpoint/2010/main" val="890545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DEMO</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0936A063-274A-4DAF-AB9B-4034B0108ED6}" type="slidenum">
              <a:rPr lang="en-US">
                <a:latin typeface="Calibri" panose="020F0502020204030204" pitchFamily="34" charset="0"/>
              </a:rPr>
              <a:pPr/>
              <a:t>9</a:t>
            </a:fld>
            <a:endParaRPr lang="en-US">
              <a:latin typeface="Calibri" panose="020F0502020204030204" pitchFamily="34" charset="0"/>
            </a:endParaRPr>
          </a:p>
        </p:txBody>
      </p:sp>
    </p:spTree>
    <p:extLst>
      <p:ext uri="{BB962C8B-B14F-4D97-AF65-F5344CB8AC3E}">
        <p14:creationId xmlns:p14="http://schemas.microsoft.com/office/powerpoint/2010/main" val="424664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Do one thing, do it well.</a:t>
            </a:r>
          </a:p>
          <a:p>
            <a:pPr eaLnBrk="1" hangingPunct="1"/>
            <a:endParaRPr lang="en-US" smtClean="0"/>
          </a:p>
          <a:p>
            <a:pPr eaLnBrk="1" hangingPunct="1"/>
            <a:r>
              <a:rPr lang="en-US" smtClean="0"/>
              <a:t>Also:</a:t>
            </a:r>
          </a:p>
          <a:p>
            <a:pPr eaLnBrk="1" hangingPunct="1"/>
            <a:r>
              <a:rPr lang="en-US" smtClean="0"/>
              <a:t>Formatting</a:t>
            </a:r>
          </a:p>
          <a:p>
            <a:pPr eaLnBrk="1" hangingPunct="1"/>
            <a:r>
              <a:rPr lang="en-US" smtClean="0"/>
              <a:t>Parsing</a:t>
            </a:r>
          </a:p>
          <a:p>
            <a:pPr eaLnBrk="1" hangingPunct="1"/>
            <a:r>
              <a:rPr lang="en-US" smtClean="0"/>
              <a:t>Mapping</a:t>
            </a:r>
          </a:p>
          <a:p>
            <a:pPr eaLnBrk="1" hangingPunct="1"/>
            <a:endParaRPr lang="en-US" smtClean="0"/>
          </a:p>
          <a:p>
            <a:pPr eaLnBrk="1" hangingPunct="1"/>
            <a:r>
              <a:rPr lang="en-US" smtClean="0"/>
              <a:t>DEMO</a:t>
            </a:r>
          </a:p>
          <a:p>
            <a:pPr eaLnBrk="1" hangingPunct="1"/>
            <a:endParaRPr 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F39BFEE7-88FD-4793-9F0F-CF1AC6071926}" type="slidenum">
              <a:rPr lang="en-US">
                <a:latin typeface="Calibri" panose="020F0502020204030204" pitchFamily="34" charset="0"/>
              </a:rPr>
              <a:pPr/>
              <a:t>10</a:t>
            </a:fld>
            <a:endParaRPr lang="en-US">
              <a:latin typeface="Calibri" panose="020F0502020204030204" pitchFamily="34" charset="0"/>
            </a:endParaRPr>
          </a:p>
        </p:txBody>
      </p:sp>
    </p:spTree>
    <p:extLst>
      <p:ext uri="{BB962C8B-B14F-4D97-AF65-F5344CB8AC3E}">
        <p14:creationId xmlns:p14="http://schemas.microsoft.com/office/powerpoint/2010/main" val="2807991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0065BE-0657-4A47-90AD-C21C55E16B19}" type="datetime4">
              <a:rPr lang="en-US" smtClean="0"/>
              <a:pPr/>
              <a:t>January 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4B684-9059-6D46-9BA2-03BAEA34BB99}" type="slidenum">
              <a:rPr lang="en-US" smtClean="0"/>
              <a:t>‹#›</a:t>
            </a:fld>
            <a:endParaRPr lang="en-US"/>
          </a:p>
        </p:txBody>
      </p:sp>
    </p:spTree>
    <p:extLst>
      <p:ext uri="{BB962C8B-B14F-4D97-AF65-F5344CB8AC3E}">
        <p14:creationId xmlns:p14="http://schemas.microsoft.com/office/powerpoint/2010/main" val="32058759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January 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8382914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January 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41024558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200151"/>
            <a:ext cx="8229600" cy="318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p:nvPr>
        </p:nvSpPr>
        <p:spPr>
          <a:xfrm>
            <a:off x="457200" y="205979"/>
            <a:ext cx="8229600" cy="857250"/>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3785637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7BB8AF-C16A-4836-A92D-61834B5F0BA5}" type="datetime4">
              <a:rPr lang="en-US" smtClean="0"/>
              <a:pPr/>
              <a:t>January 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89089893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January 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09226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3A18F4-33C3-445B-924C-31108C51719C}" type="datetime4">
              <a:rPr lang="en-US" smtClean="0"/>
              <a:pPr/>
              <a:t>January 3,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416690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F7543A-E259-478F-9E0D-57BA40E442B7}" type="datetime4">
              <a:rPr lang="en-US" smtClean="0"/>
              <a:pPr/>
              <a:t>January 3,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0893563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January 3, 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22175516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January 3,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84031584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January 3, 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6816389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January 3,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739487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2B1B13E-D5AF-485E-81A1-82A140076526}" type="datetime4">
              <a:rPr lang="en-US" smtClean="0"/>
              <a:pPr/>
              <a:t>January 3, 2015</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754ED01-E2A0-4C1E-8E21-014B99041579}" type="slidenum">
              <a:rPr lang="en-US" smtClean="0"/>
              <a:pPr/>
              <a:t>‹#›</a:t>
            </a:fld>
            <a:endParaRPr lang="en-US" dirty="0"/>
          </a:p>
        </p:txBody>
      </p:sp>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9728" y="118872"/>
            <a:ext cx="828675" cy="1009650"/>
          </a:xfrm>
          <a:prstGeom prst="rect">
            <a:avLst/>
          </a:prstGeom>
        </p:spPr>
      </p:pic>
    </p:spTree>
    <p:extLst>
      <p:ext uri="{BB962C8B-B14F-4D97-AF65-F5344CB8AC3E}">
        <p14:creationId xmlns:p14="http://schemas.microsoft.com/office/powerpoint/2010/main" val="22917835"/>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3668" r:id="rId12"/>
  </p:sldLayoutIdLst>
  <p:timing>
    <p:tnLst>
      <p:par>
        <p:cTn id="1" dur="indefinite" restart="never" nodeType="tmRoot"/>
      </p:par>
    </p:tnLst>
  </p:timing>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971550" y="2227660"/>
            <a:ext cx="7259638" cy="1235869"/>
          </a:xfrm>
        </p:spPr>
        <p:txBody>
          <a:bodyPr>
            <a:normAutofit fontScale="90000"/>
          </a:bodyPr>
          <a:lstStyle/>
          <a:p>
            <a:pPr eaLnBrk="1" hangingPunct="1"/>
            <a:r>
              <a:rPr lang="en-US" dirty="0" smtClean="0">
                <a:latin typeface="News Gothic Com Thin" panose="020B0204030503020204" pitchFamily="34" charset="0"/>
                <a:cs typeface="News Gothic Com Thin" panose="020B0204030503020204" pitchFamily="34" charset="0"/>
              </a:rPr>
              <a:t>Beginning Software Craftsmanship</a:t>
            </a:r>
          </a:p>
        </p:txBody>
      </p:sp>
      <p:sp>
        <p:nvSpPr>
          <p:cNvPr id="4098" name="Subtitle 2"/>
          <p:cNvSpPr>
            <a:spLocks noGrp="1"/>
          </p:cNvSpPr>
          <p:nvPr>
            <p:ph type="subTitle" idx="1"/>
          </p:nvPr>
        </p:nvSpPr>
        <p:spPr>
          <a:xfrm>
            <a:off x="1371600" y="3563541"/>
            <a:ext cx="6859588" cy="339328"/>
          </a:xfrm>
        </p:spPr>
        <p:txBody>
          <a:bodyPr>
            <a:normAutofit fontScale="62500" lnSpcReduction="20000"/>
          </a:bodyPr>
          <a:lstStyle/>
          <a:p>
            <a:pPr eaLnBrk="1" hangingPunct="1">
              <a:defRPr/>
            </a:pPr>
            <a:r>
              <a:rPr lang="en-US" dirty="0" smtClean="0">
                <a:latin typeface="News Gothic Com Thin" charset="0"/>
              </a:rPr>
              <a:t>Brendan Enrick | @</a:t>
            </a:r>
            <a:r>
              <a:rPr lang="en-US" dirty="0" err="1" smtClean="0">
                <a:latin typeface="News Gothic Com Thin" charset="0"/>
              </a:rPr>
              <a:t>brendoneus</a:t>
            </a:r>
            <a:endParaRPr lang="en-US" dirty="0">
              <a:latin typeface="News Gothic Com Thin" charset="0"/>
            </a:endParaRPr>
          </a:p>
        </p:txBody>
      </p:sp>
      <p:sp>
        <p:nvSpPr>
          <p:cNvPr id="4" name="Subtitle 2"/>
          <p:cNvSpPr txBox="1">
            <a:spLocks/>
          </p:cNvSpPr>
          <p:nvPr/>
        </p:nvSpPr>
        <p:spPr>
          <a:xfrm>
            <a:off x="1371600" y="3893379"/>
            <a:ext cx="6859588" cy="339328"/>
          </a:xfrm>
          <a:prstGeom prst="rect">
            <a:avLst/>
          </a:prstGeom>
        </p:spPr>
        <p:txBody>
          <a:bodyPr vert="horz" lIns="91440" tIns="45720" rIns="91440" bIns="45720" rtlCol="0">
            <a:normAutofit fontScale="6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defRPr/>
            </a:pPr>
            <a:r>
              <a:rPr lang="en-US" smtClean="0">
                <a:latin typeface="News Gothic Com Thin" charset="0"/>
              </a:rPr>
              <a:t>Steve Smith | @ardalis</a:t>
            </a:r>
            <a:endParaRPr lang="en-US" dirty="0">
              <a:latin typeface="News Gothic Com Thin" charset="0"/>
            </a:endParaRPr>
          </a:p>
        </p:txBody>
      </p:sp>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Single Responsibility</a:t>
            </a:r>
          </a:p>
        </p:txBody>
      </p:sp>
      <p:sp>
        <p:nvSpPr>
          <p:cNvPr id="5121" name="Content Placeholder 1"/>
          <p:cNvSpPr>
            <a:spLocks noGrp="1"/>
          </p:cNvSpPr>
          <p:nvPr>
            <p:ph sz="half" idx="1"/>
          </p:nvPr>
        </p:nvSpPr>
        <p:spPr>
          <a:xfrm>
            <a:off x="457200" y="1200151"/>
            <a:ext cx="3933857" cy="3394472"/>
          </a:xfrm>
        </p:spPr>
        <p:txBody>
          <a:bodyPr>
            <a:normAutofit lnSpcReduction="10000"/>
          </a:bodyPr>
          <a:lstStyle/>
          <a:p>
            <a:pPr marL="0" indent="0" eaLnBrk="1" hangingPunct="1">
              <a:buNone/>
              <a:defRPr/>
            </a:pPr>
            <a:r>
              <a:rPr lang="en-US" sz="1800" dirty="0">
                <a:latin typeface="News Gothic Com Thin" charset="0"/>
              </a:rPr>
              <a:t>Classes should have only one reason to change.</a:t>
            </a:r>
          </a:p>
          <a:p>
            <a:pPr eaLnBrk="1" hangingPunct="1">
              <a:defRPr/>
            </a:pPr>
            <a:endParaRPr lang="en-US" sz="1800" dirty="0">
              <a:latin typeface="News Gothic Com Thin" charset="0"/>
            </a:endParaRPr>
          </a:p>
          <a:p>
            <a:pPr marL="0" indent="0" eaLnBrk="1" hangingPunct="1">
              <a:buFont typeface="Arial" panose="020B0604020202020204" pitchFamily="34" charset="0"/>
              <a:buNone/>
              <a:defRPr/>
            </a:pPr>
            <a:r>
              <a:rPr lang="en-US" sz="1800" dirty="0">
                <a:latin typeface="News Gothic Com Thin" charset="0"/>
              </a:rPr>
              <a:t>Examples:</a:t>
            </a:r>
          </a:p>
          <a:p>
            <a:pPr eaLnBrk="1" hangingPunct="1">
              <a:defRPr/>
            </a:pPr>
            <a:r>
              <a:rPr lang="en-US" sz="1800" dirty="0">
                <a:latin typeface="News Gothic Com Thin" charset="0"/>
              </a:rPr>
              <a:t>Persistence</a:t>
            </a:r>
          </a:p>
          <a:p>
            <a:pPr eaLnBrk="1" hangingPunct="1">
              <a:defRPr/>
            </a:pPr>
            <a:r>
              <a:rPr lang="en-US" sz="1800" dirty="0">
                <a:latin typeface="News Gothic Com Thin" charset="0"/>
              </a:rPr>
              <a:t>Validation</a:t>
            </a:r>
          </a:p>
          <a:p>
            <a:pPr eaLnBrk="1" hangingPunct="1">
              <a:defRPr/>
            </a:pPr>
            <a:r>
              <a:rPr lang="en-US" sz="1800" dirty="0">
                <a:latin typeface="News Gothic Com Thin" charset="0"/>
              </a:rPr>
              <a:t>Notification</a:t>
            </a:r>
          </a:p>
          <a:p>
            <a:pPr eaLnBrk="1" hangingPunct="1">
              <a:defRPr/>
            </a:pPr>
            <a:r>
              <a:rPr lang="en-US" sz="1800" dirty="0">
                <a:latin typeface="News Gothic Com Thin" charset="0"/>
              </a:rPr>
              <a:t>Error Handling</a:t>
            </a:r>
          </a:p>
          <a:p>
            <a:pPr eaLnBrk="1" hangingPunct="1">
              <a:defRPr/>
            </a:pPr>
            <a:r>
              <a:rPr lang="en-US" sz="1800" dirty="0">
                <a:latin typeface="News Gothic Com Thin" charset="0"/>
              </a:rPr>
              <a:t>Logging</a:t>
            </a:r>
          </a:p>
          <a:p>
            <a:pPr eaLnBrk="1" hangingPunct="1">
              <a:defRPr/>
            </a:pPr>
            <a:r>
              <a:rPr lang="en-US" sz="1800" dirty="0">
                <a:latin typeface="News Gothic Com Thin" charset="0"/>
              </a:rPr>
              <a:t>Collaborator selection / construction</a:t>
            </a:r>
          </a:p>
        </p:txBody>
      </p:sp>
      <p:pic>
        <p:nvPicPr>
          <p:cNvPr id="25604" name="Picture 2" descr="Single Responsibility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34703"/>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3" end="3"/>
                                            </p:txEl>
                                          </p:spTgt>
                                        </p:tgtEl>
                                        <p:attrNameLst>
                                          <p:attrName>style.visibility</p:attrName>
                                        </p:attrNameLst>
                                      </p:cBhvr>
                                      <p:to>
                                        <p:strVal val="visible"/>
                                      </p:to>
                                    </p:set>
                                    <p:animEffect transition="in" filter="fade">
                                      <p:cBhvr>
                                        <p:cTn id="17" dur="500"/>
                                        <p:tgtEl>
                                          <p:spTgt spid="512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4" end="4"/>
                                            </p:txEl>
                                          </p:spTgt>
                                        </p:tgtEl>
                                        <p:attrNameLst>
                                          <p:attrName>style.visibility</p:attrName>
                                        </p:attrNameLst>
                                      </p:cBhvr>
                                      <p:to>
                                        <p:strVal val="visible"/>
                                      </p:to>
                                    </p:set>
                                    <p:animEffect transition="in" filter="fade">
                                      <p:cBhvr>
                                        <p:cTn id="22" dur="500"/>
                                        <p:tgtEl>
                                          <p:spTgt spid="512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1">
                                            <p:txEl>
                                              <p:pRg st="5" end="5"/>
                                            </p:txEl>
                                          </p:spTgt>
                                        </p:tgtEl>
                                        <p:attrNameLst>
                                          <p:attrName>style.visibility</p:attrName>
                                        </p:attrNameLst>
                                      </p:cBhvr>
                                      <p:to>
                                        <p:strVal val="visible"/>
                                      </p:to>
                                    </p:set>
                                    <p:animEffect transition="in" filter="fade">
                                      <p:cBhvr>
                                        <p:cTn id="27" dur="500"/>
                                        <p:tgtEl>
                                          <p:spTgt spid="512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1">
                                            <p:txEl>
                                              <p:pRg st="6" end="6"/>
                                            </p:txEl>
                                          </p:spTgt>
                                        </p:tgtEl>
                                        <p:attrNameLst>
                                          <p:attrName>style.visibility</p:attrName>
                                        </p:attrNameLst>
                                      </p:cBhvr>
                                      <p:to>
                                        <p:strVal val="visible"/>
                                      </p:to>
                                    </p:set>
                                    <p:animEffect transition="in" filter="fade">
                                      <p:cBhvr>
                                        <p:cTn id="32" dur="500"/>
                                        <p:tgtEl>
                                          <p:spTgt spid="512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121">
                                            <p:txEl>
                                              <p:pRg st="7" end="7"/>
                                            </p:txEl>
                                          </p:spTgt>
                                        </p:tgtEl>
                                        <p:attrNameLst>
                                          <p:attrName>style.visibility</p:attrName>
                                        </p:attrNameLst>
                                      </p:cBhvr>
                                      <p:to>
                                        <p:strVal val="visible"/>
                                      </p:to>
                                    </p:set>
                                    <p:animEffect transition="in" filter="fade">
                                      <p:cBhvr>
                                        <p:cTn id="37" dur="500"/>
                                        <p:tgtEl>
                                          <p:spTgt spid="512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121">
                                            <p:txEl>
                                              <p:pRg st="8" end="8"/>
                                            </p:txEl>
                                          </p:spTgt>
                                        </p:tgtEl>
                                        <p:attrNameLst>
                                          <p:attrName>style.visibility</p:attrName>
                                        </p:attrNameLst>
                                      </p:cBhvr>
                                      <p:to>
                                        <p:strVal val="visible"/>
                                      </p:to>
                                    </p:set>
                                    <p:animEffect transition="in" filter="fade">
                                      <p:cBhvr>
                                        <p:cTn id="42" dur="500"/>
                                        <p:tgtEl>
                                          <p:spTgt spid="51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Open/Closed</a:t>
            </a:r>
          </a:p>
        </p:txBody>
      </p:sp>
      <p:sp>
        <p:nvSpPr>
          <p:cNvPr id="5121" name="Content Placeholder 1"/>
          <p:cNvSpPr>
            <a:spLocks noGrp="1"/>
          </p:cNvSpPr>
          <p:nvPr>
            <p:ph sz="half" idx="1"/>
          </p:nvPr>
        </p:nvSpPr>
        <p:spPr/>
        <p:txBody>
          <a:bodyPr>
            <a:normAutofit lnSpcReduction="10000"/>
          </a:bodyPr>
          <a:lstStyle/>
          <a:p>
            <a:pPr eaLnBrk="1" hangingPunct="1"/>
            <a:r>
              <a:rPr lang="en-US" sz="1800" smtClean="0">
                <a:latin typeface="News Gothic Com Thin" panose="020B0204030503020204" pitchFamily="34" charset="0"/>
                <a:cs typeface="News Gothic Com Thin" panose="020B0204030503020204" pitchFamily="34" charset="0"/>
              </a:rPr>
              <a:t>Software entities should be open to extension, but closed to modification</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Clients should be able to change the entity’s behavior</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Doing so should not require altering the entity’s source code</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Apply only when change is likely.</a:t>
            </a:r>
          </a:p>
        </p:txBody>
      </p:sp>
      <p:pic>
        <p:nvPicPr>
          <p:cNvPr id="27652" name="Picture 2" descr="Open/Closed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34703"/>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6" end="6"/>
                                            </p:txEl>
                                          </p:spTgt>
                                        </p:tgtEl>
                                        <p:attrNameLst>
                                          <p:attrName>style.visibility</p:attrName>
                                        </p:attrNameLst>
                                      </p:cBhvr>
                                      <p:to>
                                        <p:strVal val="visible"/>
                                      </p:to>
                                    </p:set>
                                    <p:animEffect transition="in" filter="fade">
                                      <p:cBhvr>
                                        <p:cTn id="22" dur="500"/>
                                        <p:tgtEl>
                                          <p:spTgt spid="51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Liskov Substitution</a:t>
            </a:r>
          </a:p>
        </p:txBody>
      </p:sp>
      <p:sp>
        <p:nvSpPr>
          <p:cNvPr id="5121" name="Content Placeholder 1"/>
          <p:cNvSpPr>
            <a:spLocks noGrp="1"/>
          </p:cNvSpPr>
          <p:nvPr>
            <p:ph sz="half" idx="1"/>
          </p:nvPr>
        </p:nvSpPr>
        <p:spPr/>
        <p:txBody>
          <a:bodyPr>
            <a:normAutofit/>
          </a:bodyPr>
          <a:lstStyle/>
          <a:p>
            <a:pPr eaLnBrk="1" hangingPunct="1"/>
            <a:r>
              <a:rPr lang="en-US" sz="1800" smtClean="0">
                <a:latin typeface="News Gothic Com Thin" panose="020B0204030503020204" pitchFamily="34" charset="0"/>
                <a:cs typeface="News Gothic Com Thin" panose="020B0204030503020204" pitchFamily="34" charset="0"/>
              </a:rPr>
              <a:t>Subtypes must be substitutable for their base types.</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“Is-A” is not sufficient; “Is-Substitutable-For” is required</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Look for type checking in polymorphic code as a “code smell” indicating this principle is being violated</a:t>
            </a:r>
          </a:p>
        </p:txBody>
      </p:sp>
      <p:sp>
        <p:nvSpPr>
          <p:cNvPr id="2" name="Content Placeholder 1"/>
          <p:cNvSpPr>
            <a:spLocks noGrp="1"/>
          </p:cNvSpPr>
          <p:nvPr>
            <p:ph sz="half" idx="2"/>
          </p:nvPr>
        </p:nvSpPr>
        <p:spPr/>
        <p:txBody>
          <a:bodyPr/>
          <a:lstStyle/>
          <a:p>
            <a:endParaRPr lang="en-US"/>
          </a:p>
        </p:txBody>
      </p:sp>
      <p:pic>
        <p:nvPicPr>
          <p:cNvPr id="29700" name="Picture 2" descr="Liskov Substitution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34703"/>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Interface Segregation</a:t>
            </a:r>
          </a:p>
        </p:txBody>
      </p:sp>
      <p:sp>
        <p:nvSpPr>
          <p:cNvPr id="5121" name="Content Placeholder 1"/>
          <p:cNvSpPr>
            <a:spLocks noGrp="1"/>
          </p:cNvSpPr>
          <p:nvPr>
            <p:ph sz="half" idx="1"/>
          </p:nvPr>
        </p:nvSpPr>
        <p:spPr/>
        <p:txBody>
          <a:bodyPr/>
          <a:lstStyle/>
          <a:p>
            <a:pPr eaLnBrk="1" hangingPunct="1"/>
            <a:r>
              <a:rPr lang="en-US" sz="1800" smtClean="0">
                <a:latin typeface="News Gothic Com Thin" panose="020B0204030503020204" pitchFamily="34" charset="0"/>
                <a:cs typeface="News Gothic Com Thin" panose="020B0204030503020204" pitchFamily="34" charset="0"/>
              </a:rPr>
              <a:t>Don’t force clients to depend on methods they do not need</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Clients should define their interfaces</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Break large interfaces up into smaller ones</a:t>
            </a:r>
          </a:p>
        </p:txBody>
      </p:sp>
      <p:sp>
        <p:nvSpPr>
          <p:cNvPr id="2" name="Content Placeholder 1"/>
          <p:cNvSpPr>
            <a:spLocks noGrp="1"/>
          </p:cNvSpPr>
          <p:nvPr>
            <p:ph sz="half" idx="2"/>
          </p:nvPr>
        </p:nvSpPr>
        <p:spPr/>
        <p:txBody>
          <a:bodyPr/>
          <a:lstStyle/>
          <a:p>
            <a:endParaRPr lang="en-US"/>
          </a:p>
        </p:txBody>
      </p:sp>
      <p:pic>
        <p:nvPicPr>
          <p:cNvPr id="31748" name="Picture 2" descr="Interface Segregation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34703"/>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Dependency Inversion</a:t>
            </a:r>
          </a:p>
        </p:txBody>
      </p:sp>
      <p:sp>
        <p:nvSpPr>
          <p:cNvPr id="5121" name="Content Placeholder 1"/>
          <p:cNvSpPr>
            <a:spLocks noGrp="1"/>
          </p:cNvSpPr>
          <p:nvPr>
            <p:ph sz="half" idx="1"/>
          </p:nvPr>
        </p:nvSpPr>
        <p:spPr/>
        <p:txBody>
          <a:bodyPr/>
          <a:lstStyle/>
          <a:p>
            <a:pPr eaLnBrk="1" hangingPunct="1"/>
            <a:r>
              <a:rPr lang="en-US" sz="1800" smtClean="0">
                <a:latin typeface="News Gothic Com Thin" panose="020B0204030503020204" pitchFamily="34" charset="0"/>
                <a:cs typeface="News Gothic Com Thin" panose="020B0204030503020204" pitchFamily="34" charset="0"/>
              </a:rPr>
              <a:t>High level modules should not depend on low level modules.  Both should depend on abstractions.</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Abstractions should not depend on details; details should depend on abstractions</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Invert typical code dependency directionality</a:t>
            </a:r>
          </a:p>
        </p:txBody>
      </p:sp>
      <p:sp>
        <p:nvSpPr>
          <p:cNvPr id="2" name="Content Placeholder 1"/>
          <p:cNvSpPr>
            <a:spLocks noGrp="1"/>
          </p:cNvSpPr>
          <p:nvPr>
            <p:ph sz="half" idx="2"/>
          </p:nvPr>
        </p:nvSpPr>
        <p:spPr/>
        <p:txBody>
          <a:bodyPr/>
          <a:lstStyle/>
          <a:p>
            <a:endParaRPr lang="en-US"/>
          </a:p>
        </p:txBody>
      </p:sp>
      <p:pic>
        <p:nvPicPr>
          <p:cNvPr id="33796" name="Picture 2" descr="Dependency Inversion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89472"/>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Don’t Repeat Yourself</a:t>
            </a:r>
          </a:p>
        </p:txBody>
      </p:sp>
      <p:sp>
        <p:nvSpPr>
          <p:cNvPr id="5121" name="Content Placeholder 1"/>
          <p:cNvSpPr>
            <a:spLocks noGrp="1"/>
          </p:cNvSpPr>
          <p:nvPr>
            <p:ph sz="half" idx="1"/>
          </p:nvPr>
        </p:nvSpPr>
        <p:spPr/>
        <p:txBody>
          <a:bodyPr/>
          <a:lstStyle/>
          <a:p>
            <a:pPr eaLnBrk="1" hangingPunct="1"/>
            <a:r>
              <a:rPr lang="en-US" sz="1800" smtClean="0">
                <a:latin typeface="News Gothic Com Thin" panose="020B0204030503020204" pitchFamily="34" charset="0"/>
                <a:cs typeface="News Gothic Com Thin" panose="020B0204030503020204" pitchFamily="34" charset="0"/>
              </a:rPr>
              <a:t>Advice that is worth repeating</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Many design patterns exist solely to achieve this principle</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Clean up duplication whenever you can in your code</a:t>
            </a:r>
          </a:p>
        </p:txBody>
      </p:sp>
      <p:sp>
        <p:nvSpPr>
          <p:cNvPr id="2" name="Content Placeholder 1"/>
          <p:cNvSpPr>
            <a:spLocks noGrp="1"/>
          </p:cNvSpPr>
          <p:nvPr>
            <p:ph sz="half" idx="2"/>
          </p:nvPr>
        </p:nvSpPr>
        <p:spPr/>
        <p:txBody>
          <a:bodyPr/>
          <a:lstStyle/>
          <a:p>
            <a:endParaRPr lang="en-US"/>
          </a:p>
        </p:txBody>
      </p:sp>
      <p:pic>
        <p:nvPicPr>
          <p:cNvPr id="3584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45150" y="1641873"/>
            <a:ext cx="3041650" cy="22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Pain Driven Development</a:t>
            </a:r>
          </a:p>
        </p:txBody>
      </p:sp>
      <p:sp>
        <p:nvSpPr>
          <p:cNvPr id="37890" name="Content Placeholder 1"/>
          <p:cNvSpPr>
            <a:spLocks noGrp="1"/>
          </p:cNvSpPr>
          <p:nvPr>
            <p:ph idx="1"/>
          </p:nvPr>
        </p:nvSpPr>
        <p:spPr/>
        <p:txBody>
          <a:bodyPr/>
          <a:lstStyle/>
          <a:p>
            <a:pPr eaLnBrk="1" hangingPunct="1"/>
            <a:r>
              <a:rPr lang="en-US" sz="2400" dirty="0" smtClean="0">
                <a:latin typeface="News Gothic Com Thin" panose="020B0204030503020204" pitchFamily="34" charset="0"/>
                <a:cs typeface="News Gothic Com Thin" panose="020B0204030503020204" pitchFamily="34" charset="0"/>
              </a:rPr>
              <a:t>Don’t try to apply every principle, all the time</a:t>
            </a:r>
          </a:p>
          <a:p>
            <a:pPr eaLnBrk="1" hangingPunct="1"/>
            <a:endParaRPr lang="en-US" sz="2400" dirty="0" smtClean="0">
              <a:latin typeface="News Gothic Com Thin" panose="020B0204030503020204" pitchFamily="34" charset="0"/>
              <a:cs typeface="News Gothic Com Thin" panose="020B0204030503020204" pitchFamily="34" charset="0"/>
            </a:endParaRPr>
          </a:p>
          <a:p>
            <a:pPr eaLnBrk="1" hangingPunct="1"/>
            <a:r>
              <a:rPr lang="en-US" sz="2400" dirty="0" smtClean="0">
                <a:latin typeface="News Gothic Com Thin" panose="020B0204030503020204" pitchFamily="34" charset="0"/>
                <a:cs typeface="News Gothic Com Thin" panose="020B0204030503020204" pitchFamily="34" charset="0"/>
              </a:rPr>
              <a:t>Keep It Simple</a:t>
            </a:r>
          </a:p>
          <a:p>
            <a:pPr eaLnBrk="1" hangingPunct="1"/>
            <a:endParaRPr lang="en-US" sz="2400" dirty="0" smtClean="0">
              <a:latin typeface="News Gothic Com Thin" panose="020B0204030503020204" pitchFamily="34" charset="0"/>
              <a:cs typeface="News Gothic Com Thin" panose="020B0204030503020204" pitchFamily="34" charset="0"/>
            </a:endParaRPr>
          </a:p>
          <a:p>
            <a:pPr eaLnBrk="1" hangingPunct="1"/>
            <a:r>
              <a:rPr lang="en-US" sz="2400" dirty="0" smtClean="0">
                <a:latin typeface="News Gothic Com Thin" panose="020B0204030503020204" pitchFamily="34" charset="0"/>
                <a:cs typeface="News Gothic Com Thin" panose="020B0204030503020204" pitchFamily="34" charset="0"/>
              </a:rPr>
              <a:t>YAGNI</a:t>
            </a:r>
          </a:p>
          <a:p>
            <a:pPr eaLnBrk="1" hangingPunct="1"/>
            <a:endParaRPr lang="en-US" sz="2400" dirty="0" smtClean="0">
              <a:latin typeface="News Gothic Com Thin" panose="020B0204030503020204" pitchFamily="34" charset="0"/>
              <a:cs typeface="News Gothic Com Thin" panose="020B0204030503020204" pitchFamily="34" charset="0"/>
            </a:endParaRPr>
          </a:p>
          <a:p>
            <a:pPr eaLnBrk="1" hangingPunct="1"/>
            <a:r>
              <a:rPr lang="en-US" sz="2400" dirty="0" smtClean="0">
                <a:latin typeface="News Gothic Com Thin" panose="020B0204030503020204" pitchFamily="34" charset="0"/>
                <a:cs typeface="News Gothic Com Thin" panose="020B0204030503020204" pitchFamily="34" charset="0"/>
              </a:rPr>
              <a:t>Follow principles when their violation is causing you pain.</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Effect transition="in" filter="fade">
                                      <p:cBhvr>
                                        <p:cTn id="7" dur="500"/>
                                        <p:tgtEl>
                                          <p:spTgt spid="378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890">
                                            <p:txEl>
                                              <p:pRg st="2" end="2"/>
                                            </p:txEl>
                                          </p:spTgt>
                                        </p:tgtEl>
                                        <p:attrNameLst>
                                          <p:attrName>style.visibility</p:attrName>
                                        </p:attrNameLst>
                                      </p:cBhvr>
                                      <p:to>
                                        <p:strVal val="visible"/>
                                      </p:to>
                                    </p:set>
                                    <p:animEffect transition="in" filter="fade">
                                      <p:cBhvr>
                                        <p:cTn id="12" dur="500"/>
                                        <p:tgtEl>
                                          <p:spTgt spid="3789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890">
                                            <p:txEl>
                                              <p:pRg st="4" end="4"/>
                                            </p:txEl>
                                          </p:spTgt>
                                        </p:tgtEl>
                                        <p:attrNameLst>
                                          <p:attrName>style.visibility</p:attrName>
                                        </p:attrNameLst>
                                      </p:cBhvr>
                                      <p:to>
                                        <p:strVal val="visible"/>
                                      </p:to>
                                    </p:set>
                                    <p:animEffect transition="in" filter="fade">
                                      <p:cBhvr>
                                        <p:cTn id="17" dur="500"/>
                                        <p:tgtEl>
                                          <p:spTgt spid="3789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890">
                                            <p:txEl>
                                              <p:pRg st="6" end="6"/>
                                            </p:txEl>
                                          </p:spTgt>
                                        </p:tgtEl>
                                        <p:attrNameLst>
                                          <p:attrName>style.visibility</p:attrName>
                                        </p:attrNameLst>
                                      </p:cBhvr>
                                      <p:to>
                                        <p:strVal val="visible"/>
                                      </p:to>
                                    </p:set>
                                    <p:animEffect transition="in" filter="fade">
                                      <p:cBhvr>
                                        <p:cTn id="22" dur="500"/>
                                        <p:tgtEl>
                                          <p:spTgt spid="378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8915"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Discuss</a:t>
            </a:r>
          </a:p>
        </p:txBody>
      </p:sp>
      <p:sp>
        <p:nvSpPr>
          <p:cNvPr id="38914" name="Content Placeholder 1"/>
          <p:cNvSpPr>
            <a:spLocks noGrp="1"/>
          </p:cNvSpPr>
          <p:nvPr>
            <p:ph type="body" idx="1"/>
          </p:nvPr>
        </p:nvSpPr>
        <p:spPr/>
        <p:txBody>
          <a:bodyPr/>
          <a:lstStyle/>
          <a:p>
            <a:pPr eaLnBrk="1" hangingPunct="1"/>
            <a:endParaRPr lang="en-US" smtClean="0">
              <a:latin typeface="News Gothic Com Thin" panose="020B0204030503020204" pitchFamily="34" charset="0"/>
              <a:cs typeface="News Gothic Com Thin" panose="020B0204030503020204" pitchFamily="34" charset="0"/>
            </a:endParaRPr>
          </a:p>
        </p:txBody>
      </p:sp>
    </p:spTree>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6" name="Content Placeholder 5"/>
          <p:cNvSpPr>
            <a:spLocks noGrp="1"/>
          </p:cNvSpPr>
          <p:nvPr>
            <p:ph sz="half" idx="1"/>
          </p:nvPr>
        </p:nvSpPr>
        <p:spPr/>
        <p:txBody>
          <a:bodyPr>
            <a:normAutofit fontScale="92500" lnSpcReduction="10000"/>
          </a:bodyPr>
          <a:lstStyle/>
          <a:p>
            <a:pPr marL="0" indent="0">
              <a:buNone/>
            </a:pPr>
            <a:r>
              <a:rPr lang="en-US" dirty="0" smtClean="0"/>
              <a:t>Brendan Enrick</a:t>
            </a:r>
          </a:p>
          <a:p>
            <a:pPr marL="0" indent="0">
              <a:buNone/>
            </a:pPr>
            <a:endParaRPr lang="en-US" dirty="0" smtClean="0"/>
          </a:p>
          <a:p>
            <a:pPr marL="0" indent="0">
              <a:buNone/>
            </a:pPr>
            <a:r>
              <a:rPr lang="en-US" dirty="0" smtClean="0"/>
              <a:t>@</a:t>
            </a:r>
            <a:r>
              <a:rPr lang="en-US" dirty="0" err="1"/>
              <a:t>b</a:t>
            </a:r>
            <a:r>
              <a:rPr lang="en-US" dirty="0" err="1" smtClean="0"/>
              <a:t>rendoneus</a:t>
            </a:r>
            <a:endParaRPr lang="en-US" dirty="0"/>
          </a:p>
          <a:p>
            <a:pPr marL="0" indent="0">
              <a:buNone/>
            </a:pPr>
            <a:r>
              <a:rPr lang="en-US" dirty="0" err="1" smtClean="0"/>
              <a:t>brendan.enrick.com</a:t>
            </a:r>
            <a:endParaRPr lang="en-US" dirty="0"/>
          </a:p>
        </p:txBody>
      </p:sp>
      <p:sp>
        <p:nvSpPr>
          <p:cNvPr id="7" name="Content Placeholder 6"/>
          <p:cNvSpPr>
            <a:spLocks noGrp="1"/>
          </p:cNvSpPr>
          <p:nvPr>
            <p:ph sz="half" idx="2"/>
          </p:nvPr>
        </p:nvSpPr>
        <p:spPr/>
        <p:txBody>
          <a:bodyPr>
            <a:normAutofit fontScale="92500" lnSpcReduction="10000"/>
          </a:bodyPr>
          <a:lstStyle/>
          <a:p>
            <a:pPr marL="0" indent="0">
              <a:buNone/>
            </a:pPr>
            <a:r>
              <a:rPr lang="en-US" dirty="0" smtClean="0"/>
              <a:t>Steve Smith</a:t>
            </a:r>
          </a:p>
          <a:p>
            <a:pPr marL="0" indent="0">
              <a:buNone/>
            </a:pPr>
            <a:endParaRPr lang="en-US" dirty="0"/>
          </a:p>
          <a:p>
            <a:pPr marL="0" indent="0">
              <a:buNone/>
            </a:pPr>
            <a:r>
              <a:rPr lang="en-US" dirty="0" smtClean="0"/>
              <a:t>@</a:t>
            </a:r>
            <a:r>
              <a:rPr lang="en-US" dirty="0" err="1" smtClean="0"/>
              <a:t>ardalis</a:t>
            </a:r>
            <a:endParaRPr lang="en-US" dirty="0" smtClean="0"/>
          </a:p>
          <a:p>
            <a:pPr marL="0" indent="0">
              <a:buNone/>
            </a:pPr>
            <a:r>
              <a:rPr lang="en-US" dirty="0" err="1" smtClean="0"/>
              <a:t>ardalis.com</a:t>
            </a:r>
            <a:endParaRPr lang="en-US" dirty="0" smtClean="0"/>
          </a:p>
          <a:p>
            <a:pPr marL="0" indent="0">
              <a:buNone/>
            </a:pPr>
            <a:endParaRPr lang="en-US" dirty="0"/>
          </a:p>
          <a:p>
            <a:pPr marL="0" indent="0">
              <a:buNone/>
            </a:pPr>
            <a:r>
              <a:rPr lang="en-US" dirty="0" smtClean="0"/>
              <a:t>http://</a:t>
            </a:r>
            <a:r>
              <a:rPr lang="en-US" dirty="0" err="1" smtClean="0"/>
              <a:t>pluralsight.com</a:t>
            </a:r>
            <a:r>
              <a:rPr lang="en-US" dirty="0" smtClean="0"/>
              <a:t>/training/Authors/Details/</a:t>
            </a:r>
            <a:r>
              <a:rPr lang="en-US" dirty="0" err="1" smtClean="0"/>
              <a:t>steve</a:t>
            </a:r>
            <a:r>
              <a:rPr lang="en-US" dirty="0" smtClean="0"/>
              <a:t>-smith</a:t>
            </a:r>
            <a:endParaRPr lang="en-US" dirty="0" smtClean="0">
              <a:ea typeface="+mn-ea"/>
            </a:endParaRPr>
          </a:p>
          <a:p>
            <a:pPr marL="0" indent="0">
              <a:buNone/>
            </a:pPr>
            <a:endParaRPr lang="en-US" dirty="0"/>
          </a:p>
        </p:txBody>
      </p:sp>
    </p:spTree>
    <p:extLst>
      <p:ext uri="{BB962C8B-B14F-4D97-AF65-F5344CB8AC3E}">
        <p14:creationId xmlns:p14="http://schemas.microsoft.com/office/powerpoint/2010/main" val="3339218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Key Principles</a:t>
            </a:r>
          </a:p>
        </p:txBody>
      </p:sp>
      <p:sp>
        <p:nvSpPr>
          <p:cNvPr id="6146" name="Content Placeholder 2"/>
          <p:cNvSpPr>
            <a:spLocks noGrp="1"/>
          </p:cNvSpPr>
          <p:nvPr>
            <p:ph sz="half" idx="1"/>
          </p:nvPr>
        </p:nvSpPr>
        <p:spPr>
          <a:xfrm>
            <a:off x="457200" y="1543050"/>
            <a:ext cx="4038600" cy="2391966"/>
          </a:xfrm>
        </p:spPr>
        <p:txBody>
          <a:bodyPr>
            <a:normAutofit fontScale="92500" lnSpcReduction="10000"/>
          </a:bodyPr>
          <a:lstStyle/>
          <a:p>
            <a:pPr eaLnBrk="1" hangingPunct="1"/>
            <a:r>
              <a:rPr lang="en-US" sz="2400" smtClean="0">
                <a:latin typeface="News Gothic Com Thin" panose="020B0204030503020204" pitchFamily="34" charset="0"/>
                <a:cs typeface="News Gothic Com Thin" panose="020B0204030503020204" pitchFamily="34" charset="0"/>
              </a:rPr>
              <a:t>Keep It Simple</a:t>
            </a:r>
          </a:p>
          <a:p>
            <a:pPr eaLnBrk="1" hangingPunct="1"/>
            <a:r>
              <a:rPr lang="en-US" sz="2400" smtClean="0">
                <a:latin typeface="News Gothic Com Thin" panose="020B0204030503020204" pitchFamily="34" charset="0"/>
                <a:cs typeface="News Gothic Com Thin" panose="020B0204030503020204" pitchFamily="34" charset="0"/>
              </a:rPr>
              <a:t>YAGNI</a:t>
            </a:r>
          </a:p>
          <a:p>
            <a:pPr eaLnBrk="1" hangingPunct="1"/>
            <a:r>
              <a:rPr lang="en-US" sz="2400" smtClean="0">
                <a:latin typeface="News Gothic Com Thin" panose="020B0204030503020204" pitchFamily="34" charset="0"/>
                <a:cs typeface="News Gothic Com Thin" panose="020B0204030503020204" pitchFamily="34" charset="0"/>
              </a:rPr>
              <a:t>Don’t Repeat Yourself</a:t>
            </a:r>
          </a:p>
          <a:p>
            <a:pPr eaLnBrk="1" hangingPunct="1"/>
            <a:r>
              <a:rPr lang="en-US" sz="2400" smtClean="0">
                <a:latin typeface="News Gothic Com Thin" panose="020B0204030503020204" pitchFamily="34" charset="0"/>
                <a:cs typeface="News Gothic Com Thin" panose="020B0204030503020204" pitchFamily="34" charset="0"/>
              </a:rPr>
              <a:t>Separation of Concerns</a:t>
            </a:r>
          </a:p>
          <a:p>
            <a:pPr eaLnBrk="1" hangingPunct="1"/>
            <a:r>
              <a:rPr lang="en-US" sz="2400" smtClean="0">
                <a:latin typeface="News Gothic Com Thin" panose="020B0204030503020204" pitchFamily="34" charset="0"/>
                <a:cs typeface="News Gothic Com Thin" panose="020B0204030503020204" pitchFamily="34" charset="0"/>
              </a:rPr>
              <a:t>Explicit Dependencies</a:t>
            </a:r>
          </a:p>
          <a:p>
            <a:pPr eaLnBrk="1" hangingPunct="1"/>
            <a:endParaRPr lang="en-US" sz="2400" smtClean="0">
              <a:latin typeface="News Gothic Com Thin" panose="020B0204030503020204" pitchFamily="34" charset="0"/>
              <a:cs typeface="News Gothic Com Thin" panose="020B0204030503020204" pitchFamily="34" charset="0"/>
            </a:endParaRPr>
          </a:p>
          <a:p>
            <a:pPr eaLnBrk="1" hangingPunct="1"/>
            <a:endParaRPr lang="en-US" sz="2400" smtClean="0">
              <a:latin typeface="News Gothic Com Thin" panose="020B0204030503020204" pitchFamily="34" charset="0"/>
              <a:cs typeface="News Gothic Com Thin" panose="020B0204030503020204" pitchFamily="34" charset="0"/>
            </a:endParaRPr>
          </a:p>
        </p:txBody>
      </p:sp>
      <p:sp>
        <p:nvSpPr>
          <p:cNvPr id="6147" name="Content Placeholder 3"/>
          <p:cNvSpPr>
            <a:spLocks noGrp="1"/>
          </p:cNvSpPr>
          <p:nvPr>
            <p:ph sz="half" idx="2"/>
          </p:nvPr>
        </p:nvSpPr>
        <p:spPr>
          <a:xfrm>
            <a:off x="4648200" y="1543050"/>
            <a:ext cx="4038600" cy="2391966"/>
          </a:xfrm>
        </p:spPr>
        <p:txBody>
          <a:bodyPr>
            <a:normAutofit fontScale="92500" lnSpcReduction="10000"/>
          </a:bodyPr>
          <a:lstStyle/>
          <a:p>
            <a:pPr eaLnBrk="1" hangingPunct="1"/>
            <a:r>
              <a:rPr lang="en-US" sz="2400" smtClean="0">
                <a:latin typeface="News Gothic Com Thin" panose="020B0204030503020204" pitchFamily="34" charset="0"/>
                <a:cs typeface="News Gothic Com Thin" panose="020B0204030503020204" pitchFamily="34" charset="0"/>
              </a:rPr>
              <a:t>Single Reponsibility</a:t>
            </a:r>
          </a:p>
          <a:p>
            <a:pPr eaLnBrk="1" hangingPunct="1"/>
            <a:r>
              <a:rPr lang="en-US" sz="2400" smtClean="0">
                <a:latin typeface="News Gothic Com Thin" panose="020B0204030503020204" pitchFamily="34" charset="0"/>
                <a:cs typeface="News Gothic Com Thin" panose="020B0204030503020204" pitchFamily="34" charset="0"/>
              </a:rPr>
              <a:t>Open/Closed</a:t>
            </a:r>
          </a:p>
          <a:p>
            <a:pPr eaLnBrk="1" hangingPunct="1"/>
            <a:r>
              <a:rPr lang="en-US" sz="2400" smtClean="0">
                <a:latin typeface="News Gothic Com Thin" panose="020B0204030503020204" pitchFamily="34" charset="0"/>
                <a:cs typeface="News Gothic Com Thin" panose="020B0204030503020204" pitchFamily="34" charset="0"/>
              </a:rPr>
              <a:t>Liskov Substitution</a:t>
            </a:r>
          </a:p>
          <a:p>
            <a:pPr eaLnBrk="1" hangingPunct="1"/>
            <a:r>
              <a:rPr lang="en-US" sz="2400" smtClean="0">
                <a:latin typeface="News Gothic Com Thin" panose="020B0204030503020204" pitchFamily="34" charset="0"/>
                <a:cs typeface="News Gothic Com Thin" panose="020B0204030503020204" pitchFamily="34" charset="0"/>
              </a:rPr>
              <a:t>Interface Segregation</a:t>
            </a:r>
          </a:p>
          <a:p>
            <a:pPr eaLnBrk="1" hangingPunct="1"/>
            <a:r>
              <a:rPr lang="en-US" sz="2400" smtClean="0">
                <a:latin typeface="News Gothic Com Thin" panose="020B0204030503020204" pitchFamily="34" charset="0"/>
                <a:cs typeface="News Gothic Com Thin" panose="020B0204030503020204" pitchFamily="34" charset="0"/>
              </a:rPr>
              <a:t>Dependency Inversion</a:t>
            </a:r>
          </a:p>
          <a:p>
            <a:pPr eaLnBrk="1" hangingPunct="1"/>
            <a:r>
              <a:rPr lang="en-US" sz="2400" smtClean="0">
                <a:latin typeface="News Gothic Com Thin" panose="020B0204030503020204" pitchFamily="34" charset="0"/>
                <a:cs typeface="News Gothic Com Thin" panose="020B0204030503020204" pitchFamily="34" charset="0"/>
              </a:rPr>
              <a:t>Don’t Repeat Yourself</a:t>
            </a:r>
          </a:p>
          <a:p>
            <a:pPr eaLnBrk="1" hangingPunct="1"/>
            <a:endParaRPr lang="en-US" sz="2400" smtClean="0">
              <a:latin typeface="News Gothic Com Thin" panose="020B0204030503020204" pitchFamily="34" charset="0"/>
              <a:cs typeface="News Gothic Com Thin" panose="020B0204030503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fade">
                                      <p:cBhvr>
                                        <p:cTn id="7" dur="500"/>
                                        <p:tgtEl>
                                          <p:spTgt spid="6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6">
                                            <p:txEl>
                                              <p:pRg st="1" end="1"/>
                                            </p:txEl>
                                          </p:spTgt>
                                        </p:tgtEl>
                                        <p:attrNameLst>
                                          <p:attrName>style.visibility</p:attrName>
                                        </p:attrNameLst>
                                      </p:cBhvr>
                                      <p:to>
                                        <p:strVal val="visible"/>
                                      </p:to>
                                    </p:set>
                                    <p:animEffect transition="in" filter="fade">
                                      <p:cBhvr>
                                        <p:cTn id="12" dur="500"/>
                                        <p:tgtEl>
                                          <p:spTgt spid="61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6">
                                            <p:txEl>
                                              <p:pRg st="2" end="2"/>
                                            </p:txEl>
                                          </p:spTgt>
                                        </p:tgtEl>
                                        <p:attrNameLst>
                                          <p:attrName>style.visibility</p:attrName>
                                        </p:attrNameLst>
                                      </p:cBhvr>
                                      <p:to>
                                        <p:strVal val="visible"/>
                                      </p:to>
                                    </p:set>
                                    <p:animEffect transition="in" filter="fade">
                                      <p:cBhvr>
                                        <p:cTn id="17" dur="500"/>
                                        <p:tgtEl>
                                          <p:spTgt spid="61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6">
                                            <p:txEl>
                                              <p:pRg st="3" end="3"/>
                                            </p:txEl>
                                          </p:spTgt>
                                        </p:tgtEl>
                                        <p:attrNameLst>
                                          <p:attrName>style.visibility</p:attrName>
                                        </p:attrNameLst>
                                      </p:cBhvr>
                                      <p:to>
                                        <p:strVal val="visible"/>
                                      </p:to>
                                    </p:set>
                                    <p:animEffect transition="in" filter="fade">
                                      <p:cBhvr>
                                        <p:cTn id="22" dur="500"/>
                                        <p:tgtEl>
                                          <p:spTgt spid="614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46">
                                            <p:txEl>
                                              <p:pRg st="4" end="4"/>
                                            </p:txEl>
                                          </p:spTgt>
                                        </p:tgtEl>
                                        <p:attrNameLst>
                                          <p:attrName>style.visibility</p:attrName>
                                        </p:attrNameLst>
                                      </p:cBhvr>
                                      <p:to>
                                        <p:strVal val="visible"/>
                                      </p:to>
                                    </p:set>
                                    <p:animEffect transition="in" filter="fade">
                                      <p:cBhvr>
                                        <p:cTn id="27" dur="500"/>
                                        <p:tgtEl>
                                          <p:spTgt spid="614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47">
                                            <p:txEl>
                                              <p:pRg st="0" end="0"/>
                                            </p:txEl>
                                          </p:spTgt>
                                        </p:tgtEl>
                                        <p:attrNameLst>
                                          <p:attrName>style.visibility</p:attrName>
                                        </p:attrNameLst>
                                      </p:cBhvr>
                                      <p:to>
                                        <p:strVal val="visible"/>
                                      </p:to>
                                    </p:set>
                                    <p:animEffect transition="in" filter="fade">
                                      <p:cBhvr>
                                        <p:cTn id="32" dur="500"/>
                                        <p:tgtEl>
                                          <p:spTgt spid="614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147">
                                            <p:txEl>
                                              <p:pRg st="1" end="1"/>
                                            </p:txEl>
                                          </p:spTgt>
                                        </p:tgtEl>
                                        <p:attrNameLst>
                                          <p:attrName>style.visibility</p:attrName>
                                        </p:attrNameLst>
                                      </p:cBhvr>
                                      <p:to>
                                        <p:strVal val="visible"/>
                                      </p:to>
                                    </p:set>
                                    <p:animEffect transition="in" filter="fade">
                                      <p:cBhvr>
                                        <p:cTn id="37" dur="500"/>
                                        <p:tgtEl>
                                          <p:spTgt spid="6147">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147">
                                            <p:txEl>
                                              <p:pRg st="2" end="2"/>
                                            </p:txEl>
                                          </p:spTgt>
                                        </p:tgtEl>
                                        <p:attrNameLst>
                                          <p:attrName>style.visibility</p:attrName>
                                        </p:attrNameLst>
                                      </p:cBhvr>
                                      <p:to>
                                        <p:strVal val="visible"/>
                                      </p:to>
                                    </p:set>
                                    <p:animEffect transition="in" filter="fade">
                                      <p:cBhvr>
                                        <p:cTn id="42" dur="500"/>
                                        <p:tgtEl>
                                          <p:spTgt spid="6147">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147">
                                            <p:txEl>
                                              <p:pRg st="3" end="3"/>
                                            </p:txEl>
                                          </p:spTgt>
                                        </p:tgtEl>
                                        <p:attrNameLst>
                                          <p:attrName>style.visibility</p:attrName>
                                        </p:attrNameLst>
                                      </p:cBhvr>
                                      <p:to>
                                        <p:strVal val="visible"/>
                                      </p:to>
                                    </p:set>
                                    <p:animEffect transition="in" filter="fade">
                                      <p:cBhvr>
                                        <p:cTn id="47" dur="500"/>
                                        <p:tgtEl>
                                          <p:spTgt spid="6147">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147">
                                            <p:txEl>
                                              <p:pRg st="4" end="4"/>
                                            </p:txEl>
                                          </p:spTgt>
                                        </p:tgtEl>
                                        <p:attrNameLst>
                                          <p:attrName>style.visibility</p:attrName>
                                        </p:attrNameLst>
                                      </p:cBhvr>
                                      <p:to>
                                        <p:strVal val="visible"/>
                                      </p:to>
                                    </p:set>
                                    <p:animEffect transition="in" filter="fade">
                                      <p:cBhvr>
                                        <p:cTn id="52" dur="500"/>
                                        <p:tgtEl>
                                          <p:spTgt spid="6147">
                                            <p:txEl>
                                              <p:pRg st="4" end="4"/>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147">
                                            <p:txEl>
                                              <p:pRg st="5" end="5"/>
                                            </p:txEl>
                                          </p:spTgt>
                                        </p:tgtEl>
                                        <p:attrNameLst>
                                          <p:attrName>style.visibility</p:attrName>
                                        </p:attrNameLst>
                                      </p:cBhvr>
                                      <p:to>
                                        <p:strVal val="visible"/>
                                      </p:to>
                                    </p:set>
                                    <p:animEffect transition="in" filter="fade">
                                      <p:cBhvr>
                                        <p:cTn id="57"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P spid="61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The General Principle</a:t>
            </a:r>
          </a:p>
        </p:txBody>
      </p:sp>
      <p:sp>
        <p:nvSpPr>
          <p:cNvPr id="5" name="Content Placeholder 2"/>
          <p:cNvSpPr>
            <a:spLocks noGrp="1"/>
          </p:cNvSpPr>
          <p:nvPr>
            <p:ph sz="half" idx="1"/>
          </p:nvPr>
        </p:nvSpPr>
        <p:spPr>
          <a:xfrm>
            <a:off x="457200" y="1358504"/>
            <a:ext cx="8229600" cy="2516981"/>
          </a:xfrm>
        </p:spPr>
        <p:txBody>
          <a:bodyPr/>
          <a:lstStyle/>
          <a:p>
            <a:pPr marL="0" indent="0" eaLnBrk="1" hangingPunct="1">
              <a:buFont typeface="Arial" panose="020B0604020202020204" pitchFamily="34" charset="0"/>
              <a:buNone/>
              <a:defRPr/>
            </a:pPr>
            <a:r>
              <a:rPr lang="en-US" dirty="0" smtClean="0"/>
              <a:t>“The General Principle of Software Quality is that improving quality reduces development costs.”</a:t>
            </a:r>
          </a:p>
          <a:p>
            <a:pPr algn="r" eaLnBrk="1" hangingPunct="1">
              <a:buFont typeface="Arial" panose="020B0604020202020204" pitchFamily="34" charset="0"/>
              <a:buNone/>
              <a:defRPr/>
            </a:pPr>
            <a:r>
              <a:rPr lang="en-US" dirty="0" smtClean="0"/>
              <a:t>- Steve McConnell, </a:t>
            </a:r>
            <a:r>
              <a:rPr lang="en-US" i="1" dirty="0" smtClean="0"/>
              <a:t>Code Complete</a:t>
            </a:r>
            <a:endParaRPr lang="en-US"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Keep It Simple</a:t>
            </a:r>
          </a:p>
        </p:txBody>
      </p:sp>
      <p:sp>
        <p:nvSpPr>
          <p:cNvPr id="5121" name="Content Placeholder 1"/>
          <p:cNvSpPr>
            <a:spLocks noGrp="1"/>
          </p:cNvSpPr>
          <p:nvPr>
            <p:ph sz="half" idx="1"/>
          </p:nvPr>
        </p:nvSpPr>
        <p:spPr/>
        <p:txBody>
          <a:bodyPr/>
          <a:lstStyle/>
          <a:p>
            <a:pPr eaLnBrk="1" hangingPunct="1"/>
            <a:r>
              <a:rPr lang="en-US" sz="1800" smtClean="0">
                <a:latin typeface="News Gothic Com Thin" panose="020B0204030503020204" pitchFamily="34" charset="0"/>
                <a:cs typeface="News Gothic Com Thin" panose="020B0204030503020204" pitchFamily="34" charset="0"/>
              </a:rPr>
              <a:t>KISS</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Simple solutions are easier to understand than complex ones</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“Everything should be as simple as possible, but no simpler.” – Albert Einstein</a:t>
            </a:r>
          </a:p>
        </p:txBody>
      </p:sp>
      <p:pic>
        <p:nvPicPr>
          <p:cNvPr id="13316" name="Picture 4" descr="Calendar Co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6802" y="1197517"/>
            <a:ext cx="3649999" cy="273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1" y="1171561"/>
            <a:ext cx="7124514" cy="3869718"/>
          </a:xfrm>
          <a:prstGeom prst="roundRect">
            <a:avLst/>
          </a:prstGeom>
          <a:blipFill>
            <a:blip r:embed="rId3"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lstStyle/>
          <a:p>
            <a:pPr marL="742950" indent="-742950" eaLnBrk="1" hangingPunct="1">
              <a:buFontTx/>
              <a:buAutoNum type="arabicPeriod"/>
              <a:defRPr/>
            </a:pPr>
            <a:r>
              <a:rPr lang="en-US" sz="4800" dirty="0">
                <a:solidFill>
                  <a:schemeClr val="tx1"/>
                </a:solidFill>
                <a:latin typeface="Poor Richard" pitchFamily="18" charset="0"/>
              </a:rPr>
              <a:t>Passes its tests</a:t>
            </a:r>
          </a:p>
          <a:p>
            <a:pPr marL="742950" indent="-742950" eaLnBrk="1" hangingPunct="1">
              <a:buFontTx/>
              <a:buAutoNum type="arabicPeriod"/>
              <a:defRPr/>
            </a:pPr>
            <a:r>
              <a:rPr lang="en-US" sz="4800" dirty="0">
                <a:solidFill>
                  <a:schemeClr val="tx1"/>
                </a:solidFill>
                <a:latin typeface="Poor Richard" pitchFamily="18" charset="0"/>
              </a:rPr>
              <a:t>Minimizes duplication</a:t>
            </a:r>
          </a:p>
          <a:p>
            <a:pPr marL="742950" indent="-742950" eaLnBrk="1" hangingPunct="1">
              <a:buFontTx/>
              <a:buAutoNum type="arabicPeriod"/>
              <a:defRPr/>
            </a:pPr>
            <a:r>
              <a:rPr lang="en-US" sz="4800" dirty="0">
                <a:solidFill>
                  <a:schemeClr val="tx1"/>
                </a:solidFill>
                <a:latin typeface="Poor Richard" pitchFamily="18" charset="0"/>
              </a:rPr>
              <a:t>Maximizes clarity</a:t>
            </a:r>
          </a:p>
          <a:p>
            <a:pPr marL="742950" indent="-742950" eaLnBrk="1" hangingPunct="1">
              <a:buFontTx/>
              <a:buAutoNum type="arabicPeriod"/>
              <a:defRPr/>
            </a:pPr>
            <a:r>
              <a:rPr lang="en-US" sz="4800" dirty="0">
                <a:solidFill>
                  <a:schemeClr val="tx1"/>
                </a:solidFill>
                <a:latin typeface="Poor Richard" pitchFamily="18" charset="0"/>
              </a:rPr>
              <a:t>Has fewer elements</a:t>
            </a:r>
          </a:p>
        </p:txBody>
      </p:sp>
      <p:sp>
        <p:nvSpPr>
          <p:cNvPr id="15362" name="Title 2"/>
          <p:cNvSpPr>
            <a:spLocks noGrp="1"/>
          </p:cNvSpPr>
          <p:nvPr>
            <p:ph type="title"/>
          </p:nvPr>
        </p:nvSpPr>
        <p:spPr/>
        <p:txBody>
          <a:bodyPr/>
          <a:lstStyle/>
          <a:p>
            <a:pPr eaLnBrk="1" hangingPunct="1"/>
            <a:r>
              <a:rPr lang="en-US" dirty="0" smtClean="0">
                <a:latin typeface="News Gothic Com Thin" panose="020B0204030503020204" pitchFamily="34" charset="0"/>
                <a:cs typeface="News Gothic Com Thin" panose="020B0204030503020204" pitchFamily="34" charset="0"/>
              </a:rPr>
              <a:t>Simple Design – Kent Beck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YAGNI</a:t>
            </a:r>
          </a:p>
        </p:txBody>
      </p:sp>
      <p:sp>
        <p:nvSpPr>
          <p:cNvPr id="5121" name="Content Placeholder 1"/>
          <p:cNvSpPr>
            <a:spLocks noGrp="1"/>
          </p:cNvSpPr>
          <p:nvPr>
            <p:ph sz="half" idx="1"/>
          </p:nvPr>
        </p:nvSpPr>
        <p:spPr/>
        <p:txBody>
          <a:bodyPr>
            <a:normAutofit/>
          </a:bodyPr>
          <a:lstStyle/>
          <a:p>
            <a:pPr eaLnBrk="1" hangingPunct="1"/>
            <a:r>
              <a:rPr lang="en-US" sz="1800" smtClean="0">
                <a:latin typeface="News Gothic Com Thin" panose="020B0204030503020204" pitchFamily="34" charset="0"/>
                <a:cs typeface="News Gothic Com Thin" panose="020B0204030503020204" pitchFamily="34" charset="0"/>
              </a:rPr>
              <a:t>You Aren’t Gonna Need It</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Build what is needed today, today</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Keep code clean and simple; adding to it tomorrow will be straightforward</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Don’t waste time building things you </a:t>
            </a:r>
            <a:r>
              <a:rPr lang="en-US" sz="1800" i="1" smtClean="0">
                <a:latin typeface="News Gothic Com Thin" panose="020B0204030503020204" pitchFamily="34" charset="0"/>
                <a:cs typeface="News Gothic Com Thin" panose="020B0204030503020204" pitchFamily="34" charset="0"/>
              </a:rPr>
              <a:t>might</a:t>
            </a:r>
            <a:r>
              <a:rPr lang="en-US" sz="1800" smtClean="0">
                <a:latin typeface="News Gothic Com Thin" panose="020B0204030503020204" pitchFamily="34" charset="0"/>
                <a:cs typeface="News Gothic Com Thin" panose="020B0204030503020204" pitchFamily="34" charset="0"/>
              </a:rPr>
              <a:t> need</a:t>
            </a:r>
          </a:p>
        </p:txBody>
      </p:sp>
      <p:pic>
        <p:nvPicPr>
          <p:cNvPr id="17412" name="Picture 2" descr="YAGN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40656"/>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6" end="6"/>
                                            </p:txEl>
                                          </p:spTgt>
                                        </p:tgtEl>
                                        <p:attrNameLst>
                                          <p:attrName>style.visibility</p:attrName>
                                        </p:attrNameLst>
                                      </p:cBhvr>
                                      <p:to>
                                        <p:strVal val="visible"/>
                                      </p:to>
                                    </p:set>
                                    <p:animEffect transition="in" filter="fade">
                                      <p:cBhvr>
                                        <p:cTn id="22" dur="500"/>
                                        <p:tgtEl>
                                          <p:spTgt spid="51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Don’t Repeat Yourself</a:t>
            </a:r>
          </a:p>
        </p:txBody>
      </p:sp>
      <p:sp>
        <p:nvSpPr>
          <p:cNvPr id="5121" name="Content Placeholder 1"/>
          <p:cNvSpPr>
            <a:spLocks noGrp="1"/>
          </p:cNvSpPr>
          <p:nvPr>
            <p:ph sz="half" idx="1"/>
          </p:nvPr>
        </p:nvSpPr>
        <p:spPr/>
        <p:txBody>
          <a:bodyPr>
            <a:normAutofit fontScale="92500" lnSpcReduction="20000"/>
          </a:bodyPr>
          <a:lstStyle/>
          <a:p>
            <a:pPr eaLnBrk="1" hangingPunct="1"/>
            <a:r>
              <a:rPr lang="en-US" sz="1800" dirty="0" smtClean="0">
                <a:latin typeface="News Gothic Com Thin" panose="020B0204030503020204" pitchFamily="34" charset="0"/>
                <a:cs typeface="News Gothic Com Thin" panose="020B0204030503020204" pitchFamily="34" charset="0"/>
              </a:rPr>
              <a:t>Every concept in your application should have a single, canonical place in which it is defined.</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Avoid copy-paste programming</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Repetition is the root of all programming evil.</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Duplication in process -&gt; automation</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Duplication in logic-&gt; abstraction</a:t>
            </a:r>
          </a:p>
        </p:txBody>
      </p:sp>
      <p:pic>
        <p:nvPicPr>
          <p:cNvPr id="19460" name="Picture 2" descr="Don't Repeat Yoursel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34703"/>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6" end="6"/>
                                            </p:txEl>
                                          </p:spTgt>
                                        </p:tgtEl>
                                        <p:attrNameLst>
                                          <p:attrName>style.visibility</p:attrName>
                                        </p:attrNameLst>
                                      </p:cBhvr>
                                      <p:to>
                                        <p:strVal val="visible"/>
                                      </p:to>
                                    </p:set>
                                    <p:animEffect transition="in" filter="fade">
                                      <p:cBhvr>
                                        <p:cTn id="22" dur="500"/>
                                        <p:tgtEl>
                                          <p:spTgt spid="512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1">
                                            <p:txEl>
                                              <p:pRg st="8" end="8"/>
                                            </p:txEl>
                                          </p:spTgt>
                                        </p:tgtEl>
                                        <p:attrNameLst>
                                          <p:attrName>style.visibility</p:attrName>
                                        </p:attrNameLst>
                                      </p:cBhvr>
                                      <p:to>
                                        <p:strVal val="visible"/>
                                      </p:to>
                                    </p:set>
                                    <p:animEffect transition="in" filter="fade">
                                      <p:cBhvr>
                                        <p:cTn id="27" dur="500"/>
                                        <p:tgtEl>
                                          <p:spTgt spid="51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Separation of Concerns</a:t>
            </a:r>
          </a:p>
        </p:txBody>
      </p:sp>
      <p:sp>
        <p:nvSpPr>
          <p:cNvPr id="5121" name="Content Placeholder 1"/>
          <p:cNvSpPr>
            <a:spLocks noGrp="1"/>
          </p:cNvSpPr>
          <p:nvPr>
            <p:ph sz="half" idx="1"/>
          </p:nvPr>
        </p:nvSpPr>
        <p:spPr/>
        <p:txBody>
          <a:bodyPr>
            <a:normAutofit lnSpcReduction="10000"/>
          </a:bodyPr>
          <a:lstStyle/>
          <a:p>
            <a:pPr eaLnBrk="1" hangingPunct="1"/>
            <a:r>
              <a:rPr lang="en-US" sz="1800" smtClean="0">
                <a:latin typeface="News Gothic Com Thin" panose="020B0204030503020204" pitchFamily="34" charset="0"/>
                <a:cs typeface="News Gothic Com Thin" panose="020B0204030503020204" pitchFamily="34" charset="0"/>
              </a:rPr>
              <a:t>Separate code by responsibility</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Separate code by abstraction level</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Separate solution modules by their architectural layer</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Prefer modular code communicating through well-defined interfaces</a:t>
            </a:r>
          </a:p>
        </p:txBody>
      </p:sp>
      <p:pic>
        <p:nvPicPr>
          <p:cNvPr id="21508" name="Picture 2" descr="Separation of Concer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489472"/>
            <a:ext cx="33337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6" end="6"/>
                                            </p:txEl>
                                          </p:spTgt>
                                        </p:tgtEl>
                                        <p:attrNameLst>
                                          <p:attrName>style.visibility</p:attrName>
                                        </p:attrNameLst>
                                      </p:cBhvr>
                                      <p:to>
                                        <p:strVal val="visible"/>
                                      </p:to>
                                    </p:set>
                                    <p:animEffect transition="in" filter="fade">
                                      <p:cBhvr>
                                        <p:cTn id="22" dur="500"/>
                                        <p:tgtEl>
                                          <p:spTgt spid="51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Explicit Dependencies</a:t>
            </a:r>
          </a:p>
        </p:txBody>
      </p:sp>
      <p:sp>
        <p:nvSpPr>
          <p:cNvPr id="5121" name="Content Placeholder 1"/>
          <p:cNvSpPr>
            <a:spLocks noGrp="1"/>
          </p:cNvSpPr>
          <p:nvPr>
            <p:ph idx="1"/>
          </p:nvPr>
        </p:nvSpPr>
        <p:spPr/>
        <p:txBody>
          <a:bodyPr>
            <a:normAutofit/>
          </a:bodyPr>
          <a:lstStyle/>
          <a:p>
            <a:pPr eaLnBrk="1" hangingPunct="1"/>
            <a:r>
              <a:rPr lang="en-US" sz="1800" dirty="0" smtClean="0">
                <a:latin typeface="News Gothic Com Thin" panose="020B0204030503020204" pitchFamily="34" charset="0"/>
                <a:cs typeface="News Gothic Com Thin" panose="020B0204030503020204" pitchFamily="34" charset="0"/>
              </a:rPr>
              <a:t>Methods and classes should explicitly require any collaborators they need in order to function correctly.</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Implicit, </a:t>
            </a:r>
            <a:r>
              <a:rPr lang="en-US" sz="1800" i="1" dirty="0" smtClean="0">
                <a:latin typeface="News Gothic Com Thin" panose="020B0204030503020204" pitchFamily="34" charset="0"/>
                <a:cs typeface="News Gothic Com Thin" panose="020B0204030503020204" pitchFamily="34" charset="0"/>
              </a:rPr>
              <a:t>hidden</a:t>
            </a:r>
            <a:r>
              <a:rPr lang="en-US" sz="1800" dirty="0" smtClean="0">
                <a:latin typeface="News Gothic Com Thin" panose="020B0204030503020204" pitchFamily="34" charset="0"/>
                <a:cs typeface="News Gothic Com Thin" panose="020B0204030503020204" pitchFamily="34" charset="0"/>
              </a:rPr>
              <a:t> dependencies are a frequent source of bugs</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Implicit dependencies promote tight coupling</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Be aware of static method calls and the </a:t>
            </a:r>
            <a:r>
              <a:rPr lang="en-US" sz="1800" b="1" i="1" dirty="0" smtClean="0">
                <a:latin typeface="News Gothic Com Thin" panose="020B0204030503020204" pitchFamily="34" charset="0"/>
                <a:cs typeface="News Gothic Com Thin" panose="020B0204030503020204" pitchFamily="34" charset="0"/>
              </a:rPr>
              <a:t>new</a:t>
            </a:r>
            <a:r>
              <a:rPr lang="en-US" sz="1800" dirty="0" smtClean="0">
                <a:latin typeface="News Gothic Com Thin" panose="020B0204030503020204" pitchFamily="34" charset="0"/>
                <a:cs typeface="News Gothic Com Thin" panose="020B0204030503020204" pitchFamily="34" charset="0"/>
              </a:rPr>
              <a:t> keyword</a:t>
            </a:r>
          </a:p>
          <a:p>
            <a:pPr lvl="1" eaLnBrk="1" hangingPunct="1"/>
            <a:r>
              <a:rPr lang="en-US" sz="1400" dirty="0" smtClean="0">
                <a:latin typeface="News Gothic Com Thin" panose="020B0204030503020204" pitchFamily="34" charset="0"/>
                <a:cs typeface="News Gothic Com Thin" panose="020B0204030503020204" pitchFamily="34" charset="0"/>
              </a:rPr>
              <a:t>Remember, “new is glue”</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
                                            <p:txEl>
                                              <p:pRg st="4" end="4"/>
                                            </p:txEl>
                                          </p:spTgt>
                                        </p:tgtEl>
                                        <p:attrNameLst>
                                          <p:attrName>style.visibility</p:attrName>
                                        </p:attrNameLst>
                                      </p:cBhvr>
                                      <p:to>
                                        <p:strVal val="visible"/>
                                      </p:to>
                                    </p:set>
                                    <p:animEffect transition="in" filter="fade">
                                      <p:cBhvr>
                                        <p:cTn id="17" dur="500"/>
                                        <p:tgtEl>
                                          <p:spTgt spid="51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1">
                                            <p:txEl>
                                              <p:pRg st="6" end="6"/>
                                            </p:txEl>
                                          </p:spTgt>
                                        </p:tgtEl>
                                        <p:attrNameLst>
                                          <p:attrName>style.visibility</p:attrName>
                                        </p:attrNameLst>
                                      </p:cBhvr>
                                      <p:to>
                                        <p:strVal val="visible"/>
                                      </p:to>
                                    </p:set>
                                    <p:animEffect transition="in" filter="fade">
                                      <p:cBhvr>
                                        <p:cTn id="22" dur="500"/>
                                        <p:tgtEl>
                                          <p:spTgt spid="5121">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21">
                                            <p:txEl>
                                              <p:pRg st="7" end="7"/>
                                            </p:txEl>
                                          </p:spTgt>
                                        </p:tgtEl>
                                        <p:attrNameLst>
                                          <p:attrName>style.visibility</p:attrName>
                                        </p:attrNameLst>
                                      </p:cBhvr>
                                      <p:to>
                                        <p:strVal val="visible"/>
                                      </p:to>
                                    </p:set>
                                    <p:animEffect transition="in" filter="fade">
                                      <p:cBhvr>
                                        <p:cTn id="25" dur="500"/>
                                        <p:tgtEl>
                                          <p:spTgt spid="51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679</TotalTime>
  <Words>767</Words>
  <Application>Microsoft Office PowerPoint</Application>
  <PresentationFormat>On-screen Show (16:9)</PresentationFormat>
  <Paragraphs>171</Paragraphs>
  <Slides>18</Slides>
  <Notes>15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Beginning Software Craftsmanship</vt:lpstr>
      <vt:lpstr>Key Principles</vt:lpstr>
      <vt:lpstr>The General Principle</vt:lpstr>
      <vt:lpstr>Keep It Simple</vt:lpstr>
      <vt:lpstr>Simple Design – Kent Beck</vt:lpstr>
      <vt:lpstr>YAGNI</vt:lpstr>
      <vt:lpstr>Don’t Repeat Yourself</vt:lpstr>
      <vt:lpstr>Separation of Concerns</vt:lpstr>
      <vt:lpstr>Explicit Dependencies</vt:lpstr>
      <vt:lpstr>Single Responsibility</vt:lpstr>
      <vt:lpstr>Open/Closed</vt:lpstr>
      <vt:lpstr>Liskov Substitution</vt:lpstr>
      <vt:lpstr>Interface Segregation</vt:lpstr>
      <vt:lpstr>Dependency Inversion</vt:lpstr>
      <vt:lpstr>Don’t Repeat Yourself</vt:lpstr>
      <vt:lpstr>Pain Driven Development</vt:lpstr>
      <vt:lpstr>Discuss</vt:lpstr>
      <vt:lpstr>Thank you!</vt:lpstr>
    </vt:vector>
  </TitlesOfParts>
  <Company>Telerik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Rositsa Raleva</dc:creator>
  <cp:lastModifiedBy>Jeff Valore</cp:lastModifiedBy>
  <cp:revision>52</cp:revision>
  <dcterms:created xsi:type="dcterms:W3CDTF">2013-09-03T09:24:59Z</dcterms:created>
  <dcterms:modified xsi:type="dcterms:W3CDTF">2015-01-03T21:15:32Z</dcterms:modified>
</cp:coreProperties>
</file>