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08" r:id="rId1"/>
  </p:sldMasterIdLst>
  <p:notesMasterIdLst>
    <p:notesMasterId r:id="rId20"/>
  </p:notesMasterIdLst>
  <p:handoutMasterIdLst>
    <p:handoutMasterId r:id="rId21"/>
  </p:handoutMasterIdLst>
  <p:sldIdLst>
    <p:sldId id="261" r:id="rId2"/>
    <p:sldId id="279" r:id="rId3"/>
    <p:sldId id="280" r:id="rId4"/>
    <p:sldId id="281" r:id="rId5"/>
    <p:sldId id="282" r:id="rId6"/>
    <p:sldId id="283" r:id="rId7"/>
    <p:sldId id="284" r:id="rId8"/>
    <p:sldId id="285" r:id="rId9"/>
    <p:sldId id="286" r:id="rId10"/>
    <p:sldId id="287" r:id="rId11"/>
    <p:sldId id="288" r:id="rId12"/>
    <p:sldId id="289" r:id="rId13"/>
    <p:sldId id="290" r:id="rId14"/>
    <p:sldId id="291" r:id="rId15"/>
    <p:sldId id="292" r:id="rId16"/>
    <p:sldId id="293" r:id="rId17"/>
    <p:sldId id="295" r:id="rId18"/>
    <p:sldId id="278" r:id="rId19"/>
  </p:sldIdLst>
  <p:sldSz cx="9144000" cy="5143500" type="screen16x9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News Gothic MT" charset="0"/>
        <a:ea typeface="MS PGothic" panose="020B0600070205080204" pitchFamily="34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News Gothic MT" charset="0"/>
        <a:ea typeface="MS PGothic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News Gothic MT" charset="0"/>
        <a:ea typeface="MS PGothic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News Gothic MT" charset="0"/>
        <a:ea typeface="MS PGothic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News Gothic MT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News Gothic MT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News Gothic MT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News Gothic MT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News Gothic MT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0011" autoAdjust="0"/>
  </p:normalViewPr>
  <p:slideViewPr>
    <p:cSldViewPr snapToGrid="0" snapToObjects="1">
      <p:cViewPr varScale="1">
        <p:scale>
          <a:sx n="116" d="100"/>
          <a:sy n="116" d="100"/>
        </p:scale>
        <p:origin x="1230" y="108"/>
      </p:cViewPr>
      <p:guideLst>
        <p:guide orient="horz" pos="2160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B250A029-8B5C-499F-BD0F-9F5C54BB8E14}" type="datetime1">
              <a:rPr lang="en-US"/>
              <a:pPr>
                <a:defRPr/>
              </a:pPr>
              <a:t>1/6/2015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ABBC611D-69EB-49AC-94D4-DC84D7F29D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9660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6A3F255F-D7D9-43F8-919A-45275C231500}" type="datetime1">
              <a:rPr lang="en-US"/>
              <a:pPr>
                <a:defRPr/>
              </a:pPr>
              <a:t>1/6/2015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2AC4C899-9D0B-4CD2-9550-B744A632E7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8160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  <p:sp>
        <p:nvSpPr>
          <p:cNvPr id="727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News Gothic MT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News Gothic MT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News Gothic MT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News Gothic MT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News Gothic MT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charset="0"/>
                <a:ea typeface="MS PGothic" panose="020B0600070205080204" pitchFamily="34" charset="-128"/>
              </a:defRPr>
            </a:lvl9pPr>
          </a:lstStyle>
          <a:p>
            <a:fld id="{D94CAAC2-852F-4F2C-8494-ADB717D37CC7}" type="slidenum">
              <a:rPr lang="en-US" smtClean="0">
                <a:latin typeface="Calibri" panose="020F0502020204030204" pitchFamily="34" charset="0"/>
              </a:rPr>
              <a:pPr/>
              <a:t>1</a:t>
            </a:fld>
            <a:endParaRPr lang="en-US" smtClean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21041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D3ED3D-50FD-8C49-9A48-E2F99415FBB5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271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D3ED3D-50FD-8C49-9A48-E2F99415FBB5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7478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D3ED3D-50FD-8C49-9A48-E2F99415FBB5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5796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Naïve layered architecture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D3ED3D-50FD-8C49-9A48-E2F99415FBB5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3583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C4C899-9D0B-4CD2-9550-B744A632E7B4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6080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C4C899-9D0B-4CD2-9550-B744A632E7B4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1154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You’ll frequently combine state and behavior tests in your test suites.  Behavior tests</a:t>
            </a:r>
            <a:r>
              <a:rPr lang="en-US" baseline="0" dirty="0" smtClean="0"/>
              <a:t> are especially useful for testing methods that return or void and/or serve to orchestrate between collaborators.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C4C899-9D0B-4CD2-9550-B744A632E7B4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283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92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  <p:sp>
        <p:nvSpPr>
          <p:cNvPr id="1392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News Gothic MT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News Gothic MT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News Gothic MT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News Gothic MT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News Gothic MT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charset="0"/>
                <a:ea typeface="MS PGothic" panose="020B0600070205080204" pitchFamily="34" charset="-128"/>
              </a:defRPr>
            </a:lvl9pPr>
          </a:lstStyle>
          <a:p>
            <a:fld id="{B6D1B09A-D258-4121-B42E-7374A9EEE292}" type="slidenum">
              <a:rPr lang="en-US" smtClean="0">
                <a:solidFill>
                  <a:srgbClr val="000000"/>
                </a:solidFill>
                <a:latin typeface="Calibri" panose="020F0502020204030204" pitchFamily="34" charset="0"/>
              </a:rPr>
              <a:pPr/>
              <a:t>18</a:t>
            </a:fld>
            <a:endParaRPr lang="en-US" smtClean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37433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65F0F-6700-4969-BECD-871F0A7650B0}" type="datetimeFigureOut">
              <a:rPr lang="en-US" smtClean="0"/>
              <a:t>1/6/2015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6FBDB-862C-4897-91F4-35DC76F53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659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65F0F-6700-4969-BECD-871F0A7650B0}" type="datetimeFigureOut">
              <a:rPr lang="en-US" smtClean="0"/>
              <a:t>1/6/2015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6FBDB-862C-4897-91F4-35DC76F53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75684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65F0F-6700-4969-BECD-871F0A7650B0}" type="datetimeFigureOut">
              <a:rPr lang="en-US" smtClean="0"/>
              <a:t>1/6/2015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6FBDB-862C-4897-91F4-35DC76F53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66836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1896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608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65F0F-6700-4969-BECD-871F0A7650B0}" type="datetimeFigureOut">
              <a:rPr lang="en-US" smtClean="0"/>
              <a:t>1/6/2015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6FBDB-862C-4897-91F4-35DC76F53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6759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65F0F-6700-4969-BECD-871F0A7650B0}" type="datetimeFigureOut">
              <a:rPr lang="en-US" smtClean="0"/>
              <a:t>1/6/2015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6FBDB-862C-4897-91F4-35DC76F53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780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65F0F-6700-4969-BECD-871F0A7650B0}" type="datetimeFigureOut">
              <a:rPr lang="en-US" smtClean="0"/>
              <a:t>1/6/2015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6FBDB-862C-4897-91F4-35DC76F53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102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65F0F-6700-4969-BECD-871F0A7650B0}" type="datetimeFigureOut">
              <a:rPr lang="en-US" smtClean="0"/>
              <a:t>1/6/2015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6FBDB-862C-4897-91F4-35DC76F53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3880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65F0F-6700-4969-BECD-871F0A7650B0}" type="datetimeFigureOut">
              <a:rPr lang="en-US" smtClean="0"/>
              <a:t>1/6/2015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6FBDB-862C-4897-91F4-35DC76F53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12517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65F0F-6700-4969-BECD-871F0A7650B0}" type="datetimeFigureOut">
              <a:rPr lang="en-US" smtClean="0"/>
              <a:t>1/6/2015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6FBDB-862C-4897-91F4-35DC76F53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222774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65F0F-6700-4969-BECD-871F0A7650B0}" type="datetimeFigureOut">
              <a:rPr lang="en-US" smtClean="0"/>
              <a:t>1/6/2015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6FBDB-862C-4897-91F4-35DC76F53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661093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65F0F-6700-4969-BECD-871F0A7650B0}" type="datetimeFigureOut">
              <a:rPr lang="en-US" smtClean="0"/>
              <a:t>1/6/2015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6FBDB-862C-4897-91F4-35DC76F53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861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565F0F-6700-4969-BECD-871F0A7650B0}" type="datetimeFigureOut">
              <a:rPr lang="en-US" smtClean="0"/>
              <a:t>1/6/2015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6FBDB-862C-4897-91F4-35DC76F53C6E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" y="118872"/>
            <a:ext cx="760836" cy="926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471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9" r:id="rId1"/>
    <p:sldLayoutId id="2147483810" r:id="rId2"/>
    <p:sldLayoutId id="2147483811" r:id="rId3"/>
    <p:sldLayoutId id="2147483812" r:id="rId4"/>
    <p:sldLayoutId id="2147483813" r:id="rId5"/>
    <p:sldLayoutId id="2147483814" r:id="rId6"/>
    <p:sldLayoutId id="2147483815" r:id="rId7"/>
    <p:sldLayoutId id="2147483816" r:id="rId8"/>
    <p:sldLayoutId id="2147483817" r:id="rId9"/>
    <p:sldLayoutId id="2147483818" r:id="rId10"/>
    <p:sldLayoutId id="2147483819" r:id="rId11"/>
    <p:sldLayoutId id="2147483800" r:id="rId12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tle 1"/>
          <p:cNvSpPr>
            <a:spLocks noGrp="1"/>
          </p:cNvSpPr>
          <p:nvPr>
            <p:ph type="ctrTitle"/>
          </p:nvPr>
        </p:nvSpPr>
        <p:spPr>
          <a:xfrm>
            <a:off x="971550" y="2227660"/>
            <a:ext cx="7259638" cy="1235869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>
                <a:latin typeface="News Gothic Com Thin" pitchFamily="34" charset="0"/>
                <a:cs typeface="News Gothic Com Thin" pitchFamily="34" charset="0"/>
              </a:rPr>
              <a:t>Intermediate </a:t>
            </a:r>
            <a:r>
              <a:rPr lang="en-US" smtClean="0">
                <a:latin typeface="News Gothic Com Thin" pitchFamily="34" charset="0"/>
                <a:cs typeface="News Gothic Com Thin" pitchFamily="34" charset="0"/>
              </a:rPr>
              <a:t>Software Craftsmanship</a:t>
            </a:r>
            <a:endParaRPr lang="en-US" dirty="0" smtClean="0">
              <a:latin typeface="News Gothic Com Thin" pitchFamily="34" charset="0"/>
              <a:cs typeface="News Gothic Com Thin" pitchFamily="34" charset="0"/>
            </a:endParaRPr>
          </a:p>
        </p:txBody>
      </p:sp>
      <p:sp>
        <p:nvSpPr>
          <p:cNvPr id="4098" name="Subtitle 2"/>
          <p:cNvSpPr>
            <a:spLocks noGrp="1"/>
          </p:cNvSpPr>
          <p:nvPr>
            <p:ph type="subTitle" idx="1"/>
          </p:nvPr>
        </p:nvSpPr>
        <p:spPr>
          <a:xfrm>
            <a:off x="1371600" y="3563541"/>
            <a:ext cx="6859588" cy="339328"/>
          </a:xfrm>
        </p:spPr>
        <p:txBody>
          <a:bodyPr>
            <a:normAutofit fontScale="62500" lnSpcReduction="20000"/>
          </a:bodyPr>
          <a:lstStyle/>
          <a:p>
            <a:pPr eaLnBrk="1" hangingPunct="1">
              <a:defRPr/>
            </a:pPr>
            <a:r>
              <a:rPr lang="en-US" dirty="0" smtClean="0">
                <a:latin typeface="News Gothic Com Thin" charset="0"/>
              </a:rPr>
              <a:t>Brendan Enrick | @</a:t>
            </a:r>
            <a:r>
              <a:rPr lang="en-US" dirty="0" err="1" smtClean="0">
                <a:latin typeface="News Gothic Com Thin" charset="0"/>
              </a:rPr>
              <a:t>brendoneus</a:t>
            </a:r>
            <a:endParaRPr lang="en-US" dirty="0">
              <a:latin typeface="News Gothic Com Thin" charset="0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376736" y="3863165"/>
            <a:ext cx="6859588" cy="339328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 smtClean="0">
                <a:latin typeface="News Gothic Com Thin" charset="0"/>
              </a:rPr>
              <a:t>Jeff </a:t>
            </a:r>
            <a:r>
              <a:rPr lang="en-US" dirty="0" err="1" smtClean="0">
                <a:latin typeface="News Gothic Com Thin" charset="0"/>
              </a:rPr>
              <a:t>Valore</a:t>
            </a:r>
            <a:r>
              <a:rPr lang="en-US" dirty="0" smtClean="0">
                <a:latin typeface="News Gothic Com Thin" charset="0"/>
              </a:rPr>
              <a:t> | @</a:t>
            </a:r>
            <a:r>
              <a:rPr lang="en-US" dirty="0" err="1" smtClean="0">
                <a:latin typeface="News Gothic Com Thin" charset="0"/>
              </a:rPr>
              <a:t>CodingWithSpike</a:t>
            </a:r>
            <a:endParaRPr lang="en-US" dirty="0">
              <a:latin typeface="News Gothic Com Thin" charset="0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 Injection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All Dependencies declared as method parameters</a:t>
            </a:r>
          </a:p>
          <a:p>
            <a:endParaRPr lang="en-US" dirty="0" smtClean="0"/>
          </a:p>
          <a:p>
            <a:r>
              <a:rPr lang="en-US" dirty="0" smtClean="0"/>
              <a:t>Useful for dependencies used by only one method</a:t>
            </a:r>
          </a:p>
          <a:p>
            <a:endParaRPr lang="en-US" dirty="0" smtClean="0"/>
          </a:p>
          <a:p>
            <a:r>
              <a:rPr lang="en-US" dirty="0" smtClean="0"/>
              <a:t>May result in long parameter lists</a:t>
            </a:r>
          </a:p>
        </p:txBody>
      </p:sp>
    </p:spTree>
    <p:extLst>
      <p:ext uri="{BB962C8B-B14F-4D97-AF65-F5344CB8AC3E}">
        <p14:creationId xmlns:p14="http://schemas.microsoft.com/office/powerpoint/2010/main" val="2106561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Property Injection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Expose dependencies as properties</a:t>
            </a:r>
          </a:p>
          <a:p>
            <a:endParaRPr lang="en-US" dirty="0"/>
          </a:p>
          <a:p>
            <a:r>
              <a:rPr lang="en-US" b="1" dirty="0" smtClean="0">
                <a:solidFill>
                  <a:srgbClr val="FF0000"/>
                </a:solidFill>
              </a:rPr>
              <a:t>Class may be in an invalid state between construction and setting of dependency properties</a:t>
            </a:r>
          </a:p>
          <a:p>
            <a:endParaRPr lang="en-US" dirty="0"/>
          </a:p>
          <a:p>
            <a:r>
              <a:rPr lang="en-US" dirty="0" smtClean="0"/>
              <a:t>Use only when other forms of injection are not available (e.g. ASP.NET Web Forms)</a:t>
            </a:r>
          </a:p>
        </p:txBody>
      </p:sp>
    </p:spTree>
    <p:extLst>
      <p:ext uri="{BB962C8B-B14F-4D97-AF65-F5344CB8AC3E}">
        <p14:creationId xmlns:p14="http://schemas.microsoft.com/office/powerpoint/2010/main" val="3439695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 smtClean="0"/>
              <a:t>Onion Architecture</a:t>
            </a:r>
            <a:br>
              <a:rPr lang="en-US" sz="4000" dirty="0" smtClean="0"/>
            </a:br>
            <a:r>
              <a:rPr lang="en-US" sz="4000" dirty="0" smtClean="0"/>
              <a:t>aka Ports and Adapters</a:t>
            </a:r>
            <a:endParaRPr lang="en-US" sz="4000" dirty="0"/>
          </a:p>
        </p:txBody>
      </p:sp>
      <p:sp>
        <p:nvSpPr>
          <p:cNvPr id="11" name="TextBox 10"/>
          <p:cNvSpPr txBox="1"/>
          <p:nvPr/>
        </p:nvSpPr>
        <p:spPr>
          <a:xfrm>
            <a:off x="5029200" y="1657351"/>
            <a:ext cx="365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All dependencies point inward toward the core.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305" y="1269773"/>
            <a:ext cx="4612895" cy="3459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745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Infrastructure Depends on Core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Core does not depend on infrastructure</a:t>
            </a:r>
          </a:p>
          <a:p>
            <a:r>
              <a:rPr lang="en-US" dirty="0" smtClean="0"/>
              <a:t>Core is very easy to test</a:t>
            </a:r>
          </a:p>
          <a:p>
            <a:r>
              <a:rPr lang="en-US" dirty="0" smtClean="0"/>
              <a:t>Services and UI can limit dependencies on infrastructure</a:t>
            </a:r>
          </a:p>
          <a:p>
            <a:pPr lvl="1"/>
            <a:r>
              <a:rPr lang="en-US" dirty="0" smtClean="0"/>
              <a:t>Can test with (integration tests) or without (unit tests) infrastructure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6021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Fake Objects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When the real object is difficult to verify under test, create a fake object</a:t>
            </a:r>
          </a:p>
          <a:p>
            <a:r>
              <a:rPr lang="en-US" dirty="0" smtClean="0"/>
              <a:t>Inherit from the real class</a:t>
            </a:r>
          </a:p>
          <a:p>
            <a:r>
              <a:rPr lang="en-US" dirty="0" smtClean="0"/>
              <a:t>(better) Implement the necessary interface</a:t>
            </a:r>
          </a:p>
          <a:p>
            <a:r>
              <a:rPr lang="en-US" dirty="0" smtClean="0"/>
              <a:t>Provide methods for verifying the fake object’s behavior under test</a:t>
            </a:r>
          </a:p>
          <a:p>
            <a:pPr lvl="1"/>
            <a:r>
              <a:rPr lang="en-US" dirty="0" smtClean="0"/>
              <a:t>i.e. “</a:t>
            </a:r>
            <a:r>
              <a:rPr lang="en-US" dirty="0" err="1" smtClean="0"/>
              <a:t>WasThisMethodCalled</a:t>
            </a:r>
            <a:r>
              <a:rPr lang="en-US" dirty="0" smtClean="0"/>
              <a:t>” or “</a:t>
            </a:r>
            <a:r>
              <a:rPr lang="en-US" dirty="0" err="1" smtClean="0"/>
              <a:t>LastParameterReceived</a:t>
            </a:r>
            <a:r>
              <a:rPr lang="en-US" dirty="0" smtClean="0"/>
              <a:t>” properties/methods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328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Mocking?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Dynamic, runtime creation of fake objects</a:t>
            </a:r>
          </a:p>
          <a:p>
            <a:r>
              <a:rPr lang="en-US" dirty="0" smtClean="0"/>
              <a:t>No need to hand-code the entire object</a:t>
            </a:r>
          </a:p>
          <a:p>
            <a:r>
              <a:rPr lang="en-US" dirty="0" smtClean="0"/>
              <a:t>Mocking frameworks provide verification methods</a:t>
            </a:r>
          </a:p>
          <a:p>
            <a:r>
              <a:rPr lang="en-US" dirty="0" smtClean="0"/>
              <a:t>Provide ways to specify object behavior</a:t>
            </a:r>
          </a:p>
          <a:p>
            <a:pPr lvl="1"/>
            <a:r>
              <a:rPr lang="en-US" dirty="0" smtClean="0"/>
              <a:t>Typically via lambda expressions</a:t>
            </a:r>
          </a:p>
          <a:p>
            <a:r>
              <a:rPr lang="en-US" dirty="0" smtClean="0"/>
              <a:t>Some commercial products can mock static types and other hard-to-test structures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353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vs. Behavior Testing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State</a:t>
            </a:r>
          </a:p>
          <a:p>
            <a:r>
              <a:rPr lang="en-US" dirty="0" smtClean="0"/>
              <a:t>Get initial values</a:t>
            </a:r>
          </a:p>
          <a:p>
            <a:r>
              <a:rPr lang="en-US" dirty="0" smtClean="0"/>
              <a:t>Set some values</a:t>
            </a:r>
          </a:p>
          <a:p>
            <a:r>
              <a:rPr lang="en-US" dirty="0" smtClean="0"/>
              <a:t>Call a method</a:t>
            </a:r>
          </a:p>
          <a:p>
            <a:r>
              <a:rPr lang="en-US" dirty="0" smtClean="0"/>
              <a:t>Inspect returned value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Behavior</a:t>
            </a:r>
          </a:p>
          <a:p>
            <a:r>
              <a:rPr lang="en-US" dirty="0" smtClean="0"/>
              <a:t>Verify methods were called</a:t>
            </a:r>
          </a:p>
          <a:p>
            <a:r>
              <a:rPr lang="en-US" dirty="0" smtClean="0"/>
              <a:t>Verify correct arguments were passed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0883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Moq</a:t>
            </a:r>
            <a:r>
              <a:rPr lang="en-US" dirty="0" smtClean="0"/>
              <a:t> Sample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00149"/>
            <a:ext cx="8209098" cy="3279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490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News Gothic Com Thin" pitchFamily="34" charset="0"/>
                <a:cs typeface="News Gothic Com Thin" pitchFamily="34" charset="0"/>
              </a:rPr>
              <a:t>Discuss</a:t>
            </a:r>
          </a:p>
        </p:txBody>
      </p:sp>
      <p:sp>
        <p:nvSpPr>
          <p:cNvPr id="13824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News Gothic Com Thin" pitchFamily="34" charset="0"/>
              <a:cs typeface="News Gothic Com Thin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News Gothic Com Thin" charset="0"/>
              </a:rPr>
              <a:t>Advanced Practices</a:t>
            </a:r>
            <a:endParaRPr lang="en-US" dirty="0">
              <a:latin typeface="News Gothic Com Thin" charset="0"/>
            </a:endParaRPr>
          </a:p>
        </p:txBody>
      </p:sp>
      <p:sp>
        <p:nvSpPr>
          <p:cNvPr id="6146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43050"/>
            <a:ext cx="4626864" cy="2391371"/>
          </a:xfrm>
        </p:spPr>
        <p:txBody>
          <a:bodyPr/>
          <a:lstStyle/>
          <a:p>
            <a:r>
              <a:rPr lang="en-US" sz="2400" dirty="0">
                <a:latin typeface="News Gothic Com Thin" charset="0"/>
              </a:rPr>
              <a:t>Behavior-Based Testing</a:t>
            </a:r>
          </a:p>
          <a:p>
            <a:pPr lvl="1"/>
            <a:r>
              <a:rPr lang="en-US" sz="2000" dirty="0">
                <a:latin typeface="News Gothic Com Thin" charset="0"/>
              </a:rPr>
              <a:t>Fake Objects</a:t>
            </a:r>
          </a:p>
          <a:p>
            <a:pPr lvl="1"/>
            <a:r>
              <a:rPr lang="en-US" sz="2000" dirty="0">
                <a:latin typeface="News Gothic Com Thin" charset="0"/>
              </a:rPr>
              <a:t>Mock </a:t>
            </a:r>
            <a:r>
              <a:rPr lang="en-US" sz="2000" dirty="0" smtClean="0">
                <a:latin typeface="News Gothic Com Thin" charset="0"/>
              </a:rPr>
              <a:t>Objects</a:t>
            </a:r>
          </a:p>
          <a:p>
            <a:r>
              <a:rPr lang="en-US" sz="2400" dirty="0" smtClean="0">
                <a:latin typeface="News Gothic Com Thin" charset="0"/>
              </a:rPr>
              <a:t>Dependency Inversion</a:t>
            </a:r>
          </a:p>
          <a:p>
            <a:pPr lvl="1"/>
            <a:r>
              <a:rPr lang="en-US" sz="2000" dirty="0" smtClean="0">
                <a:latin typeface="News Gothic Com Thin" charset="0"/>
              </a:rPr>
              <a:t>Injection</a:t>
            </a:r>
          </a:p>
          <a:p>
            <a:pPr lvl="1"/>
            <a:r>
              <a:rPr lang="en-US" sz="2000" dirty="0" smtClean="0">
                <a:latin typeface="News Gothic Com Thin" charset="0"/>
              </a:rPr>
              <a:t>Onion Architecture</a:t>
            </a:r>
            <a:endParaRPr lang="en-US" sz="2000" dirty="0">
              <a:latin typeface="News Gothic Com Thin" charset="0"/>
            </a:endParaRPr>
          </a:p>
          <a:p>
            <a:pPr lvl="1"/>
            <a:endParaRPr lang="en-US" sz="2000" dirty="0">
              <a:latin typeface="News Gothic Com Thin" charset="0"/>
            </a:endParaRPr>
          </a:p>
          <a:p>
            <a:endParaRPr lang="en-US" sz="2400" dirty="0">
              <a:latin typeface="News Gothic Com Thin" charset="0"/>
            </a:endParaRPr>
          </a:p>
          <a:p>
            <a:endParaRPr lang="en-US" sz="2400" dirty="0">
              <a:latin typeface="News Gothic Com Thi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569447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1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1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News Gothic Com Thin" charset="0"/>
              </a:rPr>
              <a:t>Behavior-Based Testing</a:t>
            </a:r>
            <a:endParaRPr lang="en-US" dirty="0">
              <a:latin typeface="News Gothic Com Thin" charset="0"/>
            </a:endParaRPr>
          </a:p>
        </p:txBody>
      </p:sp>
      <p:sp>
        <p:nvSpPr>
          <p:cNvPr id="5121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>
                <a:latin typeface="News Gothic Com Thin" charset="0"/>
              </a:rPr>
              <a:t>Confirms system interacted with collaborators as expected</a:t>
            </a:r>
          </a:p>
          <a:p>
            <a:endParaRPr lang="en-US" sz="2400" dirty="0">
              <a:latin typeface="News Gothic Com Thin" charset="0"/>
            </a:endParaRPr>
          </a:p>
          <a:p>
            <a:r>
              <a:rPr lang="en-US" sz="2400" dirty="0" smtClean="0">
                <a:latin typeface="News Gothic Com Thin" charset="0"/>
              </a:rPr>
              <a:t>Given certain inputs, certain messages to collaborators were expected</a:t>
            </a:r>
          </a:p>
          <a:p>
            <a:endParaRPr lang="en-US" sz="2400" dirty="0">
              <a:latin typeface="News Gothic Com Thin" charset="0"/>
            </a:endParaRPr>
          </a:p>
          <a:p>
            <a:r>
              <a:rPr lang="en-US" sz="2400" dirty="0" smtClean="0">
                <a:latin typeface="News Gothic Com Thin" charset="0"/>
              </a:rPr>
              <a:t>There may be no returned state to inspect (e.g. void methods)</a:t>
            </a:r>
            <a:endParaRPr lang="en-US" sz="2400" dirty="0">
              <a:latin typeface="News Gothic Com Thi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186484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1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1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1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News Gothic Com Thin" charset="0"/>
              </a:rPr>
              <a:t>Dependencies and Interfaces</a:t>
            </a:r>
            <a:endParaRPr lang="en-US" dirty="0">
              <a:latin typeface="News Gothic Com Thin" charset="0"/>
            </a:endParaRPr>
          </a:p>
        </p:txBody>
      </p:sp>
      <p:sp>
        <p:nvSpPr>
          <p:cNvPr id="5121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>
                <a:latin typeface="News Gothic Com Thin" charset="0"/>
              </a:rPr>
              <a:t>Dependencies are any constructs the system under test must work with to perform its function</a:t>
            </a:r>
          </a:p>
          <a:p>
            <a:endParaRPr lang="en-US" sz="2400" dirty="0">
              <a:latin typeface="News Gothic Com Thin" charset="0"/>
            </a:endParaRPr>
          </a:p>
          <a:p>
            <a:r>
              <a:rPr lang="en-US" sz="2400" dirty="0" smtClean="0">
                <a:latin typeface="News Gothic Com Thin" charset="0"/>
              </a:rPr>
              <a:t>Dependencies are transitive:  If A depends on B and B depends on C, then A depends on C</a:t>
            </a:r>
          </a:p>
          <a:p>
            <a:endParaRPr lang="en-US" sz="2400" dirty="0">
              <a:latin typeface="News Gothic Com Thi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40837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1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1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News Gothic Com Thin" charset="0"/>
              </a:rPr>
              <a:t>Dependencies and Interfaces</a:t>
            </a:r>
            <a:endParaRPr lang="en-US" dirty="0">
              <a:latin typeface="News Gothic Com Thin" charset="0"/>
            </a:endParaRPr>
          </a:p>
        </p:txBody>
      </p:sp>
      <p:sp>
        <p:nvSpPr>
          <p:cNvPr id="5121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>
                <a:latin typeface="News Gothic Com Thin" charset="0"/>
              </a:rPr>
              <a:t>An arch structure depends on every stone; the central keystone most of all.</a:t>
            </a:r>
            <a:endParaRPr lang="en-US" sz="2400" dirty="0">
              <a:latin typeface="News Gothic Com Thin" charset="0"/>
            </a:endParaRPr>
          </a:p>
        </p:txBody>
      </p:sp>
      <p:pic>
        <p:nvPicPr>
          <p:cNvPr id="4" name="Content Placeholder 6" descr="Arch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1219200" y="1737360"/>
            <a:ext cx="6705600" cy="2666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4253597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1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News Gothic Com Thin" charset="0"/>
              </a:rPr>
              <a:t>Don’t Make Infrastructure Key Dependency</a:t>
            </a:r>
            <a:endParaRPr lang="en-US" dirty="0">
              <a:latin typeface="News Gothic Com Thin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187952" y="1739647"/>
            <a:ext cx="365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All dependencies point inward toward infrastructure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92352" y="1719072"/>
            <a:ext cx="1676400" cy="4572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Presentation Layer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292352" y="2576322"/>
            <a:ext cx="1676400" cy="4572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Business Layer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292352" y="3433572"/>
            <a:ext cx="1676400" cy="4572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Infrastructure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Data Access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6" idx="2"/>
            <a:endCxn id="7" idx="0"/>
          </p:cNvCxnSpPr>
          <p:nvPr/>
        </p:nvCxnSpPr>
        <p:spPr>
          <a:xfrm rot="5400000">
            <a:off x="1930527" y="2376099"/>
            <a:ext cx="400050" cy="1588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7" idx="2"/>
            <a:endCxn id="8" idx="0"/>
          </p:cNvCxnSpPr>
          <p:nvPr/>
        </p:nvCxnSpPr>
        <p:spPr>
          <a:xfrm rot="5400000">
            <a:off x="1930527" y="3233349"/>
            <a:ext cx="400050" cy="1588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3502152" y="2576322"/>
            <a:ext cx="1676400" cy="4572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Unit Tests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>
            <a:stCxn id="11" idx="1"/>
            <a:endCxn id="7" idx="3"/>
          </p:cNvCxnSpPr>
          <p:nvPr/>
        </p:nvCxnSpPr>
        <p:spPr>
          <a:xfrm rot="10800000">
            <a:off x="2968752" y="2804922"/>
            <a:ext cx="533400" cy="1191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187952" y="3234574"/>
            <a:ext cx="365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Tests (and everything else) now depend on Infrastructure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11308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can we fix this?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Limit number of dependencies</a:t>
            </a:r>
          </a:p>
          <a:p>
            <a:endParaRPr lang="en-US" dirty="0" smtClean="0"/>
          </a:p>
          <a:p>
            <a:r>
              <a:rPr lang="en-US" dirty="0" smtClean="0"/>
              <a:t>Invert and inject dependencies</a:t>
            </a:r>
          </a:p>
          <a:p>
            <a:endParaRPr lang="en-US" dirty="0" smtClean="0"/>
          </a:p>
          <a:p>
            <a:r>
              <a:rPr lang="en-US" dirty="0" smtClean="0"/>
              <a:t>Structure solution to make it difficult to depend on Infrastructure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792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Dependency Injection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Constructor Injection (preferred)</a:t>
            </a:r>
          </a:p>
          <a:p>
            <a:endParaRPr lang="en-US" dirty="0"/>
          </a:p>
          <a:p>
            <a:r>
              <a:rPr lang="en-US" dirty="0" smtClean="0"/>
              <a:t>Parameter Injection</a:t>
            </a:r>
          </a:p>
          <a:p>
            <a:endParaRPr lang="en-US" dirty="0"/>
          </a:p>
          <a:p>
            <a:r>
              <a:rPr lang="en-US" dirty="0" smtClean="0"/>
              <a:t>Property Injection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2686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Constructor Injection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All Dependencies declared in constructor</a:t>
            </a:r>
          </a:p>
          <a:p>
            <a:r>
              <a:rPr lang="en-US" dirty="0" smtClean="0"/>
              <a:t>May be required, or may provide defaults</a:t>
            </a:r>
          </a:p>
          <a:p>
            <a:pPr lvl="1"/>
            <a:r>
              <a:rPr lang="en-US" dirty="0" err="1" smtClean="0"/>
              <a:t>a.k.a</a:t>
            </a:r>
            <a:r>
              <a:rPr lang="en-US" dirty="0" smtClean="0"/>
              <a:t> “poor man’s dependency injection”</a:t>
            </a:r>
          </a:p>
          <a:p>
            <a:pPr lvl="1"/>
            <a:endParaRPr lang="en-US" dirty="0"/>
          </a:p>
          <a:p>
            <a:r>
              <a:rPr lang="en-US" dirty="0" smtClean="0"/>
              <a:t>Each parameter is set to a private field</a:t>
            </a:r>
          </a:p>
          <a:p>
            <a:endParaRPr lang="en-US" dirty="0"/>
          </a:p>
          <a:p>
            <a:r>
              <a:rPr lang="en-US" dirty="0" smtClean="0"/>
              <a:t>Follows Explicit Dependencies Principle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451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837</TotalTime>
  <Words>489</Words>
  <Application>Microsoft Office PowerPoint</Application>
  <PresentationFormat>On-screen Show (16:9)</PresentationFormat>
  <Paragraphs>105</Paragraphs>
  <Slides>18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MS PGothic</vt:lpstr>
      <vt:lpstr>Arial</vt:lpstr>
      <vt:lpstr>Calibri</vt:lpstr>
      <vt:lpstr>News Gothic Com Thin</vt:lpstr>
      <vt:lpstr>News Gothic MT</vt:lpstr>
      <vt:lpstr>Office Theme</vt:lpstr>
      <vt:lpstr>Intermediate Software Craftsmanship</vt:lpstr>
      <vt:lpstr>Advanced Practices</vt:lpstr>
      <vt:lpstr>Behavior-Based Testing</vt:lpstr>
      <vt:lpstr>Dependencies and Interfaces</vt:lpstr>
      <vt:lpstr>Dependencies and Interfaces</vt:lpstr>
      <vt:lpstr>Don’t Make Infrastructure Key Dependency</vt:lpstr>
      <vt:lpstr>How can we fix this?</vt:lpstr>
      <vt:lpstr>Dependency Injection</vt:lpstr>
      <vt:lpstr>Constructor Injection</vt:lpstr>
      <vt:lpstr>Parameter Injection</vt:lpstr>
      <vt:lpstr>Property Injection</vt:lpstr>
      <vt:lpstr>Onion Architecture aka Ports and Adapters</vt:lpstr>
      <vt:lpstr>Infrastructure Depends on Core</vt:lpstr>
      <vt:lpstr>Using Fake Objects</vt:lpstr>
      <vt:lpstr>What is Mocking?</vt:lpstr>
      <vt:lpstr>State vs. Behavior Testing</vt:lpstr>
      <vt:lpstr>Moq Sample</vt:lpstr>
      <vt:lpstr>Discuss</vt:lpstr>
    </vt:vector>
  </TitlesOfParts>
  <Company>Telerik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Rositsa Raleva</dc:creator>
  <cp:lastModifiedBy>Brendan Enrick</cp:lastModifiedBy>
  <cp:revision>54</cp:revision>
  <dcterms:created xsi:type="dcterms:W3CDTF">2013-09-03T09:24:59Z</dcterms:created>
  <dcterms:modified xsi:type="dcterms:W3CDTF">2015-01-06T15:13:41Z</dcterms:modified>
</cp:coreProperties>
</file>