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0"/>
  </p:notesMasterIdLst>
  <p:handoutMasterIdLst>
    <p:handoutMasterId r:id="rId11"/>
  </p:handoutMasterIdLst>
  <p:sldIdLst>
    <p:sldId id="453" r:id="rId2"/>
    <p:sldId id="454" r:id="rId3"/>
    <p:sldId id="455" r:id="rId4"/>
    <p:sldId id="456" r:id="rId5"/>
    <p:sldId id="457" r:id="rId6"/>
    <p:sldId id="458" r:id="rId7"/>
    <p:sldId id="459" r:id="rId8"/>
    <p:sldId id="418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BF9000"/>
    <a:srgbClr val="7F6000"/>
    <a:srgbClr val="FF3FFF"/>
    <a:srgbClr val="D45B5B"/>
    <a:srgbClr val="1EB2FF"/>
    <a:srgbClr val="0070C0"/>
    <a:srgbClr val="229DD8"/>
    <a:srgbClr val="5A8397"/>
    <a:srgbClr val="B3D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76" autoAdjust="0"/>
  </p:normalViewPr>
  <p:slideViewPr>
    <p:cSldViewPr snapToGrid="0">
      <p:cViewPr varScale="1">
        <p:scale>
          <a:sx n="70" d="100"/>
          <a:sy n="70" d="100"/>
        </p:scale>
        <p:origin x="13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880DA1A-62C0-4787-B431-F804719384BE}" type="datetimeFigureOut">
              <a:rPr lang="en-US"/>
              <a:pPr>
                <a:defRPr/>
              </a:pPr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1842D5F-FB36-4C36-8EB4-9628ED938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09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B6D9121-6545-424C-AA38-33DACB610018}" type="datetimeFigureOut">
              <a:rPr lang="en-US"/>
              <a:pPr>
                <a:defRPr/>
              </a:pPr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ECFB59A-B667-45DC-8307-EAF083DE57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82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9D23-B682-4031-B444-44F001ED4C82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30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DD0D-AFE3-4F10-B0DA-1C8FFC2120CD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7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7B3-2E81-41E9-8BC1-3C2C2637D75F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37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81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4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89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71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3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49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42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741"/>
            <a:ext cx="9144000" cy="1325563"/>
          </a:xfrm>
        </p:spPr>
        <p:txBody>
          <a:bodyPr>
            <a:normAutofit/>
          </a:bodyPr>
          <a:lstStyle>
            <a:lvl1pPr algn="ctr">
              <a:defRPr sz="3300" b="1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63FE-F2D9-48A9-949C-5E8977871B93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1430" y="6444276"/>
            <a:ext cx="2057400" cy="365125"/>
          </a:xfrm>
        </p:spPr>
        <p:txBody>
          <a:bodyPr/>
          <a:lstStyle>
            <a:lvl1pPr>
              <a:defRPr sz="1500" b="1">
                <a:solidFill>
                  <a:srgbClr val="EF3B31"/>
                </a:solidFill>
              </a:defRPr>
            </a:lvl1pPr>
          </a:lstStyle>
          <a:p>
            <a:fld id="{C96DFF45-9395-4868-8AAF-F01E5DAEBC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3425" cy="1029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8046" y="5085347"/>
            <a:ext cx="1275954" cy="177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40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7F9F-98E5-4797-B2C8-2AB3E4D35A4E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4165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56350"/>
            <a:ext cx="1681163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white"/>
                </a:solidFill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6141"/>
            <a:ext cx="7886700" cy="1085859"/>
          </a:xfrm>
        </p:spPr>
        <p:txBody>
          <a:bodyPr anchor="t"/>
          <a:lstStyle>
            <a:lvl1pPr>
              <a:lnSpc>
                <a:spcPct val="100000"/>
              </a:lnSpc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2400"/>
            <a:ext cx="7886700" cy="4754563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sz="2400"/>
            </a:lvl1pPr>
            <a:lvl2pPr>
              <a:defRPr sz="2200" baseline="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477ABF9C-D860-4C24-B7E6-32BD4609D670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958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356350"/>
            <a:ext cx="1681163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white"/>
                </a:solidFill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449388"/>
            <a:ext cx="8515350" cy="638175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419350"/>
            <a:ext cx="8515350" cy="636588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7463" y="3389313"/>
            <a:ext cx="8532813" cy="638175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7463" y="4359275"/>
            <a:ext cx="8532813" cy="638175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1750" y="5281613"/>
            <a:ext cx="8547100" cy="63658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617538" y="1519238"/>
            <a:ext cx="6621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</a:pPr>
            <a:r>
              <a:rPr lang="en-US" altLang="en-US" sz="2400" b="1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A. </a:t>
            </a: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617538" y="4427538"/>
            <a:ext cx="6469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</a:pPr>
            <a:r>
              <a:rPr lang="en-US" altLang="en-US" sz="2400" b="1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D. </a:t>
            </a: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617538" y="2506663"/>
            <a:ext cx="4895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</a:pPr>
            <a:r>
              <a:rPr lang="en-US" altLang="en-US" sz="2400" b="1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B. </a:t>
            </a: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617538" y="3441700"/>
            <a:ext cx="544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</a:pPr>
            <a:r>
              <a:rPr lang="en-US" altLang="en-US" sz="2400" b="1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C. </a:t>
            </a: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657225" y="5341938"/>
            <a:ext cx="587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</a:pPr>
            <a:r>
              <a:rPr lang="en-US" altLang="en-US" sz="2400" b="1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E. 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4EDB9AD6-B110-46E1-A601-0C0E46B62B37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8536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56350"/>
            <a:ext cx="1681163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white"/>
                </a:solidFill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22400"/>
            <a:ext cx="3886200" cy="475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22400"/>
            <a:ext cx="3886200" cy="475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8650" y="576989"/>
            <a:ext cx="7886699" cy="91440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249DD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6133745B-375C-416F-8A9A-6EFF919D279E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3933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356350"/>
            <a:ext cx="1681163" cy="365125"/>
          </a:xfrm>
          <a:prstGeom prst="rect">
            <a:avLst/>
          </a:prstGeom>
          <a:solidFill>
            <a:srgbClr val="00A0E6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white"/>
                </a:solidFill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3178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74164"/>
            <a:ext cx="3868340" cy="3933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3178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164"/>
            <a:ext cx="3887391" cy="3933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8650" y="576989"/>
            <a:ext cx="7886699" cy="91440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00A0E6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4"/>
          </p:nvPr>
        </p:nvSpPr>
        <p:spPr>
          <a:solidFill>
            <a:srgbClr val="00A0E6"/>
          </a:solidFill>
        </p:spPr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C29A6995-73DA-4C9E-88B3-AD1701E3BCAB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49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0"/>
            <a:ext cx="1681163" cy="365125"/>
          </a:xfrm>
          <a:prstGeom prst="rect">
            <a:avLst/>
          </a:prstGeom>
          <a:solidFill>
            <a:srgbClr val="249DD8"/>
          </a:solidFill>
          <a:ln>
            <a:solidFill>
              <a:srgbClr val="00A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white"/>
                </a:solidFill>
                <a:latin typeface="Century Gothic" panose="020B0502020202020204" pitchFamily="34" charset="0"/>
              </a:rPr>
              <a:t>TMA SOLUTIONS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12000"/>
          </a:xfrm>
        </p:spPr>
        <p:txBody>
          <a:bodyPr anchor="t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8650" y="576989"/>
            <a:ext cx="7886699" cy="91440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00A0E6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2B64AEED-9318-467E-A13E-E6179919D71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7508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95263"/>
            <a:ext cx="1168400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88913" y="5707063"/>
            <a:ext cx="3798887" cy="922337"/>
            <a:chOff x="852093" y="4548688"/>
            <a:chExt cx="5669954" cy="997711"/>
          </a:xfrm>
        </p:grpSpPr>
        <p:sp>
          <p:nvSpPr>
            <p:cNvPr id="6" name="TextBox 5"/>
            <p:cNvSpPr txBox="1"/>
            <p:nvPr/>
          </p:nvSpPr>
          <p:spPr>
            <a:xfrm>
              <a:off x="2463279" y="4548688"/>
              <a:ext cx="4058768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3997-8000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+84 908-676-212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3990-3303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sales@tma.com.vn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2093" y="4548688"/>
              <a:ext cx="1727286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Tel: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Mobile: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Fax: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Email: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98988" y="5707063"/>
            <a:ext cx="4452937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North America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Australia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Japan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Website: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6250" y="5707063"/>
            <a:ext cx="2317750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+ 1 909-297-8899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+ 61 414-734-277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+81 3-6432-4994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www.tmasolutions.com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57300" y="2998788"/>
            <a:ext cx="6643688" cy="3333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1339275"/>
            <a:ext cx="7772400" cy="1403927"/>
          </a:xfrm>
        </p:spPr>
        <p:txBody>
          <a:bodyPr anchor="b">
            <a:normAutofit/>
          </a:bodyPr>
          <a:lstStyle>
            <a:lvl1pPr algn="ctr">
              <a:defRPr sz="3300" b="1">
                <a:solidFill>
                  <a:srgbClr val="249DD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1143000" y="337267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2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A038-C0CB-406E-896E-8482B19BBE98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50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E720-8F01-4CD1-874C-C01E83814B52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4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4579-1C7F-4711-99C2-5FB3AC36A4C8}" type="datetime1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3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F12-5195-4320-8F97-313C48BD4DBA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5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BB27-29B0-41CE-9722-4B1F66350E6C}" type="datetime1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6A04E52-D187-41E2-8AAF-B6CA3746BBE5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6DFF45-9395-4868-8AAF-F01E5DAE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5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409D-A074-4334-8DB8-04BA6AEF862F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7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AC7F9F-98E5-4797-B2C8-2AB3E4D35A4E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6DFF45-9395-4868-8AAF-F01E5DAEBC1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62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77" r:id="rId20"/>
    <p:sldLayoutId id="2147483758" r:id="rId21"/>
    <p:sldLayoutId id="2147483760" r:id="rId22"/>
    <p:sldLayoutId id="2147483761" r:id="rId23"/>
    <p:sldLayoutId id="2147483762" r:id="rId24"/>
    <p:sldLayoutId id="2147483763" r:id="rId25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28976"/>
            <a:ext cx="9144000" cy="67202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BÀI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vi-V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3457" y="4808337"/>
            <a:ext cx="7888405" cy="573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50000"/>
              </a:lnSpc>
              <a:spcAft>
                <a:spcPts val="0"/>
              </a:spcAft>
            </a:pPr>
            <a:r>
              <a:rPr lang="en-US" sz="2400" b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 BÀI TẬP TỔNG </a:t>
            </a:r>
            <a:r>
              <a:rPr lang="en-US" sz="2400" b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 DẠNG </a:t>
            </a:r>
            <a:r>
              <a:rPr lang="en-US" sz="2400" b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PHIẾU</a:t>
            </a:r>
            <a:endParaRPr lang="vi-VN" sz="24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3457" y="4223562"/>
            <a:ext cx="27815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DẪN</a:t>
            </a:r>
            <a:endParaRPr lang="vi-VN" sz="32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47036" y="255142"/>
            <a:ext cx="874936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dirty="0" smtClean="0"/>
              <a:t>Hướng </a:t>
            </a:r>
            <a:r>
              <a:rPr lang="en-US" sz="2400" dirty="0" smtClean="0"/>
              <a:t>dẫn làm bài tập tổng hợp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890336" y="1228909"/>
            <a:ext cx="76568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MS Mincho"/>
              </a:rPr>
              <a:t>Ví dụ 1: </a:t>
            </a:r>
            <a:r>
              <a:rPr lang="pt-BR" sz="2200" b="1" dirty="0" smtClean="0">
                <a:latin typeface="Times New Roman" panose="02020603050405020304" pitchFamily="18" charset="0"/>
                <a:ea typeface="MS Mincho"/>
              </a:rPr>
              <a:t>Viết chương trình cho </a:t>
            </a:r>
            <a:r>
              <a:rPr lang="pt-BR" sz="2200" b="1" dirty="0">
                <a:latin typeface="Times New Roman" panose="02020603050405020304" pitchFamily="18" charset="0"/>
                <a:ea typeface="MS Mincho"/>
              </a:rPr>
              <a:t>phép nhập, xuất phiếu sau:</a:t>
            </a:r>
            <a:endParaRPr lang="vi-VN" sz="2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3" y="1966283"/>
            <a:ext cx="8734776" cy="402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47036" y="255142"/>
            <a:ext cx="874936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dirty="0" smtClean="0"/>
              <a:t>5.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dẫn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15" y="806919"/>
            <a:ext cx="5801053" cy="26744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7036" y="3596920"/>
            <a:ext cx="7141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Bước</a:t>
            </a:r>
            <a:r>
              <a:rPr lang="en-US" sz="2200" b="1" dirty="0" smtClean="0">
                <a:solidFill>
                  <a:srgbClr val="002060"/>
                </a:solidFill>
              </a:rPr>
              <a:t> 1: </a:t>
            </a:r>
            <a:r>
              <a:rPr lang="en-US" sz="2200" b="1" dirty="0" err="1" smtClean="0">
                <a:solidFill>
                  <a:srgbClr val="002060"/>
                </a:solidFill>
              </a:rPr>
              <a:t>Liệt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kê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các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thuộc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tính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của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phiếu</a:t>
            </a:r>
            <a:r>
              <a:rPr lang="en-US" sz="2200" b="1" dirty="0" smtClean="0">
                <a:solidFill>
                  <a:srgbClr val="002060"/>
                </a:solidFill>
              </a:rPr>
              <a:t>:</a:t>
            </a:r>
            <a:endParaRPr lang="vi-VN" sz="22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1718" y="4304805"/>
            <a:ext cx="3349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TEN_TS:	</a:t>
            </a:r>
            <a:r>
              <a:rPr lang="en-US" b="1" dirty="0" err="1" smtClean="0">
                <a:solidFill>
                  <a:srgbClr val="002060"/>
                </a:solidFill>
              </a:rPr>
              <a:t>Tên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tài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sản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SL_TS:	</a:t>
            </a:r>
            <a:r>
              <a:rPr lang="en-US" b="1" dirty="0" err="1" smtClean="0">
                <a:solidFill>
                  <a:srgbClr val="002060"/>
                </a:solidFill>
              </a:rPr>
              <a:t>Số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lượng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TT_TS:	Tình </a:t>
            </a:r>
            <a:r>
              <a:rPr lang="en-US" b="1" dirty="0" err="1" smtClean="0">
                <a:solidFill>
                  <a:srgbClr val="002060"/>
                </a:solidFill>
              </a:rPr>
              <a:t>trạng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SOTS:	</a:t>
            </a:r>
            <a:r>
              <a:rPr lang="en-US" b="1" dirty="0" err="1" smtClean="0">
                <a:solidFill>
                  <a:srgbClr val="002060"/>
                </a:solidFill>
              </a:rPr>
              <a:t>Số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tài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sản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đã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kiểm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kê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TONG:	Tổng </a:t>
            </a:r>
            <a:r>
              <a:rPr lang="en-US" b="1" dirty="0" err="1" smtClean="0">
                <a:solidFill>
                  <a:srgbClr val="002060"/>
                </a:solidFill>
              </a:rPr>
              <a:t>số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lượng</a:t>
            </a:r>
            <a:endParaRPr lang="vi-V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0746" y="4304805"/>
            <a:ext cx="3349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MAPH:	</a:t>
            </a:r>
            <a:r>
              <a:rPr lang="en-US" b="1" dirty="0" err="1" smtClean="0">
                <a:solidFill>
                  <a:srgbClr val="002060"/>
                </a:solidFill>
              </a:rPr>
              <a:t>Mã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phiếu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NGAY:	</a:t>
            </a:r>
            <a:r>
              <a:rPr lang="en-US" b="1" dirty="0" err="1" smtClean="0">
                <a:solidFill>
                  <a:srgbClr val="002060"/>
                </a:solidFill>
              </a:rPr>
              <a:t>Ngày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kiểm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kê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HT_NV:	</a:t>
            </a:r>
            <a:r>
              <a:rPr lang="en-US" b="1" dirty="0" err="1" smtClean="0">
                <a:solidFill>
                  <a:srgbClr val="002060"/>
                </a:solidFill>
              </a:rPr>
              <a:t>Nhân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viên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kiểm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kê</a:t>
            </a:r>
            <a:r>
              <a:rPr lang="en-US" b="1" dirty="0" smtClean="0">
                <a:solidFill>
                  <a:srgbClr val="002060"/>
                </a:solidFill>
              </a:rPr>
              <a:t>	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CV_NV:	</a:t>
            </a:r>
            <a:r>
              <a:rPr lang="en-US" b="1" dirty="0" err="1" smtClean="0">
                <a:solidFill>
                  <a:srgbClr val="002060"/>
                </a:solidFill>
              </a:rPr>
              <a:t>Chức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vụ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MAPH:	</a:t>
            </a:r>
            <a:r>
              <a:rPr lang="en-US" b="1" dirty="0" err="1" smtClean="0">
                <a:solidFill>
                  <a:srgbClr val="002060"/>
                </a:solidFill>
              </a:rPr>
              <a:t>Mã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phòng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TENPH:	</a:t>
            </a:r>
            <a:r>
              <a:rPr lang="en-US" b="1" dirty="0" err="1" smtClean="0">
                <a:solidFill>
                  <a:srgbClr val="002060"/>
                </a:solidFill>
              </a:rPr>
              <a:t>Tên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phòng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TP:	</a:t>
            </a:r>
            <a:r>
              <a:rPr lang="en-US" b="1" dirty="0" err="1" smtClean="0">
                <a:solidFill>
                  <a:srgbClr val="002060"/>
                </a:solidFill>
              </a:rPr>
              <a:t>Họ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tên</a:t>
            </a:r>
            <a:r>
              <a:rPr lang="en-US" b="1" dirty="0" smtClean="0">
                <a:solidFill>
                  <a:srgbClr val="002060"/>
                </a:solidFill>
              </a:rPr>
              <a:t> trưởng </a:t>
            </a:r>
            <a:r>
              <a:rPr lang="en-US" b="1" dirty="0" err="1" smtClean="0">
                <a:solidFill>
                  <a:srgbClr val="002060"/>
                </a:solidFill>
              </a:rPr>
              <a:t>phòng</a:t>
            </a:r>
            <a:endParaRPr lang="en-US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08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47036" y="255142"/>
            <a:ext cx="874936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dirty="0" smtClean="0"/>
              <a:t>5.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dẫn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15" y="806919"/>
            <a:ext cx="5801053" cy="26744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7036" y="3596920"/>
            <a:ext cx="7141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Bước</a:t>
            </a:r>
            <a:r>
              <a:rPr lang="en-US" sz="2200" b="1" dirty="0" smtClean="0">
                <a:solidFill>
                  <a:srgbClr val="002060"/>
                </a:solidFill>
              </a:rPr>
              <a:t> 2: </a:t>
            </a:r>
            <a:r>
              <a:rPr lang="en-US" sz="2200" b="1" dirty="0" err="1" smtClean="0">
                <a:solidFill>
                  <a:srgbClr val="002060"/>
                </a:solidFill>
              </a:rPr>
              <a:t>Loại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bỏ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các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thuộc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tính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suy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diễn</a:t>
            </a:r>
            <a:r>
              <a:rPr lang="en-US" sz="2200" b="1" dirty="0" smtClean="0">
                <a:solidFill>
                  <a:srgbClr val="002060"/>
                </a:solidFill>
              </a:rPr>
              <a:t>:</a:t>
            </a:r>
            <a:endParaRPr lang="vi-VN" sz="22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1718" y="4304805"/>
            <a:ext cx="3349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TEN_TS:	</a:t>
            </a:r>
            <a:r>
              <a:rPr lang="en-US" b="1" dirty="0" err="1" smtClean="0">
                <a:solidFill>
                  <a:srgbClr val="002060"/>
                </a:solidFill>
              </a:rPr>
              <a:t>Tên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tài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sản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SL_TS:	</a:t>
            </a:r>
            <a:r>
              <a:rPr lang="en-US" b="1" dirty="0" err="1" smtClean="0">
                <a:solidFill>
                  <a:srgbClr val="002060"/>
                </a:solidFill>
              </a:rPr>
              <a:t>Số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lượng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TT_TS:	Tình </a:t>
            </a:r>
            <a:r>
              <a:rPr lang="en-US" b="1" dirty="0" err="1" smtClean="0">
                <a:solidFill>
                  <a:srgbClr val="002060"/>
                </a:solidFill>
              </a:rPr>
              <a:t>trạng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strike="sngStrike" dirty="0" smtClean="0">
                <a:solidFill>
                  <a:srgbClr val="FF0000"/>
                </a:solidFill>
              </a:rPr>
              <a:t>SOTS:	</a:t>
            </a:r>
            <a:r>
              <a:rPr lang="en-US" b="1" strike="sngStrike" dirty="0" err="1" smtClean="0">
                <a:solidFill>
                  <a:srgbClr val="FF0000"/>
                </a:solidFill>
              </a:rPr>
              <a:t>Số</a:t>
            </a:r>
            <a:r>
              <a:rPr lang="en-US" b="1" strike="sngStrike" dirty="0" smtClean="0">
                <a:solidFill>
                  <a:srgbClr val="FF0000"/>
                </a:solidFill>
              </a:rPr>
              <a:t> </a:t>
            </a:r>
            <a:r>
              <a:rPr lang="en-US" b="1" strike="sngStrike" dirty="0" err="1" smtClean="0">
                <a:solidFill>
                  <a:srgbClr val="FF0000"/>
                </a:solidFill>
              </a:rPr>
              <a:t>tài</a:t>
            </a:r>
            <a:r>
              <a:rPr lang="en-US" b="1" strike="sngStrike" dirty="0" smtClean="0">
                <a:solidFill>
                  <a:srgbClr val="FF0000"/>
                </a:solidFill>
              </a:rPr>
              <a:t> </a:t>
            </a:r>
            <a:r>
              <a:rPr lang="en-US" b="1" strike="sngStrike" dirty="0" err="1" smtClean="0">
                <a:solidFill>
                  <a:srgbClr val="FF0000"/>
                </a:solidFill>
              </a:rPr>
              <a:t>sản</a:t>
            </a:r>
            <a:r>
              <a:rPr lang="en-US" b="1" strike="sngStrike" dirty="0" smtClean="0">
                <a:solidFill>
                  <a:srgbClr val="FF0000"/>
                </a:solidFill>
              </a:rPr>
              <a:t> </a:t>
            </a:r>
            <a:r>
              <a:rPr lang="en-US" b="1" strike="sngStrike" dirty="0" err="1" smtClean="0">
                <a:solidFill>
                  <a:srgbClr val="FF0000"/>
                </a:solidFill>
              </a:rPr>
              <a:t>đã</a:t>
            </a:r>
            <a:r>
              <a:rPr lang="en-US" b="1" strike="sngStrike" dirty="0" smtClean="0">
                <a:solidFill>
                  <a:srgbClr val="FF0000"/>
                </a:solidFill>
              </a:rPr>
              <a:t> </a:t>
            </a:r>
            <a:r>
              <a:rPr lang="en-US" b="1" strike="sngStrike" dirty="0" err="1" smtClean="0">
                <a:solidFill>
                  <a:srgbClr val="FF0000"/>
                </a:solidFill>
              </a:rPr>
              <a:t>kiểm</a:t>
            </a:r>
            <a:r>
              <a:rPr lang="en-US" b="1" strike="sngStrike" dirty="0" smtClean="0">
                <a:solidFill>
                  <a:srgbClr val="FF0000"/>
                </a:solidFill>
              </a:rPr>
              <a:t> </a:t>
            </a:r>
            <a:r>
              <a:rPr lang="en-US" b="1" strike="sngStrike" dirty="0" err="1" smtClean="0">
                <a:solidFill>
                  <a:srgbClr val="FF0000"/>
                </a:solidFill>
              </a:rPr>
              <a:t>kê</a:t>
            </a:r>
            <a:endParaRPr lang="en-US" b="1" strike="sngStrike" dirty="0" smtClean="0">
              <a:solidFill>
                <a:srgbClr val="FF0000"/>
              </a:solidFill>
            </a:endParaRPr>
          </a:p>
          <a:p>
            <a:r>
              <a:rPr lang="en-US" b="1" strike="sngStrike" dirty="0" smtClean="0">
                <a:solidFill>
                  <a:srgbClr val="FF0000"/>
                </a:solidFill>
              </a:rPr>
              <a:t>TONG:	Tổng </a:t>
            </a:r>
            <a:r>
              <a:rPr lang="en-US" b="1" strike="sngStrike" dirty="0" err="1" smtClean="0">
                <a:solidFill>
                  <a:srgbClr val="FF0000"/>
                </a:solidFill>
              </a:rPr>
              <a:t>số</a:t>
            </a:r>
            <a:r>
              <a:rPr lang="en-US" b="1" strike="sngStrike" dirty="0" smtClean="0">
                <a:solidFill>
                  <a:srgbClr val="FF0000"/>
                </a:solidFill>
              </a:rPr>
              <a:t> </a:t>
            </a:r>
            <a:r>
              <a:rPr lang="en-US" b="1" strike="sngStrike" dirty="0" err="1" smtClean="0">
                <a:solidFill>
                  <a:srgbClr val="FF0000"/>
                </a:solidFill>
              </a:rPr>
              <a:t>lượng</a:t>
            </a:r>
            <a:endParaRPr lang="vi-VN" b="1" strike="sngStrike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0746" y="4304805"/>
            <a:ext cx="3349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MAPH:	</a:t>
            </a:r>
            <a:r>
              <a:rPr lang="en-US" b="1" dirty="0" err="1" smtClean="0">
                <a:solidFill>
                  <a:srgbClr val="002060"/>
                </a:solidFill>
              </a:rPr>
              <a:t>Mã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phiếu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NGAY:	</a:t>
            </a:r>
            <a:r>
              <a:rPr lang="en-US" b="1" dirty="0" err="1" smtClean="0">
                <a:solidFill>
                  <a:srgbClr val="002060"/>
                </a:solidFill>
              </a:rPr>
              <a:t>Ngày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kiểm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kê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HT_NV:	</a:t>
            </a:r>
            <a:r>
              <a:rPr lang="en-US" b="1" dirty="0" err="1" smtClean="0">
                <a:solidFill>
                  <a:srgbClr val="002060"/>
                </a:solidFill>
              </a:rPr>
              <a:t>Nhân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viên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kiểm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kê</a:t>
            </a:r>
            <a:r>
              <a:rPr lang="en-US" b="1" dirty="0" smtClean="0">
                <a:solidFill>
                  <a:srgbClr val="002060"/>
                </a:solidFill>
              </a:rPr>
              <a:t>	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CV_NV:	</a:t>
            </a:r>
            <a:r>
              <a:rPr lang="en-US" b="1" dirty="0" err="1" smtClean="0">
                <a:solidFill>
                  <a:srgbClr val="002060"/>
                </a:solidFill>
              </a:rPr>
              <a:t>Chức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vụ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MAPH:	</a:t>
            </a:r>
            <a:r>
              <a:rPr lang="en-US" b="1" dirty="0" err="1" smtClean="0">
                <a:solidFill>
                  <a:srgbClr val="002060"/>
                </a:solidFill>
              </a:rPr>
              <a:t>Mã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phòng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TENPH:	</a:t>
            </a:r>
            <a:r>
              <a:rPr lang="en-US" b="1" dirty="0" err="1" smtClean="0">
                <a:solidFill>
                  <a:srgbClr val="002060"/>
                </a:solidFill>
              </a:rPr>
              <a:t>Tên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phòng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TP:	</a:t>
            </a:r>
            <a:r>
              <a:rPr lang="en-US" b="1" dirty="0" err="1" smtClean="0">
                <a:solidFill>
                  <a:srgbClr val="002060"/>
                </a:solidFill>
              </a:rPr>
              <a:t>Họ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tên</a:t>
            </a:r>
            <a:r>
              <a:rPr lang="en-US" b="1" dirty="0" smtClean="0">
                <a:solidFill>
                  <a:srgbClr val="002060"/>
                </a:solidFill>
              </a:rPr>
              <a:t> trưởng </a:t>
            </a:r>
            <a:r>
              <a:rPr lang="en-US" b="1" dirty="0" err="1" smtClean="0">
                <a:solidFill>
                  <a:srgbClr val="002060"/>
                </a:solidFill>
              </a:rPr>
              <a:t>phòng</a:t>
            </a:r>
            <a:endParaRPr lang="en-US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47036" y="255142"/>
            <a:ext cx="874936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dirty="0" smtClean="0"/>
              <a:t>5.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dẫn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47036" y="1038050"/>
            <a:ext cx="7141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Bước</a:t>
            </a:r>
            <a:r>
              <a:rPr lang="en-US" sz="2200" b="1" dirty="0" smtClean="0">
                <a:solidFill>
                  <a:srgbClr val="002060"/>
                </a:solidFill>
              </a:rPr>
              <a:t> 3: </a:t>
            </a:r>
            <a:r>
              <a:rPr lang="en-US" sz="2200" b="1" dirty="0" err="1" smtClean="0">
                <a:solidFill>
                  <a:srgbClr val="002060"/>
                </a:solidFill>
              </a:rPr>
              <a:t>Vẽ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sơ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đồ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lớp</a:t>
            </a:r>
            <a:r>
              <a:rPr lang="en-US" sz="2200" b="1" dirty="0" smtClean="0">
                <a:solidFill>
                  <a:srgbClr val="002060"/>
                </a:solidFill>
              </a:rPr>
              <a:t>:</a:t>
            </a:r>
            <a:endParaRPr lang="vi-VN" sz="22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036" y="1584565"/>
            <a:ext cx="334959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MAPH:	</a:t>
            </a:r>
            <a:r>
              <a:rPr lang="en-US" b="1" dirty="0" err="1" smtClean="0">
                <a:solidFill>
                  <a:srgbClr val="002060"/>
                </a:solidFill>
              </a:rPr>
              <a:t>Mã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phiếu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NGAY:	</a:t>
            </a:r>
            <a:r>
              <a:rPr lang="en-US" b="1" dirty="0" err="1" smtClean="0">
                <a:solidFill>
                  <a:srgbClr val="002060"/>
                </a:solidFill>
              </a:rPr>
              <a:t>Ngày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kiểm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kê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HT_NV:	</a:t>
            </a:r>
            <a:r>
              <a:rPr lang="en-US" b="1" dirty="0" err="1" smtClean="0">
                <a:solidFill>
                  <a:srgbClr val="FF0000"/>
                </a:solidFill>
              </a:rPr>
              <a:t>Nhân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viên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kiểm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kê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CV_NV:	</a:t>
            </a:r>
            <a:r>
              <a:rPr lang="en-US" b="1" dirty="0" err="1" smtClean="0">
                <a:solidFill>
                  <a:srgbClr val="FF0000"/>
                </a:solidFill>
              </a:rPr>
              <a:t>Chức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vụ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MAPH:	</a:t>
            </a:r>
            <a:r>
              <a:rPr lang="en-US" b="1" dirty="0" err="1" smtClean="0">
                <a:solidFill>
                  <a:srgbClr val="002060"/>
                </a:solidFill>
              </a:rPr>
              <a:t>Mã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phòng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TENPH:	</a:t>
            </a:r>
            <a:r>
              <a:rPr lang="en-US" b="1" dirty="0" err="1" smtClean="0">
                <a:solidFill>
                  <a:srgbClr val="002060"/>
                </a:solidFill>
              </a:rPr>
              <a:t>Tên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phòng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TP:	</a:t>
            </a:r>
            <a:r>
              <a:rPr lang="en-US" b="1" dirty="0" err="1" smtClean="0">
                <a:solidFill>
                  <a:srgbClr val="002060"/>
                </a:solidFill>
              </a:rPr>
              <a:t>Họ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tên</a:t>
            </a:r>
            <a:r>
              <a:rPr lang="en-US" b="1" dirty="0" smtClean="0">
                <a:solidFill>
                  <a:srgbClr val="002060"/>
                </a:solidFill>
              </a:rPr>
              <a:t> trưởng </a:t>
            </a:r>
            <a:r>
              <a:rPr lang="en-US" b="1" dirty="0" err="1" smtClean="0">
                <a:solidFill>
                  <a:srgbClr val="002060"/>
                </a:solidFill>
              </a:rPr>
              <a:t>phòng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TEN_TS:	</a:t>
            </a:r>
            <a:r>
              <a:rPr lang="en-US" b="1" dirty="0" err="1">
                <a:solidFill>
                  <a:srgbClr val="FF0000"/>
                </a:solidFill>
              </a:rPr>
              <a:t>Tên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tài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sản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SL_TS:	</a:t>
            </a:r>
            <a:r>
              <a:rPr lang="en-US" b="1" dirty="0" err="1">
                <a:solidFill>
                  <a:srgbClr val="FF0000"/>
                </a:solidFill>
              </a:rPr>
              <a:t>Số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lượng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TT_TS:	Tình </a:t>
            </a:r>
            <a:r>
              <a:rPr lang="en-US" b="1" dirty="0" err="1">
                <a:solidFill>
                  <a:srgbClr val="FF0000"/>
                </a:solidFill>
              </a:rPr>
              <a:t>trạng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 smtClean="0">
              <a:solidFill>
                <a:srgbClr val="00206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4235116" y="2675823"/>
            <a:ext cx="57751" cy="519764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ight Brace 8"/>
          <p:cNvSpPr/>
          <p:nvPr/>
        </p:nvSpPr>
        <p:spPr>
          <a:xfrm>
            <a:off x="4235116" y="3436841"/>
            <a:ext cx="57751" cy="965631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ight Brace 9"/>
          <p:cNvSpPr/>
          <p:nvPr/>
        </p:nvSpPr>
        <p:spPr>
          <a:xfrm>
            <a:off x="4225491" y="4643726"/>
            <a:ext cx="57751" cy="965631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4706753" y="2675823"/>
            <a:ext cx="34827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NHANVIEN</a:t>
            </a:r>
            <a:endParaRPr lang="vi-VN" sz="2200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31355" y="3700528"/>
            <a:ext cx="34827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PHONG</a:t>
            </a:r>
            <a:endParaRPr lang="vi-VN" sz="2200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06752" y="4907414"/>
            <a:ext cx="34827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TAISAN</a:t>
            </a:r>
            <a:endParaRPr lang="vi-VN" sz="2200" b="1" dirty="0">
              <a:solidFill>
                <a:srgbClr val="002060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4225491" y="1809548"/>
            <a:ext cx="57751" cy="519764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15"/>
          <p:cNvSpPr txBox="1"/>
          <p:nvPr/>
        </p:nvSpPr>
        <p:spPr>
          <a:xfrm>
            <a:off x="4612105" y="1806558"/>
            <a:ext cx="34827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PHIEU</a:t>
            </a:r>
            <a:endParaRPr lang="vi-VN" sz="2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47036" y="255142"/>
            <a:ext cx="874936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dirty="0" smtClean="0"/>
              <a:t>5.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dẫn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47036" y="1038050"/>
            <a:ext cx="7141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Bước</a:t>
            </a:r>
            <a:r>
              <a:rPr lang="en-US" sz="2200" b="1" dirty="0" smtClean="0">
                <a:solidFill>
                  <a:srgbClr val="002060"/>
                </a:solidFill>
              </a:rPr>
              <a:t> 3: </a:t>
            </a:r>
            <a:r>
              <a:rPr lang="en-US" sz="2200" b="1" dirty="0" err="1" smtClean="0">
                <a:solidFill>
                  <a:srgbClr val="002060"/>
                </a:solidFill>
              </a:rPr>
              <a:t>Vẽ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sơ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đồ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</a:rPr>
              <a:t>lớp</a:t>
            </a:r>
            <a:r>
              <a:rPr lang="en-US" sz="2200" b="1" dirty="0" smtClean="0">
                <a:solidFill>
                  <a:srgbClr val="002060"/>
                </a:solidFill>
              </a:rPr>
              <a:t>:</a:t>
            </a:r>
            <a:endParaRPr lang="vi-VN" sz="22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4411" y="1609837"/>
            <a:ext cx="348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NHANVIEN</a:t>
            </a:r>
            <a:r>
              <a:rPr lang="en-US" b="1" dirty="0" smtClean="0">
                <a:solidFill>
                  <a:srgbClr val="002060"/>
                </a:solidFill>
              </a:rPr>
              <a:t>(HOTEN, CHUCVU)</a:t>
            </a:r>
            <a:endParaRPr lang="vi-VN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7035" y="2069525"/>
            <a:ext cx="348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PHONG</a:t>
            </a:r>
            <a:r>
              <a:rPr lang="en-US" b="1" dirty="0" smtClean="0">
                <a:solidFill>
                  <a:srgbClr val="002060"/>
                </a:solidFill>
              </a:rPr>
              <a:t>(MAPH, TENPH, TENTP)</a:t>
            </a:r>
            <a:endParaRPr lang="vi-V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24411" y="2069525"/>
            <a:ext cx="348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TAISAN</a:t>
            </a:r>
            <a:r>
              <a:rPr lang="en-US" b="1" dirty="0" smtClean="0">
                <a:solidFill>
                  <a:srgbClr val="002060"/>
                </a:solidFill>
              </a:rPr>
              <a:t>(TENTS, SL, TINHTRANG)</a:t>
            </a:r>
            <a:endParaRPr lang="vi-VN" b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036" y="1584565"/>
            <a:ext cx="348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PHIEU</a:t>
            </a:r>
            <a:r>
              <a:rPr lang="en-US" b="1" dirty="0" smtClean="0">
                <a:solidFill>
                  <a:srgbClr val="002060"/>
                </a:solidFill>
              </a:rPr>
              <a:t>(MAPH, NGAY)</a:t>
            </a:r>
            <a:endParaRPr lang="vi-VN" b="1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9217" y="3447509"/>
            <a:ext cx="1790299" cy="220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MAPH</a:t>
            </a:r>
          </a:p>
          <a:p>
            <a:r>
              <a:rPr lang="en-US" b="1" dirty="0" smtClean="0"/>
              <a:t>NGAY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2060"/>
                </a:solidFill>
              </a:rPr>
              <a:t>void </a:t>
            </a:r>
            <a:r>
              <a:rPr lang="en-US" b="1" dirty="0" err="1" smtClean="0">
                <a:solidFill>
                  <a:srgbClr val="002060"/>
                </a:solidFill>
              </a:rPr>
              <a:t>nhap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b="1" dirty="0">
                <a:solidFill>
                  <a:srgbClr val="002060"/>
                </a:solidFill>
              </a:rPr>
              <a:t>v</a:t>
            </a:r>
            <a:r>
              <a:rPr lang="en-US" b="1" dirty="0" smtClean="0">
                <a:solidFill>
                  <a:srgbClr val="002060"/>
                </a:solidFill>
              </a:rPr>
              <a:t>oid </a:t>
            </a:r>
            <a:r>
              <a:rPr lang="en-US" b="1" dirty="0" err="1" smtClean="0">
                <a:solidFill>
                  <a:srgbClr val="002060"/>
                </a:solidFill>
              </a:rPr>
              <a:t>xuat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vi-VN" b="1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59216" y="3101000"/>
            <a:ext cx="1790299" cy="3155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PHIEU</a:t>
            </a:r>
            <a:endParaRPr lang="vi-VN" b="1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16853" y="2875723"/>
            <a:ext cx="1790299" cy="1311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HOTEN</a:t>
            </a:r>
          </a:p>
          <a:p>
            <a:r>
              <a:rPr lang="en-US" b="1" dirty="0" smtClean="0"/>
              <a:t>CHUCVU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void </a:t>
            </a:r>
            <a:r>
              <a:rPr lang="en-US" b="1" dirty="0" err="1" smtClean="0">
                <a:solidFill>
                  <a:srgbClr val="002060"/>
                </a:solidFill>
              </a:rPr>
              <a:t>nhap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void </a:t>
            </a:r>
            <a:r>
              <a:rPr lang="en-US" b="1" dirty="0" err="1" smtClean="0">
                <a:solidFill>
                  <a:srgbClr val="002060"/>
                </a:solidFill>
              </a:rPr>
              <a:t>xuat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vi-VN" b="1" dirty="0">
              <a:solidFill>
                <a:srgbClr val="00206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16852" y="2529213"/>
            <a:ext cx="1790299" cy="3155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NHANVIEN</a:t>
            </a:r>
            <a:endParaRPr lang="vi-VN" b="1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16852" y="4710625"/>
            <a:ext cx="1790299" cy="148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MAPH</a:t>
            </a:r>
          </a:p>
          <a:p>
            <a:r>
              <a:rPr lang="en-US" b="1" dirty="0" smtClean="0"/>
              <a:t>TENPH</a:t>
            </a:r>
          </a:p>
          <a:p>
            <a:r>
              <a:rPr lang="en-US" b="1" dirty="0" smtClean="0"/>
              <a:t>TENTP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void </a:t>
            </a:r>
            <a:r>
              <a:rPr lang="en-US" b="1" dirty="0" err="1" smtClean="0">
                <a:solidFill>
                  <a:srgbClr val="002060"/>
                </a:solidFill>
              </a:rPr>
              <a:t>nhap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void </a:t>
            </a:r>
            <a:r>
              <a:rPr lang="en-US" b="1" dirty="0" err="1" smtClean="0">
                <a:solidFill>
                  <a:srgbClr val="002060"/>
                </a:solidFill>
              </a:rPr>
              <a:t>xuat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vi-VN" b="1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16851" y="4364115"/>
            <a:ext cx="1790299" cy="3155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PHONG</a:t>
            </a:r>
            <a:endParaRPr lang="vi-VN" b="1" dirty="0">
              <a:solidFill>
                <a:srgbClr val="00206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8422" y="3447509"/>
            <a:ext cx="1790299" cy="1442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TENTS</a:t>
            </a:r>
          </a:p>
          <a:p>
            <a:r>
              <a:rPr lang="en-US" b="1" dirty="0" smtClean="0"/>
              <a:t>SL</a:t>
            </a:r>
          </a:p>
          <a:p>
            <a:r>
              <a:rPr lang="en-US" b="1" dirty="0" smtClean="0"/>
              <a:t>TINHTRANG</a:t>
            </a:r>
          </a:p>
          <a:p>
            <a:r>
              <a:rPr lang="en-US" b="1" dirty="0">
                <a:solidFill>
                  <a:srgbClr val="002060"/>
                </a:solidFill>
              </a:rPr>
              <a:t>v</a:t>
            </a:r>
            <a:r>
              <a:rPr lang="en-US" b="1" dirty="0" smtClean="0">
                <a:solidFill>
                  <a:srgbClr val="002060"/>
                </a:solidFill>
              </a:rPr>
              <a:t>oid </a:t>
            </a:r>
            <a:r>
              <a:rPr lang="en-US" b="1" dirty="0" err="1" smtClean="0">
                <a:solidFill>
                  <a:srgbClr val="002060"/>
                </a:solidFill>
              </a:rPr>
              <a:t>nhap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b="1" dirty="0">
                <a:solidFill>
                  <a:srgbClr val="002060"/>
                </a:solidFill>
              </a:rPr>
              <a:t>v</a:t>
            </a:r>
            <a:r>
              <a:rPr lang="en-US" b="1" dirty="0" smtClean="0">
                <a:solidFill>
                  <a:srgbClr val="002060"/>
                </a:solidFill>
              </a:rPr>
              <a:t>oid </a:t>
            </a:r>
            <a:r>
              <a:rPr lang="en-US" b="1" dirty="0" err="1" smtClean="0">
                <a:solidFill>
                  <a:srgbClr val="002060"/>
                </a:solidFill>
              </a:rPr>
              <a:t>xuat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vi-VN" b="1" dirty="0">
              <a:solidFill>
                <a:srgbClr val="00206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8421" y="3101000"/>
            <a:ext cx="1790299" cy="3155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TAISAN</a:t>
            </a:r>
            <a:endParaRPr lang="vi-VN" b="1" dirty="0">
              <a:solidFill>
                <a:srgbClr val="00206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408720" y="2680653"/>
            <a:ext cx="3708132" cy="2116742"/>
            <a:chOff x="2408720" y="2680653"/>
            <a:chExt cx="3708132" cy="2116742"/>
          </a:xfrm>
        </p:grpSpPr>
        <p:cxnSp>
          <p:nvCxnSpPr>
            <p:cNvPr id="25" name="Straight Connector 24"/>
            <p:cNvCxnSpPr>
              <a:stCxn id="19" idx="1"/>
            </p:cNvCxnSpPr>
            <p:nvPr/>
          </p:nvCxnSpPr>
          <p:spPr>
            <a:xfrm flipH="1">
              <a:off x="5753100" y="2687003"/>
              <a:ext cx="363752" cy="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Diamond 26"/>
            <p:cNvSpPr/>
            <p:nvPr/>
          </p:nvSpPr>
          <p:spPr>
            <a:xfrm>
              <a:off x="5155865" y="4109721"/>
              <a:ext cx="190500" cy="1177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29" name="Straight Connector 28"/>
            <p:cNvCxnSpPr>
              <a:endCxn id="37" idx="3"/>
            </p:cNvCxnSpPr>
            <p:nvPr/>
          </p:nvCxnSpPr>
          <p:spPr>
            <a:xfrm flipH="1">
              <a:off x="5340015" y="4521905"/>
              <a:ext cx="776836" cy="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408720" y="3258790"/>
              <a:ext cx="363752" cy="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759449" y="2680653"/>
              <a:ext cx="0" cy="1499986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27" idx="3"/>
            </p:cNvCxnSpPr>
            <p:nvPr/>
          </p:nvCxnSpPr>
          <p:spPr>
            <a:xfrm flipH="1">
              <a:off x="5346365" y="4168571"/>
              <a:ext cx="413084" cy="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769295" y="3258790"/>
              <a:ext cx="0" cy="149101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iamond 36"/>
            <p:cNvSpPr/>
            <p:nvPr/>
          </p:nvSpPr>
          <p:spPr>
            <a:xfrm>
              <a:off x="5149515" y="4463055"/>
              <a:ext cx="190500" cy="1177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40" name="Straight Connector 39"/>
            <p:cNvCxnSpPr/>
            <p:nvPr/>
          </p:nvCxnSpPr>
          <p:spPr>
            <a:xfrm flipH="1">
              <a:off x="2769295" y="4741515"/>
              <a:ext cx="363752" cy="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iamond 40"/>
            <p:cNvSpPr/>
            <p:nvPr/>
          </p:nvSpPr>
          <p:spPr>
            <a:xfrm>
              <a:off x="3129870" y="4679695"/>
              <a:ext cx="190500" cy="1177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3360018" y="3963567"/>
            <a:ext cx="1554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NHANVIEN  X</a:t>
            </a:r>
          </a:p>
          <a:p>
            <a:r>
              <a:rPr lang="en-US" b="1" dirty="0">
                <a:solidFill>
                  <a:schemeClr val="accent2"/>
                </a:solidFill>
              </a:rPr>
              <a:t>PHONG        Y</a:t>
            </a:r>
          </a:p>
          <a:p>
            <a:r>
              <a:rPr lang="en-US" b="1" dirty="0">
                <a:solidFill>
                  <a:schemeClr val="accent2"/>
                </a:solidFill>
              </a:rPr>
              <a:t>TAISAN *      </a:t>
            </a:r>
            <a:r>
              <a:rPr lang="en-US" b="1" dirty="0" smtClean="0">
                <a:solidFill>
                  <a:schemeClr val="accent2"/>
                </a:solidFill>
              </a:rPr>
              <a:t>Z</a:t>
            </a:r>
          </a:p>
          <a:p>
            <a:r>
              <a:rPr lang="en-US" b="1" dirty="0" err="1">
                <a:solidFill>
                  <a:schemeClr val="accent2"/>
                </a:solidFill>
              </a:rPr>
              <a:t>i</a:t>
            </a:r>
            <a:r>
              <a:rPr lang="en-US" b="1" dirty="0" err="1" smtClean="0">
                <a:solidFill>
                  <a:schemeClr val="accent2"/>
                </a:solidFill>
              </a:rPr>
              <a:t>nt</a:t>
            </a:r>
            <a:r>
              <a:rPr lang="en-US" b="1" dirty="0" smtClean="0">
                <a:solidFill>
                  <a:schemeClr val="accent2"/>
                </a:solidFill>
              </a:rPr>
              <a:t>                 n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2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47036" y="255142"/>
            <a:ext cx="8749364" cy="66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EF3B3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dirty="0" smtClean="0"/>
              <a:t>5.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dẫn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23584" y="922422"/>
            <a:ext cx="76568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MS Mincho"/>
              </a:rPr>
              <a:t>Ví dụ 2: </a:t>
            </a:r>
            <a:r>
              <a:rPr lang="pt-BR" sz="2200" b="1" dirty="0" smtClean="0">
                <a:latin typeface="Times New Roman" panose="02020603050405020304" pitchFamily="18" charset="0"/>
                <a:ea typeface="MS Mincho"/>
              </a:rPr>
              <a:t>Cài đặt sơ đồ lớp sau</a:t>
            </a:r>
            <a:endParaRPr lang="vi-VN" sz="2200" b="1" dirty="0"/>
          </a:p>
        </p:txBody>
      </p:sp>
      <p:sp>
        <p:nvSpPr>
          <p:cNvPr id="5" name="Rectangle 4"/>
          <p:cNvSpPr/>
          <p:nvPr/>
        </p:nvSpPr>
        <p:spPr>
          <a:xfrm>
            <a:off x="723584" y="5690223"/>
            <a:ext cx="7563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ea typeface="MS Mincho"/>
              </a:rPr>
              <a:t>Hãy</a:t>
            </a:r>
            <a:r>
              <a:rPr lang="en-US" b="1" dirty="0">
                <a:latin typeface="Times New Roman" panose="02020603050405020304" pitchFamily="18" charset="0"/>
                <a:ea typeface="MS Mincho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MS Mincho"/>
              </a:rPr>
              <a:t>viết</a:t>
            </a:r>
            <a:r>
              <a:rPr lang="en-US" b="1" dirty="0">
                <a:latin typeface="Times New Roman" panose="02020603050405020304" pitchFamily="18" charset="0"/>
                <a:ea typeface="MS Mincho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MS Mincho"/>
              </a:rPr>
              <a:t>hàm</a:t>
            </a:r>
            <a:r>
              <a:rPr lang="en-US" b="1" dirty="0">
                <a:latin typeface="Times New Roman" panose="02020603050405020304" pitchFamily="18" charset="0"/>
                <a:ea typeface="MS Mincho"/>
              </a:rPr>
              <a:t> main </a:t>
            </a:r>
            <a:r>
              <a:rPr lang="en-US" b="1" dirty="0" err="1">
                <a:latin typeface="Times New Roman" panose="02020603050405020304" pitchFamily="18" charset="0"/>
                <a:ea typeface="MS Mincho"/>
              </a:rPr>
              <a:t>nhập</a:t>
            </a:r>
            <a:r>
              <a:rPr lang="en-US" b="1" dirty="0">
                <a:latin typeface="Times New Roman" panose="02020603050405020304" pitchFamily="18" charset="0"/>
                <a:ea typeface="MS Mincho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MS Mincho"/>
              </a:rPr>
              <a:t>vào</a:t>
            </a:r>
            <a:r>
              <a:rPr lang="en-US" b="1" dirty="0">
                <a:latin typeface="Times New Roman" panose="02020603050405020304" pitchFamily="18" charset="0"/>
                <a:ea typeface="MS Mincho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MS Mincho"/>
              </a:rPr>
              <a:t>thông</a:t>
            </a:r>
            <a:r>
              <a:rPr lang="en-US" b="1" dirty="0">
                <a:latin typeface="Times New Roman" panose="02020603050405020304" pitchFamily="18" charset="0"/>
                <a:ea typeface="MS Mincho"/>
              </a:rPr>
              <a:t> tin </a:t>
            </a:r>
            <a:r>
              <a:rPr lang="en-US" b="1" dirty="0" err="1">
                <a:latin typeface="Times New Roman" panose="02020603050405020304" pitchFamily="18" charset="0"/>
                <a:ea typeface="MS Mincho"/>
              </a:rPr>
              <a:t>của</a:t>
            </a:r>
            <a:r>
              <a:rPr lang="en-US" b="1" dirty="0">
                <a:latin typeface="Times New Roman" panose="02020603050405020304" pitchFamily="18" charset="0"/>
                <a:ea typeface="MS Mincho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ea typeface="MS Mincho"/>
              </a:rPr>
              <a:t>n</a:t>
            </a:r>
            <a:r>
              <a:rPr lang="en-US" b="1" dirty="0">
                <a:latin typeface="Times New Roman" panose="02020603050405020304" pitchFamily="18" charset="0"/>
                <a:ea typeface="MS Mincho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MS Mincho"/>
              </a:rPr>
              <a:t>Tivi</a:t>
            </a:r>
            <a:r>
              <a:rPr lang="en-US" b="1" dirty="0">
                <a:latin typeface="Times New Roman" panose="02020603050405020304" pitchFamily="18" charset="0"/>
                <a:ea typeface="MS Mincho"/>
              </a:rPr>
              <a:t>. </a:t>
            </a:r>
            <a:endParaRPr lang="en-US" b="1" dirty="0" smtClean="0">
              <a:latin typeface="Times New Roman" panose="02020603050405020304" pitchFamily="18" charset="0"/>
              <a:ea typeface="MS Minch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ea typeface="MS Mincho"/>
              </a:rPr>
              <a:t>In </a:t>
            </a:r>
            <a:r>
              <a:rPr lang="en-US" b="1" dirty="0" err="1" smtClean="0">
                <a:latin typeface="Times New Roman" panose="02020603050405020304" pitchFamily="18" charset="0"/>
                <a:ea typeface="MS Mincho"/>
              </a:rPr>
              <a:t>danh</a:t>
            </a:r>
            <a:r>
              <a:rPr lang="en-US" b="1" dirty="0">
                <a:latin typeface="Times New Roman" panose="02020603050405020304" pitchFamily="18" charset="0"/>
                <a:ea typeface="MS Mincho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MS Mincho"/>
              </a:rPr>
              <a:t>sách</a:t>
            </a:r>
            <a:r>
              <a:rPr lang="en-US" b="1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MS Mincho"/>
              </a:rPr>
              <a:t>vừa</a:t>
            </a:r>
            <a:r>
              <a:rPr lang="en-US" b="1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MS Mincho"/>
              </a:rPr>
              <a:t>nhập</a:t>
            </a:r>
            <a:r>
              <a:rPr lang="en-US" b="1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MS Mincho"/>
              </a:rPr>
              <a:t>ra</a:t>
            </a:r>
            <a:r>
              <a:rPr lang="en-US" b="1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MS Mincho"/>
              </a:rPr>
              <a:t>màn</a:t>
            </a:r>
            <a:r>
              <a:rPr lang="en-US" b="1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MS Mincho"/>
              </a:rPr>
              <a:t>hình</a:t>
            </a:r>
            <a:r>
              <a:rPr lang="en-US" b="1" dirty="0" smtClean="0">
                <a:latin typeface="Times New Roman" panose="02020603050405020304" pitchFamily="18" charset="0"/>
                <a:ea typeface="MS Mincho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ea typeface="MS Mincho"/>
              </a:rPr>
              <a:t>Cho </a:t>
            </a:r>
            <a:r>
              <a:rPr lang="en-US" b="1" dirty="0" err="1" smtClean="0">
                <a:latin typeface="Times New Roman" panose="02020603050405020304" pitchFamily="18" charset="0"/>
                <a:ea typeface="MS Mincho"/>
              </a:rPr>
              <a:t>biết</a:t>
            </a:r>
            <a:r>
              <a:rPr lang="en-US" b="1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MS Mincho"/>
              </a:rPr>
              <a:t>có</a:t>
            </a:r>
            <a:r>
              <a:rPr lang="en-US" b="1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MS Mincho"/>
              </a:rPr>
              <a:t>bao</a:t>
            </a:r>
            <a:r>
              <a:rPr lang="en-US" b="1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MS Mincho"/>
              </a:rPr>
              <a:t>nhiêu</a:t>
            </a:r>
            <a:r>
              <a:rPr lang="en-US" b="1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MS Mincho"/>
              </a:rPr>
              <a:t>tivi</a:t>
            </a:r>
            <a:r>
              <a:rPr lang="en-US" b="1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MS Mincho"/>
              </a:rPr>
              <a:t>của</a:t>
            </a:r>
            <a:r>
              <a:rPr lang="en-US" b="1" dirty="0" smtClean="0">
                <a:latin typeface="Times New Roman" panose="02020603050405020304" pitchFamily="18" charset="0"/>
                <a:ea typeface="MS Mincho"/>
              </a:rPr>
              <a:t> hang LG </a:t>
            </a:r>
            <a:r>
              <a:rPr lang="en-US" b="1" dirty="0" err="1" smtClean="0">
                <a:latin typeface="Times New Roman" panose="02020603050405020304" pitchFamily="18" charset="0"/>
                <a:ea typeface="MS Mincho"/>
              </a:rPr>
              <a:t>trong</a:t>
            </a:r>
            <a:r>
              <a:rPr lang="en-US" b="1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MS Mincho"/>
              </a:rPr>
              <a:t>danh</a:t>
            </a:r>
            <a:r>
              <a:rPr lang="en-US" b="1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MS Mincho"/>
              </a:rPr>
              <a:t>sách</a:t>
            </a:r>
            <a:r>
              <a:rPr lang="en-US" b="1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MS Mincho"/>
              </a:rPr>
              <a:t>vừa</a:t>
            </a:r>
            <a:r>
              <a:rPr lang="en-US" b="1" dirty="0" smtClean="0">
                <a:latin typeface="Times New Roman" panose="02020603050405020304" pitchFamily="18" charset="0"/>
                <a:ea typeface="MS Mincho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ea typeface="MS Mincho"/>
              </a:rPr>
              <a:t>nhập</a:t>
            </a:r>
            <a:r>
              <a:rPr lang="en-US" b="1" dirty="0" smtClean="0">
                <a:latin typeface="Times New Roman" panose="02020603050405020304" pitchFamily="18" charset="0"/>
                <a:ea typeface="MS Mincho"/>
              </a:rPr>
              <a:t>?</a:t>
            </a:r>
            <a:endParaRPr lang="vi-V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525" y="1431044"/>
            <a:ext cx="6574379" cy="40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0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FF45-9395-4868-8AAF-F01E5DAEBC1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45"/>
          <a:stretch/>
        </p:blipFill>
        <p:spPr>
          <a:xfrm>
            <a:off x="4483100" y="0"/>
            <a:ext cx="4851400" cy="514099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342900" y="1833998"/>
            <a:ext cx="4140200" cy="2639090"/>
          </a:xfrm>
          <a:prstGeom prst="wedgeRectCallout">
            <a:avLst>
              <a:gd name="adj1" fmla="val 61857"/>
              <a:gd name="adj2" fmla="val -20789"/>
            </a:avLst>
          </a:prstGeom>
          <a:solidFill>
            <a:schemeClr val="bg1"/>
          </a:solidFill>
          <a:ln w="76200">
            <a:solidFill>
              <a:srgbClr val="5A8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n w="3810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T H A N K   Y O U !</a:t>
            </a:r>
            <a:endParaRPr lang="en-US" sz="4000" dirty="0">
              <a:ln w="381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7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23873</TotalTime>
  <Words>260</Words>
  <Application>Microsoft Office PowerPoint</Application>
  <PresentationFormat>On-screen Show (4:3)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Century Gothic</vt:lpstr>
      <vt:lpstr>MS Mincho</vt:lpstr>
      <vt:lpstr>Segoe UI</vt:lpstr>
      <vt:lpstr>Times New Roman</vt:lpstr>
      <vt:lpstr>Wingdings</vt:lpstr>
      <vt:lpstr>Retrospect</vt:lpstr>
      <vt:lpstr>BÀI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Tran</dc:creator>
  <cp:lastModifiedBy>Admin</cp:lastModifiedBy>
  <cp:revision>666</cp:revision>
  <dcterms:created xsi:type="dcterms:W3CDTF">2015-10-02T14:37:31Z</dcterms:created>
  <dcterms:modified xsi:type="dcterms:W3CDTF">2021-01-11T11:37:01Z</dcterms:modified>
</cp:coreProperties>
</file>