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Mountains of Christmas"/>
      <p:regular r:id="rId9"/>
      <p:bold r:id="rId10"/>
    </p:embeddedFont>
    <p:embeddedFont>
      <p:font typeface="Emilys Candy"/>
      <p:regular r:id="rId11"/>
    </p:embeddedFont>
    <p:embeddedFont>
      <p:font typeface="Happy Monkey"/>
      <p:regular r:id="rId12"/>
    </p:embeddedFont>
    <p:embeddedFont>
      <p:font typeface="Croissant One"/>
      <p:regular r:id="rId13"/>
    </p:embeddedFont>
    <p:embeddedFont>
      <p:font typeface="Cherry Swash"/>
      <p:regular r:id="rId14"/>
      <p:bold r:id="rId15"/>
    </p:embeddedFont>
    <p:embeddedFont>
      <p:font typeface="Love Ya Like A Sister"/>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milysCandy-regular.fntdata"/><Relationship Id="rId10" Type="http://schemas.openxmlformats.org/officeDocument/2006/relationships/font" Target="fonts/MountainsofChristmas-bold.fntdata"/><Relationship Id="rId13" Type="http://schemas.openxmlformats.org/officeDocument/2006/relationships/font" Target="fonts/CroissantOne-regular.fntdata"/><Relationship Id="rId12" Type="http://schemas.openxmlformats.org/officeDocument/2006/relationships/font" Target="fonts/HappyMonke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untainsofChristmas-regular.fntdata"/><Relationship Id="rId15" Type="http://schemas.openxmlformats.org/officeDocument/2006/relationships/font" Target="fonts/CherrySwash-bold.fntdata"/><Relationship Id="rId14" Type="http://schemas.openxmlformats.org/officeDocument/2006/relationships/font" Target="fonts/CherrySwash-regular.fntdata"/><Relationship Id="rId16" Type="http://schemas.openxmlformats.org/officeDocument/2006/relationships/font" Target="fonts/LoveYaLikeASi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nva.com/" TargetMode="External"/><Relationship Id="rId3" Type="http://schemas.openxmlformats.org/officeDocument/2006/relationships/hyperlink" Target="https://games4learning.com/valentines-day-math-games/" TargetMode="External"/><Relationship Id="rId4" Type="http://schemas.openxmlformats.org/officeDocument/2006/relationships/hyperlink" Target="https://www.youtube.com/channel/UC6WxJcL5h_T96exKF5C9mPA"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b0e9bbe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b0e9bbe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CC0202"/>
              </a:buClr>
              <a:buSzPts val="1400"/>
              <a:buFont typeface="Mountains of Christmas"/>
              <a:buChar char="●"/>
            </a:pPr>
            <a:r>
              <a:rPr lang="en" sz="1400">
                <a:solidFill>
                  <a:srgbClr val="CC0202"/>
                </a:solidFill>
                <a:latin typeface="Cherry Swash"/>
                <a:ea typeface="Cherry Swash"/>
                <a:cs typeface="Cherry Swash"/>
                <a:sym typeface="Cherry Swash"/>
              </a:rPr>
              <a:t>Template from </a:t>
            </a:r>
            <a:r>
              <a:rPr lang="en" sz="1400" u="sng">
                <a:solidFill>
                  <a:srgbClr val="CC0202"/>
                </a:solidFill>
                <a:latin typeface="Cherry Swash"/>
                <a:ea typeface="Cherry Swash"/>
                <a:cs typeface="Cherry Swash"/>
                <a:sym typeface="Cherry Swash"/>
                <a:hlinkClick r:id="rId2">
                  <a:extLst>
                    <a:ext uri="{A12FA001-AC4F-418D-AE19-62706E023703}">
                      <ahyp:hlinkClr val="tx"/>
                    </a:ext>
                  </a:extLst>
                </a:hlinkClick>
              </a:rPr>
              <a:t>Canva</a:t>
            </a:r>
            <a:r>
              <a:rPr lang="en" sz="1400">
                <a:solidFill>
                  <a:schemeClr val="dk1"/>
                </a:solidFill>
                <a:latin typeface="Cherry Swash"/>
                <a:ea typeface="Cherry Swash"/>
                <a:cs typeface="Cherry Swash"/>
                <a:sym typeface="Cherry Swash"/>
              </a:rPr>
              <a:t> </a:t>
            </a:r>
            <a:r>
              <a:rPr lang="en" sz="1400">
                <a:solidFill>
                  <a:srgbClr val="C1575C"/>
                </a:solidFill>
                <a:latin typeface="Cherry Swash"/>
                <a:ea typeface="Cherry Swash"/>
                <a:cs typeface="Cherry Swash"/>
                <a:sym typeface="Cherry Swash"/>
              </a:rPr>
              <a:t>{Tiny Multi-Color Hearts Valentine's Card}</a:t>
            </a:r>
            <a:endParaRPr sz="1400">
              <a:solidFill>
                <a:srgbClr val="C1575C"/>
              </a:solidFill>
              <a:latin typeface="Cherry Swash"/>
              <a:ea typeface="Cherry Swash"/>
              <a:cs typeface="Cherry Swash"/>
              <a:sym typeface="Cherry Swash"/>
            </a:endParaRPr>
          </a:p>
          <a:p>
            <a:pPr indent="-317500" lvl="0" marL="457200" rtl="0" algn="l">
              <a:spcBef>
                <a:spcPts val="0"/>
              </a:spcBef>
              <a:spcAft>
                <a:spcPts val="0"/>
              </a:spcAft>
              <a:buClr>
                <a:srgbClr val="CC0202"/>
              </a:buClr>
              <a:buSzPts val="1400"/>
              <a:buFont typeface="Mountains of Christmas"/>
              <a:buChar char="●"/>
            </a:pPr>
            <a:r>
              <a:rPr lang="en" sz="1400">
                <a:solidFill>
                  <a:srgbClr val="CC0202"/>
                </a:solidFill>
                <a:latin typeface="Cherry Swash"/>
                <a:ea typeface="Cherry Swash"/>
                <a:cs typeface="Cherry Swash"/>
                <a:sym typeface="Cherry Swash"/>
              </a:rPr>
              <a:t>Brain Teaser ideas from </a:t>
            </a:r>
            <a:r>
              <a:rPr lang="en" sz="1400" u="sng">
                <a:solidFill>
                  <a:srgbClr val="CC0202"/>
                </a:solidFill>
                <a:latin typeface="Cherry Swash"/>
                <a:ea typeface="Cherry Swash"/>
                <a:cs typeface="Cherry Swash"/>
                <a:sym typeface="Cherry Swash"/>
                <a:hlinkClick r:id="rId3">
                  <a:extLst>
                    <a:ext uri="{A12FA001-AC4F-418D-AE19-62706E023703}">
                      <ahyp:hlinkClr val="tx"/>
                    </a:ext>
                  </a:extLst>
                </a:hlinkClick>
              </a:rPr>
              <a:t>Games4Learning</a:t>
            </a:r>
            <a:r>
              <a:rPr lang="en" sz="1400">
                <a:solidFill>
                  <a:schemeClr val="dk1"/>
                </a:solidFill>
                <a:latin typeface="Cherry Swash"/>
                <a:ea typeface="Cherry Swash"/>
                <a:cs typeface="Cherry Swash"/>
                <a:sym typeface="Cherry Swash"/>
              </a:rPr>
              <a:t> </a:t>
            </a:r>
            <a:r>
              <a:rPr lang="en" sz="1400">
                <a:solidFill>
                  <a:srgbClr val="C1575C"/>
                </a:solidFill>
                <a:latin typeface="Cherry Swash"/>
                <a:ea typeface="Cherry Swash"/>
                <a:cs typeface="Cherry Swash"/>
                <a:sym typeface="Cherry Swash"/>
              </a:rPr>
              <a:t>{Answer = 53!}</a:t>
            </a:r>
            <a:endParaRPr sz="1400">
              <a:solidFill>
                <a:srgbClr val="C1575C"/>
              </a:solidFill>
              <a:latin typeface="Cherry Swash"/>
              <a:ea typeface="Cherry Swash"/>
              <a:cs typeface="Cherry Swash"/>
              <a:sym typeface="Cherry Swash"/>
            </a:endParaRPr>
          </a:p>
          <a:p>
            <a:pPr indent="-317500" lvl="0" marL="457200" rtl="0" algn="l">
              <a:spcBef>
                <a:spcPts val="0"/>
              </a:spcBef>
              <a:spcAft>
                <a:spcPts val="0"/>
              </a:spcAft>
              <a:buClr>
                <a:srgbClr val="CC0202"/>
              </a:buClr>
              <a:buSzPts val="1400"/>
              <a:buFont typeface="Cherry Swash"/>
              <a:buChar char="●"/>
            </a:pPr>
            <a:r>
              <a:rPr lang="en" sz="1400">
                <a:solidFill>
                  <a:srgbClr val="CC0202"/>
                </a:solidFill>
                <a:latin typeface="Cherry Swash"/>
                <a:ea typeface="Cherry Swash"/>
                <a:cs typeface="Cherry Swash"/>
                <a:sym typeface="Cherry Swash"/>
              </a:rPr>
              <a:t>Video from </a:t>
            </a:r>
            <a:r>
              <a:rPr lang="en" sz="1400" u="sng">
                <a:solidFill>
                  <a:srgbClr val="CC0202"/>
                </a:solidFill>
                <a:latin typeface="Cherry Swash"/>
                <a:ea typeface="Cherry Swash"/>
                <a:cs typeface="Cherry Swash"/>
                <a:sym typeface="Cherry Swash"/>
                <a:hlinkClick r:id="rId4">
                  <a:extLst>
                    <a:ext uri="{A12FA001-AC4F-418D-AE19-62706E023703}">
                      <ahyp:hlinkClr val="tx"/>
                    </a:ext>
                  </a:extLst>
                </a:hlinkClick>
              </a:rPr>
              <a:t>TAZ Kids Fitness</a:t>
            </a:r>
            <a:endParaRPr>
              <a:solidFill>
                <a:srgbClr val="CC0202"/>
              </a:solidFill>
              <a:latin typeface="Cherry Swash"/>
              <a:ea typeface="Cherry Swash"/>
              <a:cs typeface="Cherry Swash"/>
              <a:sym typeface="Cherry Swash"/>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b0e9bbea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b0e9bbea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rgbClr val="CC0202"/>
                </a:solidFill>
                <a:latin typeface="Cherry Swash"/>
                <a:ea typeface="Cherry Swash"/>
                <a:cs typeface="Cherry Swash"/>
                <a:sym typeface="Cherry Swash"/>
              </a:rPr>
              <a:t>If you don’t like the first slide and want to customize one for your students, here’s an extra slide! </a:t>
            </a:r>
            <a:endParaRPr>
              <a:solidFill>
                <a:srgbClr val="CC0202"/>
              </a:solidFill>
              <a:latin typeface="Cherry Swash"/>
              <a:ea typeface="Cherry Swash"/>
              <a:cs typeface="Cherry Swash"/>
              <a:sym typeface="Cherry Swash"/>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b0e9bbea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b0e9bbea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solidFill>
                <a:srgbClr val="CC0202"/>
              </a:solidFill>
              <a:latin typeface="Cherry Swash"/>
              <a:ea typeface="Cherry Swash"/>
              <a:cs typeface="Cherry Swash"/>
              <a:sym typeface="Cherry Swash"/>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www.youtube.com/watch?v=OpkKIOWGR-8" TargetMode="External"/><Relationship Id="rId10" Type="http://schemas.openxmlformats.org/officeDocument/2006/relationships/image" Target="../media/image9.png"/><Relationship Id="rId13" Type="http://schemas.openxmlformats.org/officeDocument/2006/relationships/image" Target="../media/image2.gif"/><Relationship Id="rId12" Type="http://schemas.openxmlformats.org/officeDocument/2006/relationships/image" Target="../media/image3.jpg"/><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4.png"/><Relationship Id="rId15" Type="http://schemas.openxmlformats.org/officeDocument/2006/relationships/hyperlink" Target="https://chrome.google.com/webstore/detail/slides-timer/nfhjdkmpebifdelclimjfaackjhiglpc?hl=en" TargetMode="External"/><Relationship Id="rId14" Type="http://schemas.openxmlformats.org/officeDocument/2006/relationships/hyperlink" Target="https://www.textgiraffe.com/" TargetMode="External"/><Relationship Id="rId17" Type="http://schemas.openxmlformats.org/officeDocument/2006/relationships/hyperlink" Target="https://www.classtools.net/random-name-picker/" TargetMode="External"/><Relationship Id="rId16" Type="http://schemas.openxmlformats.org/officeDocument/2006/relationships/hyperlink" Target="https://youtu.be/vNA5sBXej5Q" TargetMode="External"/><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2.gif"/><Relationship Id="rId10" Type="http://schemas.openxmlformats.org/officeDocument/2006/relationships/image" Target="../media/image9.png"/><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1" Type="http://schemas.openxmlformats.org/officeDocument/2006/relationships/hyperlink" Target="https://www.instagram.com/techknowteacher/?hl=en" TargetMode="External"/><Relationship Id="rId10" Type="http://schemas.openxmlformats.org/officeDocument/2006/relationships/hyperlink" Target="https://www.youtube.com/channel/UCSrmqQvCgLHP8qGP73rZ9Tg" TargetMode="External"/><Relationship Id="rId12" Type="http://schemas.openxmlformats.org/officeDocument/2006/relationships/hyperlink" Target="https://www.tiktok.com/@sdemichele?lang=en" TargetMode="External"/><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hyperlink" Target="http://twitter.com/sdemichele" TargetMode="External"/><Relationship Id="rId9" Type="http://schemas.openxmlformats.org/officeDocument/2006/relationships/hyperlink" Target="https://twitter.com/sdemichele?lang=en" TargetMode="External"/><Relationship Id="rId5" Type="http://schemas.openxmlformats.org/officeDocument/2006/relationships/image" Target="../media/image12.jpg"/><Relationship Id="rId6" Type="http://schemas.openxmlformats.org/officeDocument/2006/relationships/hyperlink" Target="https://www.buymeacoffee.com/StephanieDM" TargetMode="External"/><Relationship Id="rId7" Type="http://schemas.openxmlformats.org/officeDocument/2006/relationships/image" Target="../media/image11.png"/><Relationship Id="rId8" Type="http://schemas.openxmlformats.org/officeDocument/2006/relationships/hyperlink" Target="mailto:steph@stephaniedemichele.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rgbClr val="EEEEEE">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05926" y="512064"/>
            <a:ext cx="1554600" cy="3374100"/>
          </a:xfrm>
          <a:prstGeom prst="roundRect">
            <a:avLst>
              <a:gd fmla="val 16667" name="adj"/>
            </a:avLst>
          </a:prstGeom>
          <a:solidFill>
            <a:srgbClr val="E4756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50075" y="239850"/>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1</a:t>
            </a:r>
            <a:endParaRPr b="1" sz="3000">
              <a:solidFill>
                <a:srgbClr val="FFFFFF"/>
              </a:solidFill>
              <a:latin typeface="Emilys Candy"/>
              <a:ea typeface="Emilys Candy"/>
              <a:cs typeface="Emilys Candy"/>
              <a:sym typeface="Emilys Candy"/>
            </a:endParaRPr>
          </a:p>
        </p:txBody>
      </p:sp>
      <p:sp>
        <p:nvSpPr>
          <p:cNvPr id="57" name="Google Shape;57;p13"/>
          <p:cNvSpPr/>
          <p:nvPr/>
        </p:nvSpPr>
        <p:spPr>
          <a:xfrm>
            <a:off x="2050314" y="512064"/>
            <a:ext cx="1554600" cy="3374100"/>
          </a:xfrm>
          <a:prstGeom prst="roundRect">
            <a:avLst>
              <a:gd fmla="val 16667" name="adj"/>
            </a:avLst>
          </a:prstGeom>
          <a:solidFill>
            <a:srgbClr val="FFF9E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494463" y="239850"/>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2</a:t>
            </a:r>
            <a:endParaRPr b="1" sz="3000">
              <a:solidFill>
                <a:srgbClr val="FFFFFF"/>
              </a:solidFill>
              <a:latin typeface="Emilys Candy"/>
              <a:ea typeface="Emilys Candy"/>
              <a:cs typeface="Emilys Candy"/>
              <a:sym typeface="Emilys Candy"/>
            </a:endParaRPr>
          </a:p>
        </p:txBody>
      </p:sp>
      <p:sp>
        <p:nvSpPr>
          <p:cNvPr id="59" name="Google Shape;59;p13"/>
          <p:cNvSpPr/>
          <p:nvPr/>
        </p:nvSpPr>
        <p:spPr>
          <a:xfrm>
            <a:off x="3794689" y="512064"/>
            <a:ext cx="1554600" cy="3374100"/>
          </a:xfrm>
          <a:prstGeom prst="roundRect">
            <a:avLst>
              <a:gd fmla="val 16667" name="adj"/>
            </a:avLst>
          </a:prstGeom>
          <a:solidFill>
            <a:srgbClr val="E4756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559613" y="512064"/>
            <a:ext cx="1554600" cy="3374100"/>
          </a:xfrm>
          <a:prstGeom prst="roundRect">
            <a:avLst>
              <a:gd fmla="val 16667" name="adj"/>
            </a:avLst>
          </a:prstGeom>
          <a:solidFill>
            <a:srgbClr val="FFF9E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7324538" y="512064"/>
            <a:ext cx="1554600" cy="3374100"/>
          </a:xfrm>
          <a:prstGeom prst="roundRect">
            <a:avLst>
              <a:gd fmla="val 16667" name="adj"/>
            </a:avLst>
          </a:prstGeom>
          <a:solidFill>
            <a:srgbClr val="E4756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238863" y="239850"/>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3</a:t>
            </a:r>
            <a:endParaRPr b="1" sz="3000">
              <a:solidFill>
                <a:srgbClr val="FFFFFF"/>
              </a:solidFill>
              <a:latin typeface="Emilys Candy"/>
              <a:ea typeface="Emilys Candy"/>
              <a:cs typeface="Emilys Candy"/>
              <a:sym typeface="Emilys Candy"/>
            </a:endParaRPr>
          </a:p>
        </p:txBody>
      </p:sp>
      <p:sp>
        <p:nvSpPr>
          <p:cNvPr id="63" name="Google Shape;63;p13"/>
          <p:cNvSpPr/>
          <p:nvPr/>
        </p:nvSpPr>
        <p:spPr>
          <a:xfrm>
            <a:off x="6003763" y="237744"/>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4</a:t>
            </a:r>
            <a:endParaRPr b="1" sz="3000">
              <a:solidFill>
                <a:srgbClr val="FFFFFF"/>
              </a:solidFill>
              <a:latin typeface="Emilys Candy"/>
              <a:ea typeface="Emilys Candy"/>
              <a:cs typeface="Emilys Candy"/>
              <a:sym typeface="Emilys Candy"/>
            </a:endParaRPr>
          </a:p>
        </p:txBody>
      </p:sp>
      <p:sp>
        <p:nvSpPr>
          <p:cNvPr id="64" name="Google Shape;64;p13"/>
          <p:cNvSpPr/>
          <p:nvPr/>
        </p:nvSpPr>
        <p:spPr>
          <a:xfrm>
            <a:off x="7768663" y="237744"/>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5</a:t>
            </a:r>
            <a:endParaRPr b="1" sz="3000">
              <a:solidFill>
                <a:srgbClr val="FFFFFF"/>
              </a:solidFill>
              <a:latin typeface="Emilys Candy"/>
              <a:ea typeface="Emilys Candy"/>
              <a:cs typeface="Emilys Candy"/>
              <a:sym typeface="Emilys Candy"/>
            </a:endParaRPr>
          </a:p>
        </p:txBody>
      </p:sp>
      <p:pic>
        <p:nvPicPr>
          <p:cNvPr id="65" name="Google Shape;65;p13"/>
          <p:cNvPicPr preferRelativeResize="0"/>
          <p:nvPr/>
        </p:nvPicPr>
        <p:blipFill rotWithShape="1">
          <a:blip r:embed="rId4">
            <a:alphaModFix/>
          </a:blip>
          <a:srcRect b="24505" l="0" r="0" t="27929"/>
          <a:stretch/>
        </p:blipFill>
        <p:spPr>
          <a:xfrm>
            <a:off x="381525" y="827375"/>
            <a:ext cx="1403400" cy="483725"/>
          </a:xfrm>
          <a:prstGeom prst="rect">
            <a:avLst/>
          </a:prstGeom>
          <a:noFill/>
          <a:ln>
            <a:noFill/>
          </a:ln>
        </p:spPr>
      </p:pic>
      <p:pic>
        <p:nvPicPr>
          <p:cNvPr id="66" name="Google Shape;66;p13"/>
          <p:cNvPicPr preferRelativeResize="0"/>
          <p:nvPr/>
        </p:nvPicPr>
        <p:blipFill rotWithShape="1">
          <a:blip r:embed="rId5">
            <a:alphaModFix/>
          </a:blip>
          <a:srcRect b="26464" l="0" r="0" t="29683"/>
          <a:stretch/>
        </p:blipFill>
        <p:spPr>
          <a:xfrm>
            <a:off x="2272263" y="827386"/>
            <a:ext cx="1110688" cy="483714"/>
          </a:xfrm>
          <a:prstGeom prst="rect">
            <a:avLst/>
          </a:prstGeom>
          <a:noFill/>
          <a:ln>
            <a:noFill/>
          </a:ln>
        </p:spPr>
      </p:pic>
      <p:pic>
        <p:nvPicPr>
          <p:cNvPr id="67" name="Google Shape;67;p13"/>
          <p:cNvPicPr preferRelativeResize="0"/>
          <p:nvPr/>
        </p:nvPicPr>
        <p:blipFill rotWithShape="1">
          <a:blip r:embed="rId6">
            <a:alphaModFix/>
          </a:blip>
          <a:srcRect b="23220" l="0" r="0" t="37668"/>
          <a:stretch/>
        </p:blipFill>
        <p:spPr>
          <a:xfrm>
            <a:off x="3982600" y="859826"/>
            <a:ext cx="1199350" cy="418825"/>
          </a:xfrm>
          <a:prstGeom prst="rect">
            <a:avLst/>
          </a:prstGeom>
          <a:noFill/>
          <a:ln>
            <a:noFill/>
          </a:ln>
          <a:effectLst>
            <a:outerShdw blurRad="57150" rotWithShape="0" algn="bl" dir="5400000" dist="19050">
              <a:srgbClr val="000000">
                <a:alpha val="50000"/>
              </a:srgbClr>
            </a:outerShdw>
          </a:effectLst>
        </p:spPr>
      </p:pic>
      <p:pic>
        <p:nvPicPr>
          <p:cNvPr id="68" name="Google Shape;68;p13"/>
          <p:cNvPicPr preferRelativeResize="0"/>
          <p:nvPr/>
        </p:nvPicPr>
        <p:blipFill rotWithShape="1">
          <a:blip r:embed="rId7">
            <a:alphaModFix/>
          </a:blip>
          <a:srcRect b="27075" l="0" r="0" t="30258"/>
          <a:stretch/>
        </p:blipFill>
        <p:spPr>
          <a:xfrm>
            <a:off x="5662345" y="827375"/>
            <a:ext cx="1349155" cy="483725"/>
          </a:xfrm>
          <a:prstGeom prst="rect">
            <a:avLst/>
          </a:prstGeom>
          <a:noFill/>
          <a:ln>
            <a:noFill/>
          </a:ln>
        </p:spPr>
      </p:pic>
      <p:pic>
        <p:nvPicPr>
          <p:cNvPr id="69" name="Google Shape;69;p13"/>
          <p:cNvPicPr preferRelativeResize="0"/>
          <p:nvPr/>
        </p:nvPicPr>
        <p:blipFill rotWithShape="1">
          <a:blip r:embed="rId8">
            <a:alphaModFix/>
          </a:blip>
          <a:srcRect b="23219" l="0" r="0" t="34003"/>
          <a:stretch/>
        </p:blipFill>
        <p:spPr>
          <a:xfrm>
            <a:off x="7427275" y="850629"/>
            <a:ext cx="1349150" cy="437221"/>
          </a:xfrm>
          <a:prstGeom prst="rect">
            <a:avLst/>
          </a:prstGeom>
          <a:noFill/>
          <a:ln>
            <a:noFill/>
          </a:ln>
        </p:spPr>
      </p:pic>
      <p:sp>
        <p:nvSpPr>
          <p:cNvPr id="70" name="Google Shape;70;p13"/>
          <p:cNvSpPr txBox="1"/>
          <p:nvPr/>
        </p:nvSpPr>
        <p:spPr>
          <a:xfrm>
            <a:off x="412925" y="1293900"/>
            <a:ext cx="1329900" cy="12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herry Swash"/>
                <a:ea typeface="Cherry Swash"/>
                <a:cs typeface="Cherry Swash"/>
                <a:sym typeface="Cherry Swash"/>
              </a:rPr>
              <a:t>Can you collect the following items in your house?</a:t>
            </a:r>
            <a:endParaRPr>
              <a:solidFill>
                <a:srgbClr val="FFFFFF"/>
              </a:solidFill>
              <a:latin typeface="Cherry Swash"/>
              <a:ea typeface="Cherry Swash"/>
              <a:cs typeface="Cherry Swash"/>
              <a:sym typeface="Cherry Swash"/>
            </a:endParaRPr>
          </a:p>
        </p:txBody>
      </p:sp>
      <p:pic>
        <p:nvPicPr>
          <p:cNvPr id="71" name="Google Shape;71;p13"/>
          <p:cNvPicPr preferRelativeResize="0"/>
          <p:nvPr/>
        </p:nvPicPr>
        <p:blipFill rotWithShape="1">
          <a:blip r:embed="rId9">
            <a:alphaModFix/>
          </a:blip>
          <a:srcRect b="2399" l="0" r="0" t="2389"/>
          <a:stretch/>
        </p:blipFill>
        <p:spPr>
          <a:xfrm>
            <a:off x="291850" y="2798250"/>
            <a:ext cx="1487175" cy="2132675"/>
          </a:xfrm>
          <a:prstGeom prst="rect">
            <a:avLst/>
          </a:prstGeom>
          <a:noFill/>
          <a:ln>
            <a:noFill/>
          </a:ln>
          <a:effectLst>
            <a:outerShdw blurRad="57150" rotWithShape="0" algn="bl" dir="5400000" dist="19050">
              <a:srgbClr val="000000">
                <a:alpha val="50000"/>
              </a:srgbClr>
            </a:outerShdw>
          </a:effectLst>
        </p:spPr>
      </p:pic>
      <p:sp>
        <p:nvSpPr>
          <p:cNvPr id="72" name="Google Shape;72;p13"/>
          <p:cNvSpPr/>
          <p:nvPr/>
        </p:nvSpPr>
        <p:spPr>
          <a:xfrm>
            <a:off x="291925" y="3428500"/>
            <a:ext cx="1487100" cy="1204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flower</a:t>
            </a:r>
            <a:endParaRPr sz="1100">
              <a:solidFill>
                <a:srgbClr val="CC0202"/>
              </a:solidFill>
              <a:latin typeface="Croissant One"/>
              <a:ea typeface="Croissant One"/>
              <a:cs typeface="Croissant One"/>
              <a:sym typeface="Croissant One"/>
            </a:endParaRPr>
          </a:p>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candy</a:t>
            </a:r>
            <a:endParaRPr sz="1100">
              <a:solidFill>
                <a:srgbClr val="CC0202"/>
              </a:solidFill>
              <a:latin typeface="Croissant One"/>
              <a:ea typeface="Croissant One"/>
              <a:cs typeface="Croissant One"/>
              <a:sym typeface="Croissant One"/>
            </a:endParaRPr>
          </a:p>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something pink</a:t>
            </a:r>
            <a:endParaRPr sz="1100">
              <a:solidFill>
                <a:srgbClr val="CC0202"/>
              </a:solidFill>
              <a:latin typeface="Croissant One"/>
              <a:ea typeface="Croissant One"/>
              <a:cs typeface="Croissant One"/>
              <a:sym typeface="Croissant One"/>
            </a:endParaRPr>
          </a:p>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cupid</a:t>
            </a:r>
            <a:endParaRPr sz="1100">
              <a:solidFill>
                <a:srgbClr val="CC0202"/>
              </a:solidFill>
              <a:latin typeface="Croissant One"/>
              <a:ea typeface="Croissant One"/>
              <a:cs typeface="Croissant One"/>
              <a:sym typeface="Croissant One"/>
            </a:endParaRPr>
          </a:p>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heart</a:t>
            </a:r>
            <a:endParaRPr sz="1100">
              <a:solidFill>
                <a:srgbClr val="CC0202"/>
              </a:solidFill>
              <a:latin typeface="Croissant One"/>
              <a:ea typeface="Croissant One"/>
              <a:cs typeface="Croissant One"/>
              <a:sym typeface="Croissant One"/>
            </a:endParaRPr>
          </a:p>
        </p:txBody>
      </p:sp>
      <p:sp>
        <p:nvSpPr>
          <p:cNvPr id="73" name="Google Shape;73;p13"/>
          <p:cNvSpPr txBox="1"/>
          <p:nvPr/>
        </p:nvSpPr>
        <p:spPr>
          <a:xfrm>
            <a:off x="2162663" y="1311095"/>
            <a:ext cx="1329900" cy="10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0202"/>
                </a:solidFill>
                <a:latin typeface="Cherry Swash"/>
                <a:ea typeface="Cherry Swash"/>
                <a:cs typeface="Cherry Swash"/>
                <a:sym typeface="Cherry Swash"/>
              </a:rPr>
              <a:t>How many valentines were given out in class? There were more than 40 but less than 60. The sum of the digits is 8. It is an odd number.</a:t>
            </a:r>
            <a:endParaRPr>
              <a:solidFill>
                <a:srgbClr val="CC0202"/>
              </a:solidFill>
              <a:latin typeface="Cherry Swash"/>
              <a:ea typeface="Cherry Swash"/>
              <a:cs typeface="Cherry Swash"/>
              <a:sym typeface="Cherry Swash"/>
            </a:endParaRPr>
          </a:p>
        </p:txBody>
      </p:sp>
      <p:pic>
        <p:nvPicPr>
          <p:cNvPr id="74" name="Google Shape;74;p13"/>
          <p:cNvPicPr preferRelativeResize="0"/>
          <p:nvPr/>
        </p:nvPicPr>
        <p:blipFill>
          <a:blip r:embed="rId10">
            <a:alphaModFix/>
          </a:blip>
          <a:stretch>
            <a:fillRect/>
          </a:stretch>
        </p:blipFill>
        <p:spPr>
          <a:xfrm>
            <a:off x="3426437" y="1370100"/>
            <a:ext cx="2373762" cy="1709100"/>
          </a:xfrm>
          <a:prstGeom prst="rect">
            <a:avLst/>
          </a:prstGeom>
          <a:noFill/>
          <a:ln>
            <a:noFill/>
          </a:ln>
          <a:effectLst>
            <a:outerShdw blurRad="57150" rotWithShape="0" algn="bl" dir="5400000" dist="19050">
              <a:srgbClr val="000000">
                <a:alpha val="50000"/>
              </a:srgbClr>
            </a:outerShdw>
          </a:effectLst>
        </p:spPr>
      </p:pic>
      <p:pic>
        <p:nvPicPr>
          <p:cNvPr descr="CONNECT WITH US ON INSTAGRAM: @tazkidsconnection and go to TAZKIDS.COM&#10;CHECK OUT OUR PRINCESS UNICORN WORKOUT:  &#10;https://youtu.be/7CyLGo49yQc&#10;&#10;This is more than just exercise! It is an INFUSION OF EXERCISE AND ENTERTAINMENT to make working out FuN for kids and kids at heart! And NOW it’s time for your VALENTINE'S DAY WORKOUT!!! This will be the most fun you will find in kids fitness. Excellent for homeschool PE or just to keep kids laughing and getting in shape! &#10;&#10;MAKE SURE TO LIKE AND SUBSCRIBE!&#10;&#10;TAZ Kids Fitness videos are health and fitness videos for kids, kids at heart, and the whole family. Buckle up because this will be the MOST fun you will find in a fitness video. They are lead by Strength and Conditioning Coach Tom and his 2 young sons Ax and Zave (TAZ)!&#10;&#10;WELCOME to the TAZ Kids Fitness Family! We are glad you are here!&#10;&#10;Click here for TAZ Kids Fitness Gear: &#10;https://teespring.com/stores/taz-kids-fitness&#10;&#10;&#10;CLICK HERE FOR MORE FUN WORKOUTS!!!!!!!!!!!!!!!!!!!!!!!!!!!!!!!!!!!!!!!!!!!!!!!&#10;&#10;Superhero Edition:&#10;https://youtu.be/kFPCILtE9k8 &#10;&#10;Princess Unicorn Edition:&#10;https://youtu.be/7CyLGo49yQc&#10;&#10;Ninja Turtle Edition:&#10;https://youtu.be/dC3fgkK9EkU&#10;&#10;At The Beach Edition:&#10;https://youtu.be/R_VcEyWNzSk&#10;&#10;Fitness On The Farm:&#10;https://youtu.be/La4E4cUM1ok&#10;&#10;Birthday Party Edition:&#10;https://youtu.be/s7sEi_ay9JE&#10;&#10;Animal Kingdom Edition:&#10;https://youtu.be/yoSKfYjTgXE&#10;&#10;&#10;#Valentine's&#10;#Day&#10;#Cupid&#10;#Workout&#10;#PE&#10;#Fitness&#10;#Exercise&#10;#FamilyFun&#10;#HomeSchool&#10;#HIIT&#10;#Aerobics&#10;#Calisthenics &#10;#Superheroes&#10;#Beginner" id="75" name="Google Shape;75;p13" title="VALENTINE'S DAY WORKOUT For Kids! FUN Exercise and Entertainment!">
            <a:hlinkClick r:id="rId11"/>
          </p:cNvPr>
          <p:cNvPicPr preferRelativeResize="0"/>
          <p:nvPr/>
        </p:nvPicPr>
        <p:blipFill>
          <a:blip r:embed="rId12">
            <a:alphaModFix/>
          </a:blip>
          <a:stretch>
            <a:fillRect/>
          </a:stretch>
        </p:blipFill>
        <p:spPr>
          <a:xfrm>
            <a:off x="3604927" y="1534850"/>
            <a:ext cx="1606423" cy="1204800"/>
          </a:xfrm>
          <a:prstGeom prst="rect">
            <a:avLst/>
          </a:prstGeom>
          <a:noFill/>
          <a:ln>
            <a:noFill/>
          </a:ln>
        </p:spPr>
      </p:pic>
      <p:sp>
        <p:nvSpPr>
          <p:cNvPr id="76" name="Google Shape;76;p13"/>
          <p:cNvSpPr txBox="1"/>
          <p:nvPr/>
        </p:nvSpPr>
        <p:spPr>
          <a:xfrm>
            <a:off x="5740938" y="1278650"/>
            <a:ext cx="1329900" cy="10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0202"/>
                </a:solidFill>
                <a:latin typeface="Cherry Swash"/>
                <a:ea typeface="Cherry Swash"/>
                <a:cs typeface="Cherry Swash"/>
                <a:sym typeface="Cherry Swash"/>
              </a:rPr>
              <a:t>Make a list of these Valentine’s Day things that begin with the letter </a:t>
            </a:r>
            <a:r>
              <a:rPr b="1" lang="en">
                <a:solidFill>
                  <a:srgbClr val="CC0202"/>
                </a:solidFill>
                <a:latin typeface="Cherry Swash"/>
                <a:ea typeface="Cherry Swash"/>
                <a:cs typeface="Cherry Swash"/>
                <a:sym typeface="Cherry Swash"/>
              </a:rPr>
              <a:t>V</a:t>
            </a:r>
            <a:r>
              <a:rPr lang="en">
                <a:solidFill>
                  <a:srgbClr val="CC0202"/>
                </a:solidFill>
                <a:latin typeface="Cherry Swash"/>
                <a:ea typeface="Cherry Swash"/>
                <a:cs typeface="Cherry Swash"/>
                <a:sym typeface="Cherry Swash"/>
              </a:rPr>
              <a:t>.</a:t>
            </a:r>
            <a:endParaRPr>
              <a:solidFill>
                <a:srgbClr val="CC0202"/>
              </a:solidFill>
              <a:latin typeface="Cherry Swash"/>
              <a:ea typeface="Cherry Swash"/>
              <a:cs typeface="Cherry Swash"/>
              <a:sym typeface="Cherry Swash"/>
            </a:endParaRPr>
          </a:p>
          <a:p>
            <a:pPr indent="0" lvl="0" marL="0" rtl="0" algn="ctr">
              <a:spcBef>
                <a:spcPts val="0"/>
              </a:spcBef>
              <a:spcAft>
                <a:spcPts val="0"/>
              </a:spcAft>
              <a:buNone/>
            </a:pPr>
            <a:r>
              <a:t/>
            </a:r>
            <a:endParaRPr>
              <a:solidFill>
                <a:srgbClr val="FFFFFF"/>
              </a:solidFill>
              <a:latin typeface="Love Ya Like A Sister"/>
              <a:ea typeface="Love Ya Like A Sister"/>
              <a:cs typeface="Love Ya Like A Sister"/>
              <a:sym typeface="Love Ya Like A Sister"/>
            </a:endParaRPr>
          </a:p>
        </p:txBody>
      </p:sp>
      <p:pic>
        <p:nvPicPr>
          <p:cNvPr id="77" name="Google Shape;77;p13"/>
          <p:cNvPicPr preferRelativeResize="0"/>
          <p:nvPr/>
        </p:nvPicPr>
        <p:blipFill rotWithShape="1">
          <a:blip r:embed="rId9">
            <a:alphaModFix/>
          </a:blip>
          <a:srcRect b="2399" l="0" r="0" t="2389"/>
          <a:stretch/>
        </p:blipFill>
        <p:spPr>
          <a:xfrm>
            <a:off x="5593350" y="2798250"/>
            <a:ext cx="1487175" cy="2132675"/>
          </a:xfrm>
          <a:prstGeom prst="rect">
            <a:avLst/>
          </a:prstGeom>
          <a:noFill/>
          <a:ln>
            <a:noFill/>
          </a:ln>
          <a:effectLst>
            <a:outerShdw blurRad="57150" rotWithShape="0" algn="bl" dir="5400000" dist="19050">
              <a:srgbClr val="000000">
                <a:alpha val="50000"/>
              </a:srgbClr>
            </a:outerShdw>
          </a:effectLst>
        </p:spPr>
      </p:pic>
      <p:sp>
        <p:nvSpPr>
          <p:cNvPr id="78" name="Google Shape;78;p13"/>
          <p:cNvSpPr/>
          <p:nvPr/>
        </p:nvSpPr>
        <p:spPr>
          <a:xfrm>
            <a:off x="5591725" y="3428500"/>
            <a:ext cx="1490400" cy="1204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flower</a:t>
            </a:r>
            <a:endParaRPr sz="1100">
              <a:solidFill>
                <a:srgbClr val="CC0202"/>
              </a:solidFill>
              <a:latin typeface="Croissant One"/>
              <a:ea typeface="Croissant One"/>
              <a:cs typeface="Croissant One"/>
              <a:sym typeface="Croissant One"/>
            </a:endParaRPr>
          </a:p>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candy</a:t>
            </a:r>
            <a:endParaRPr sz="1100">
              <a:solidFill>
                <a:srgbClr val="CC0202"/>
              </a:solidFill>
              <a:latin typeface="Croissant One"/>
              <a:ea typeface="Croissant One"/>
              <a:cs typeface="Croissant One"/>
              <a:sym typeface="Croissant One"/>
            </a:endParaRPr>
          </a:p>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thing you love</a:t>
            </a:r>
            <a:endParaRPr sz="1100">
              <a:solidFill>
                <a:srgbClr val="CC0202"/>
              </a:solidFill>
              <a:latin typeface="Croissant One"/>
              <a:ea typeface="Croissant One"/>
              <a:cs typeface="Croissant One"/>
              <a:sym typeface="Croissant One"/>
            </a:endParaRPr>
          </a:p>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something pink</a:t>
            </a:r>
            <a:endParaRPr sz="1100">
              <a:solidFill>
                <a:srgbClr val="CC0202"/>
              </a:solidFill>
              <a:latin typeface="Croissant One"/>
              <a:ea typeface="Croissant One"/>
              <a:cs typeface="Croissant One"/>
              <a:sym typeface="Croissant One"/>
            </a:endParaRPr>
          </a:p>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love song</a:t>
            </a:r>
            <a:endParaRPr sz="1100">
              <a:solidFill>
                <a:srgbClr val="CC0202"/>
              </a:solidFill>
              <a:latin typeface="Croissant One"/>
              <a:ea typeface="Croissant One"/>
              <a:cs typeface="Croissant One"/>
              <a:sym typeface="Croissant One"/>
            </a:endParaRPr>
          </a:p>
        </p:txBody>
      </p:sp>
      <p:sp>
        <p:nvSpPr>
          <p:cNvPr id="79" name="Google Shape;79;p13"/>
          <p:cNvSpPr txBox="1"/>
          <p:nvPr/>
        </p:nvSpPr>
        <p:spPr>
          <a:xfrm>
            <a:off x="7462500" y="1370100"/>
            <a:ext cx="1329900" cy="22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herry Swash"/>
                <a:ea typeface="Cherry Swash"/>
                <a:cs typeface="Cherry Swash"/>
                <a:sym typeface="Cherry Swash"/>
              </a:rPr>
              <a:t>Draw a rose.</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rPr lang="en">
                <a:solidFill>
                  <a:srgbClr val="FFFFFF"/>
                </a:solidFill>
                <a:latin typeface="Cherry Swash"/>
                <a:ea typeface="Cherry Swash"/>
                <a:cs typeface="Cherry Swash"/>
                <a:sym typeface="Cherry Swash"/>
              </a:rPr>
              <a:t>Draw a teddy bear.</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rPr lang="en">
                <a:solidFill>
                  <a:srgbClr val="FFFFFF"/>
                </a:solidFill>
                <a:latin typeface="Cherry Swash"/>
                <a:ea typeface="Cherry Swash"/>
                <a:cs typeface="Cherry Swash"/>
                <a:sym typeface="Cherry Swash"/>
              </a:rPr>
              <a:t>Draw a candy heart.</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rPr lang="en">
                <a:solidFill>
                  <a:srgbClr val="FFFFFF"/>
                </a:solidFill>
                <a:latin typeface="Cherry Swash"/>
                <a:ea typeface="Cherry Swash"/>
                <a:cs typeface="Cherry Swash"/>
                <a:sym typeface="Cherry Swash"/>
              </a:rPr>
              <a:t>Draw the word “LOVE.”</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t/>
            </a:r>
            <a:endParaRPr>
              <a:solidFill>
                <a:srgbClr val="FFFFFF"/>
              </a:solidFill>
              <a:latin typeface="Cherry Swash"/>
              <a:ea typeface="Cherry Swash"/>
              <a:cs typeface="Cherry Swash"/>
              <a:sym typeface="Cherry Swash"/>
            </a:endParaRPr>
          </a:p>
        </p:txBody>
      </p:sp>
      <p:pic>
        <p:nvPicPr>
          <p:cNvPr id="80" name="Google Shape;80;p13"/>
          <p:cNvPicPr preferRelativeResize="0"/>
          <p:nvPr/>
        </p:nvPicPr>
        <p:blipFill>
          <a:blip r:embed="rId13">
            <a:alphaModFix/>
          </a:blip>
          <a:stretch>
            <a:fillRect/>
          </a:stretch>
        </p:blipFill>
        <p:spPr>
          <a:xfrm>
            <a:off x="3153613" y="3336262"/>
            <a:ext cx="2509050" cy="2212526"/>
          </a:xfrm>
          <a:prstGeom prst="rect">
            <a:avLst/>
          </a:prstGeom>
          <a:noFill/>
          <a:ln>
            <a:noFill/>
          </a:ln>
        </p:spPr>
      </p:pic>
      <p:sp>
        <p:nvSpPr>
          <p:cNvPr id="81" name="Google Shape;81;p13"/>
          <p:cNvSpPr txBox="1"/>
          <p:nvPr/>
        </p:nvSpPr>
        <p:spPr>
          <a:xfrm>
            <a:off x="7462500" y="4440475"/>
            <a:ext cx="193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rgbClr val="CC0202"/>
                </a:solidFill>
                <a:latin typeface="Croissant One"/>
                <a:ea typeface="Croissant One"/>
                <a:cs typeface="Croissant One"/>
                <a:sym typeface="Croissant One"/>
              </a:rPr>
              <a:t>&lt;&lt;5:00-&gt;&gt; </a:t>
            </a:r>
            <a:endParaRPr sz="2600">
              <a:solidFill>
                <a:srgbClr val="CC0202"/>
              </a:solidFill>
              <a:latin typeface="Croissant One"/>
              <a:ea typeface="Croissant One"/>
              <a:cs typeface="Croissant One"/>
              <a:sym typeface="Croissant One"/>
            </a:endParaRPr>
          </a:p>
        </p:txBody>
      </p:sp>
      <p:sp>
        <p:nvSpPr>
          <p:cNvPr id="82" name="Google Shape;82;p13"/>
          <p:cNvSpPr/>
          <p:nvPr/>
        </p:nvSpPr>
        <p:spPr>
          <a:xfrm>
            <a:off x="-2504000" y="120675"/>
            <a:ext cx="2364600" cy="927600"/>
          </a:xfrm>
          <a:prstGeom prst="roundRect">
            <a:avLst>
              <a:gd fmla="val 16667" name="adj"/>
            </a:avLst>
          </a:prstGeom>
          <a:solidFill>
            <a:srgbClr val="E47569"/>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Cherry Swash"/>
                <a:ea typeface="Cherry Swash"/>
                <a:cs typeface="Cherry Swash"/>
                <a:sym typeface="Cherry Swash"/>
              </a:rPr>
              <a:t>STEP 1</a:t>
            </a:r>
            <a:endParaRPr sz="1300">
              <a:solidFill>
                <a:srgbClr val="FFFFFF"/>
              </a:solidFill>
              <a:latin typeface="Cherry Swash"/>
              <a:ea typeface="Cherry Swash"/>
              <a:cs typeface="Cherry Swash"/>
              <a:sym typeface="Cherry Swash"/>
            </a:endParaRPr>
          </a:p>
          <a:p>
            <a:pPr indent="0" lvl="0" marL="0" rtl="0" algn="ctr">
              <a:spcBef>
                <a:spcPts val="0"/>
              </a:spcBef>
              <a:spcAft>
                <a:spcPts val="0"/>
              </a:spcAft>
              <a:buNone/>
            </a:pPr>
            <a:r>
              <a:rPr lang="en" sz="1300">
                <a:solidFill>
                  <a:srgbClr val="FFFFFF"/>
                </a:solidFill>
                <a:latin typeface="Cherry Swash"/>
                <a:ea typeface="Cherry Swash"/>
                <a:cs typeface="Cherry Swash"/>
                <a:sym typeface="Cherry Swash"/>
              </a:rPr>
              <a:t>Go to </a:t>
            </a:r>
            <a:r>
              <a:rPr lang="en" sz="1300" u="sng">
                <a:solidFill>
                  <a:srgbClr val="FFFFFF"/>
                </a:solidFill>
                <a:latin typeface="Cherry Swash"/>
                <a:ea typeface="Cherry Swash"/>
                <a:cs typeface="Cherry Swash"/>
                <a:sym typeface="Cherry Swash"/>
                <a:hlinkClick r:id="rId14">
                  <a:extLst>
                    <a:ext uri="{A12FA001-AC4F-418D-AE19-62706E023703}">
                      <ahyp:hlinkClr val="tx"/>
                    </a:ext>
                  </a:extLst>
                </a:hlinkClick>
              </a:rPr>
              <a:t>textgiraffe</a:t>
            </a:r>
            <a:r>
              <a:rPr lang="en" sz="1300">
                <a:solidFill>
                  <a:srgbClr val="FFFFFF"/>
                </a:solidFill>
                <a:latin typeface="Cherry Swash"/>
                <a:ea typeface="Cherry Swash"/>
                <a:cs typeface="Cherry Swash"/>
                <a:sym typeface="Cherry Swash"/>
              </a:rPr>
              <a:t> to create your headings. Copy &amp; paste them into each box.</a:t>
            </a:r>
            <a:endParaRPr sz="1300">
              <a:solidFill>
                <a:srgbClr val="FFFFFF"/>
              </a:solidFill>
              <a:latin typeface="Cherry Swash"/>
              <a:ea typeface="Cherry Swash"/>
              <a:cs typeface="Cherry Swash"/>
              <a:sym typeface="Cherry Swash"/>
            </a:endParaRPr>
          </a:p>
        </p:txBody>
      </p:sp>
      <p:sp>
        <p:nvSpPr>
          <p:cNvPr id="83" name="Google Shape;83;p13"/>
          <p:cNvSpPr/>
          <p:nvPr/>
        </p:nvSpPr>
        <p:spPr>
          <a:xfrm>
            <a:off x="-2504000" y="1145925"/>
            <a:ext cx="2364600" cy="768000"/>
          </a:xfrm>
          <a:prstGeom prst="roundRect">
            <a:avLst>
              <a:gd fmla="val 16667" name="adj"/>
            </a:avLst>
          </a:prstGeom>
          <a:solidFill>
            <a:srgbClr val="E47569"/>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herry Swash"/>
                <a:ea typeface="Cherry Swash"/>
                <a:cs typeface="Cherry Swash"/>
                <a:sym typeface="Cherry Swash"/>
              </a:rPr>
              <a:t>STEP 2</a:t>
            </a:r>
            <a:endParaRPr sz="1200">
              <a:solidFill>
                <a:srgbClr val="FFFFFF"/>
              </a:solidFill>
              <a:latin typeface="Cherry Swash"/>
              <a:ea typeface="Cherry Swash"/>
              <a:cs typeface="Cherry Swash"/>
              <a:sym typeface="Cherry Swash"/>
            </a:endParaRPr>
          </a:p>
          <a:p>
            <a:pPr indent="0" lvl="0" marL="0" rtl="0" algn="ctr">
              <a:spcBef>
                <a:spcPts val="0"/>
              </a:spcBef>
              <a:spcAft>
                <a:spcPts val="0"/>
              </a:spcAft>
              <a:buNone/>
            </a:pPr>
            <a:r>
              <a:rPr lang="en" sz="1200">
                <a:solidFill>
                  <a:srgbClr val="FFFFFF"/>
                </a:solidFill>
                <a:latin typeface="Cherry Swash"/>
                <a:ea typeface="Cherry Swash"/>
                <a:cs typeface="Cherry Swash"/>
                <a:sym typeface="Cherry Swash"/>
              </a:rPr>
              <a:t>Add textboxes to each of the columns. Add your content.</a:t>
            </a:r>
            <a:endParaRPr sz="1200">
              <a:solidFill>
                <a:srgbClr val="FFFFFF"/>
              </a:solidFill>
              <a:latin typeface="Cherry Swash"/>
              <a:ea typeface="Cherry Swash"/>
              <a:cs typeface="Cherry Swash"/>
              <a:sym typeface="Cherry Swash"/>
            </a:endParaRPr>
          </a:p>
        </p:txBody>
      </p:sp>
      <p:sp>
        <p:nvSpPr>
          <p:cNvPr id="84" name="Google Shape;84;p13"/>
          <p:cNvSpPr/>
          <p:nvPr/>
        </p:nvSpPr>
        <p:spPr>
          <a:xfrm>
            <a:off x="-2504000" y="1997775"/>
            <a:ext cx="2364600" cy="1470600"/>
          </a:xfrm>
          <a:prstGeom prst="roundRect">
            <a:avLst>
              <a:gd fmla="val 16667" name="adj"/>
            </a:avLst>
          </a:prstGeom>
          <a:solidFill>
            <a:srgbClr val="E47569"/>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Cherry Swash"/>
                <a:ea typeface="Cherry Swash"/>
                <a:cs typeface="Cherry Swash"/>
                <a:sym typeface="Cherry Swash"/>
              </a:rPr>
              <a:t>STEP 3</a:t>
            </a:r>
            <a:endParaRPr sz="1300">
              <a:solidFill>
                <a:srgbClr val="FFFFFF"/>
              </a:solidFill>
              <a:latin typeface="Cherry Swash"/>
              <a:ea typeface="Cherry Swash"/>
              <a:cs typeface="Cherry Swash"/>
              <a:sym typeface="Cherry Swash"/>
            </a:endParaRPr>
          </a:p>
          <a:p>
            <a:pPr indent="0" lvl="0" marL="0" rtl="0" algn="ctr">
              <a:spcBef>
                <a:spcPts val="0"/>
              </a:spcBef>
              <a:spcAft>
                <a:spcPts val="0"/>
              </a:spcAft>
              <a:buNone/>
            </a:pPr>
            <a:r>
              <a:rPr lang="en" sz="1300">
                <a:solidFill>
                  <a:srgbClr val="FFFFFF"/>
                </a:solidFill>
                <a:latin typeface="Cherry Swash"/>
                <a:ea typeface="Cherry Swash"/>
                <a:cs typeface="Cherry Swash"/>
                <a:sym typeface="Cherry Swash"/>
              </a:rPr>
              <a:t>Download the </a:t>
            </a:r>
            <a:r>
              <a:rPr lang="en" sz="1300" u="sng">
                <a:solidFill>
                  <a:srgbClr val="FFFFFF"/>
                </a:solidFill>
                <a:latin typeface="Cherry Swash"/>
                <a:ea typeface="Cherry Swash"/>
                <a:cs typeface="Cherry Swash"/>
                <a:sym typeface="Cherry Swash"/>
                <a:hlinkClick r:id="rId15">
                  <a:extLst>
                    <a:ext uri="{A12FA001-AC4F-418D-AE19-62706E023703}">
                      <ahyp:hlinkClr val="tx"/>
                    </a:ext>
                  </a:extLst>
                </a:hlinkClick>
              </a:rPr>
              <a:t>Slides Timer</a:t>
            </a:r>
            <a:r>
              <a:rPr lang="en" sz="1300">
                <a:solidFill>
                  <a:srgbClr val="FFFFFF"/>
                </a:solidFill>
                <a:latin typeface="Cherry Swash"/>
                <a:ea typeface="Cherry Swash"/>
                <a:cs typeface="Cherry Swash"/>
                <a:sym typeface="Cherry Swash"/>
              </a:rPr>
              <a:t> Chrome extension &amp; watch </a:t>
            </a:r>
            <a:r>
              <a:rPr lang="en" sz="1300" u="sng">
                <a:solidFill>
                  <a:srgbClr val="FFFFFF"/>
                </a:solidFill>
                <a:latin typeface="Cherry Swash"/>
                <a:ea typeface="Cherry Swash"/>
                <a:cs typeface="Cherry Swash"/>
                <a:sym typeface="Cherry Swash"/>
                <a:hlinkClick r:id="rId16">
                  <a:extLst>
                    <a:ext uri="{A12FA001-AC4F-418D-AE19-62706E023703}">
                      <ahyp:hlinkClr val="tx"/>
                    </a:ext>
                  </a:extLst>
                </a:hlinkClick>
              </a:rPr>
              <a:t>this video</a:t>
            </a:r>
            <a:r>
              <a:rPr lang="en" sz="1300">
                <a:solidFill>
                  <a:srgbClr val="FFFFFF"/>
                </a:solidFill>
                <a:latin typeface="Cherry Swash"/>
                <a:ea typeface="Cherry Swash"/>
                <a:cs typeface="Cherry Swash"/>
                <a:sym typeface="Cherry Swash"/>
              </a:rPr>
              <a:t> to learn how to add a countdown timer to your slides.</a:t>
            </a:r>
            <a:endParaRPr sz="1300">
              <a:solidFill>
                <a:srgbClr val="FFFFFF"/>
              </a:solidFill>
              <a:latin typeface="Cherry Swash"/>
              <a:ea typeface="Cherry Swash"/>
              <a:cs typeface="Cherry Swash"/>
              <a:sym typeface="Cherry Swash"/>
            </a:endParaRPr>
          </a:p>
        </p:txBody>
      </p:sp>
      <p:sp>
        <p:nvSpPr>
          <p:cNvPr id="85" name="Google Shape;85;p13"/>
          <p:cNvSpPr/>
          <p:nvPr/>
        </p:nvSpPr>
        <p:spPr>
          <a:xfrm>
            <a:off x="-2504000" y="3552225"/>
            <a:ext cx="2364600" cy="1470600"/>
          </a:xfrm>
          <a:prstGeom prst="roundRect">
            <a:avLst>
              <a:gd fmla="val 16667" name="adj"/>
            </a:avLst>
          </a:prstGeom>
          <a:solidFill>
            <a:srgbClr val="E47569"/>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Cherry Swash"/>
                <a:ea typeface="Cherry Swash"/>
                <a:cs typeface="Cherry Swash"/>
                <a:sym typeface="Cherry Swash"/>
              </a:rPr>
              <a:t>STEP 4</a:t>
            </a:r>
            <a:endParaRPr sz="1300">
              <a:solidFill>
                <a:srgbClr val="FFFFFF"/>
              </a:solidFill>
              <a:latin typeface="Cherry Swash"/>
              <a:ea typeface="Cherry Swash"/>
              <a:cs typeface="Cherry Swash"/>
              <a:sym typeface="Cherry Swash"/>
            </a:endParaRPr>
          </a:p>
          <a:p>
            <a:pPr indent="0" lvl="0" marL="0" rtl="0" algn="ctr">
              <a:spcBef>
                <a:spcPts val="0"/>
              </a:spcBef>
              <a:spcAft>
                <a:spcPts val="0"/>
              </a:spcAft>
              <a:buNone/>
            </a:pPr>
            <a:r>
              <a:rPr lang="en" sz="1300">
                <a:solidFill>
                  <a:srgbClr val="FFFFFF"/>
                </a:solidFill>
                <a:latin typeface="Cherry Swash"/>
                <a:ea typeface="Cherry Swash"/>
                <a:cs typeface="Cherry Swash"/>
                <a:sym typeface="Cherry Swash"/>
              </a:rPr>
              <a:t>Search for a video in YouTube and insert your own video. Go to Format Options  and set the video to  “autoplay.”</a:t>
            </a:r>
            <a:endParaRPr sz="1300">
              <a:solidFill>
                <a:srgbClr val="FFFFFF"/>
              </a:solidFill>
              <a:latin typeface="Cherry Swash"/>
              <a:ea typeface="Cherry Swash"/>
              <a:cs typeface="Cherry Swash"/>
              <a:sym typeface="Cherry Swash"/>
            </a:endParaRPr>
          </a:p>
        </p:txBody>
      </p:sp>
      <p:sp>
        <p:nvSpPr>
          <p:cNvPr id="86" name="Google Shape;86;p13"/>
          <p:cNvSpPr/>
          <p:nvPr/>
        </p:nvSpPr>
        <p:spPr>
          <a:xfrm>
            <a:off x="9283400" y="120675"/>
            <a:ext cx="2364600" cy="3047100"/>
          </a:xfrm>
          <a:prstGeom prst="roundRect">
            <a:avLst>
              <a:gd fmla="val 16667" name="adj"/>
            </a:avLst>
          </a:prstGeom>
          <a:solidFill>
            <a:srgbClr val="E47569"/>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herry Swash"/>
                <a:ea typeface="Cherry Swash"/>
                <a:cs typeface="Cherry Swash"/>
                <a:sym typeface="Cherry Swash"/>
              </a:rPr>
              <a:t>STEP 5</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rPr lang="en">
                <a:solidFill>
                  <a:srgbClr val="FFFFFF"/>
                </a:solidFill>
                <a:latin typeface="Cherry Swash"/>
                <a:ea typeface="Cherry Swash"/>
                <a:cs typeface="Cherry Swash"/>
                <a:sym typeface="Cherry Swash"/>
              </a:rPr>
              <a:t>Share this slide in present mode during a video call; give students choices for an activity. After 5 minutes, use the </a:t>
            </a:r>
            <a:r>
              <a:rPr lang="en" u="sng">
                <a:solidFill>
                  <a:srgbClr val="FFFFFF"/>
                </a:solidFill>
                <a:latin typeface="Cherry Swash"/>
                <a:ea typeface="Cherry Swash"/>
                <a:cs typeface="Cherry Swash"/>
                <a:sym typeface="Cherry Swash"/>
                <a:hlinkClick r:id="rId17">
                  <a:extLst>
                    <a:ext uri="{A12FA001-AC4F-418D-AE19-62706E023703}">
                      <ahyp:hlinkClr val="tx"/>
                    </a:ext>
                  </a:extLst>
                </a:hlinkClick>
              </a:rPr>
              <a:t>Random Name Picker</a:t>
            </a:r>
            <a:r>
              <a:rPr lang="en">
                <a:solidFill>
                  <a:srgbClr val="FFFFFF"/>
                </a:solidFill>
                <a:latin typeface="Cherry Swash"/>
                <a:ea typeface="Cherry Swash"/>
                <a:cs typeface="Cherry Swash"/>
                <a:sym typeface="Cherry Swash"/>
              </a:rPr>
              <a:t> from Classtools.net to choose students to share their answers / drawings / photos before class begins.</a:t>
            </a:r>
            <a:endParaRPr>
              <a:solidFill>
                <a:srgbClr val="FFFFFF"/>
              </a:solidFill>
              <a:latin typeface="Cherry Swash"/>
              <a:ea typeface="Cherry Swash"/>
              <a:cs typeface="Cherry Swash"/>
              <a:sym typeface="Cherry Swash"/>
            </a:endParaRPr>
          </a:p>
          <a:p>
            <a:pPr indent="0" lvl="0" marL="0" rtl="0" algn="ctr">
              <a:spcBef>
                <a:spcPts val="0"/>
              </a:spcBef>
              <a:spcAft>
                <a:spcPts val="0"/>
              </a:spcAft>
              <a:buNone/>
            </a:pPr>
            <a:r>
              <a:t/>
            </a:r>
            <a:endParaRPr>
              <a:solidFill>
                <a:srgbClr val="FFFFFF"/>
              </a:solidFill>
              <a:latin typeface="Mountains of Christmas"/>
              <a:ea typeface="Mountains of Christmas"/>
              <a:cs typeface="Mountains of Christmas"/>
              <a:sym typeface="Mountains of Christmas"/>
            </a:endParaRPr>
          </a:p>
        </p:txBody>
      </p:sp>
      <p:sp>
        <p:nvSpPr>
          <p:cNvPr id="87" name="Google Shape;87;p13"/>
          <p:cNvSpPr/>
          <p:nvPr/>
        </p:nvSpPr>
        <p:spPr>
          <a:xfrm>
            <a:off x="3876225" y="3170638"/>
            <a:ext cx="1412100" cy="511800"/>
          </a:xfrm>
          <a:prstGeom prst="wedgeRoundRectCallout">
            <a:avLst>
              <a:gd fmla="val 22865" name="adj1"/>
              <a:gd fmla="val 75564" name="adj2"/>
              <a:gd fmla="val 0" name="adj3"/>
            </a:avLst>
          </a:prstGeom>
          <a:solidFill>
            <a:srgbClr val="FFFFFF"/>
          </a:solidFill>
          <a:ln cap="flat" cmpd="sng" w="3810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ppy Monkey"/>
                <a:ea typeface="Happy Monkey"/>
                <a:cs typeface="Happy Monkey"/>
                <a:sym typeface="Happy Monkey"/>
              </a:rPr>
              <a:t>Mute your mic, please!</a:t>
            </a:r>
            <a:endParaRPr b="1" sz="1200">
              <a:latin typeface="Happy Monkey"/>
              <a:ea typeface="Happy Monkey"/>
              <a:cs typeface="Happy Monkey"/>
              <a:sym typeface="Happy Monke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p:nvPr/>
        </p:nvSpPr>
        <p:spPr>
          <a:xfrm>
            <a:off x="0" y="0"/>
            <a:ext cx="9144000" cy="5143500"/>
          </a:xfrm>
          <a:prstGeom prst="rect">
            <a:avLst/>
          </a:prstGeom>
          <a:solidFill>
            <a:srgbClr val="EEEEEE">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05926" y="512064"/>
            <a:ext cx="1554600" cy="3374100"/>
          </a:xfrm>
          <a:prstGeom prst="roundRect">
            <a:avLst>
              <a:gd fmla="val 16667" name="adj"/>
            </a:avLst>
          </a:prstGeom>
          <a:solidFill>
            <a:srgbClr val="E4756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750075" y="239850"/>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1</a:t>
            </a:r>
            <a:endParaRPr b="1" sz="3000">
              <a:solidFill>
                <a:srgbClr val="FFFFFF"/>
              </a:solidFill>
              <a:latin typeface="Emilys Candy"/>
              <a:ea typeface="Emilys Candy"/>
              <a:cs typeface="Emilys Candy"/>
              <a:sym typeface="Emilys Candy"/>
            </a:endParaRPr>
          </a:p>
        </p:txBody>
      </p:sp>
      <p:sp>
        <p:nvSpPr>
          <p:cNvPr id="95" name="Google Shape;95;p14"/>
          <p:cNvSpPr/>
          <p:nvPr/>
        </p:nvSpPr>
        <p:spPr>
          <a:xfrm>
            <a:off x="2050314" y="512064"/>
            <a:ext cx="1554600" cy="3374100"/>
          </a:xfrm>
          <a:prstGeom prst="roundRect">
            <a:avLst>
              <a:gd fmla="val 16667" name="adj"/>
            </a:avLst>
          </a:prstGeom>
          <a:solidFill>
            <a:srgbClr val="FFF9E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494463" y="239850"/>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2</a:t>
            </a:r>
            <a:endParaRPr b="1" sz="3000">
              <a:solidFill>
                <a:srgbClr val="FFFFFF"/>
              </a:solidFill>
              <a:latin typeface="Emilys Candy"/>
              <a:ea typeface="Emilys Candy"/>
              <a:cs typeface="Emilys Candy"/>
              <a:sym typeface="Emilys Candy"/>
            </a:endParaRPr>
          </a:p>
        </p:txBody>
      </p:sp>
      <p:sp>
        <p:nvSpPr>
          <p:cNvPr id="97" name="Google Shape;97;p14"/>
          <p:cNvSpPr/>
          <p:nvPr/>
        </p:nvSpPr>
        <p:spPr>
          <a:xfrm>
            <a:off x="3794689" y="512064"/>
            <a:ext cx="1554600" cy="3374100"/>
          </a:xfrm>
          <a:prstGeom prst="roundRect">
            <a:avLst>
              <a:gd fmla="val 16667" name="adj"/>
            </a:avLst>
          </a:prstGeom>
          <a:solidFill>
            <a:srgbClr val="E4756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5559613" y="512064"/>
            <a:ext cx="1554600" cy="3374100"/>
          </a:xfrm>
          <a:prstGeom prst="roundRect">
            <a:avLst>
              <a:gd fmla="val 16667" name="adj"/>
            </a:avLst>
          </a:prstGeom>
          <a:solidFill>
            <a:srgbClr val="FFF9E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7324538" y="512064"/>
            <a:ext cx="1554600" cy="3374100"/>
          </a:xfrm>
          <a:prstGeom prst="roundRect">
            <a:avLst>
              <a:gd fmla="val 16667" name="adj"/>
            </a:avLst>
          </a:prstGeom>
          <a:solidFill>
            <a:srgbClr val="E4756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238863" y="239850"/>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3</a:t>
            </a:r>
            <a:endParaRPr b="1" sz="3000">
              <a:solidFill>
                <a:srgbClr val="FFFFFF"/>
              </a:solidFill>
              <a:latin typeface="Emilys Candy"/>
              <a:ea typeface="Emilys Candy"/>
              <a:cs typeface="Emilys Candy"/>
              <a:sym typeface="Emilys Candy"/>
            </a:endParaRPr>
          </a:p>
        </p:txBody>
      </p:sp>
      <p:sp>
        <p:nvSpPr>
          <p:cNvPr id="101" name="Google Shape;101;p14"/>
          <p:cNvSpPr/>
          <p:nvPr/>
        </p:nvSpPr>
        <p:spPr>
          <a:xfrm>
            <a:off x="6003763" y="237744"/>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4</a:t>
            </a:r>
            <a:endParaRPr b="1" sz="3000">
              <a:solidFill>
                <a:srgbClr val="FFFFFF"/>
              </a:solidFill>
              <a:latin typeface="Emilys Candy"/>
              <a:ea typeface="Emilys Candy"/>
              <a:cs typeface="Emilys Candy"/>
              <a:sym typeface="Emilys Candy"/>
            </a:endParaRPr>
          </a:p>
        </p:txBody>
      </p:sp>
      <p:sp>
        <p:nvSpPr>
          <p:cNvPr id="102" name="Google Shape;102;p14"/>
          <p:cNvSpPr/>
          <p:nvPr/>
        </p:nvSpPr>
        <p:spPr>
          <a:xfrm>
            <a:off x="7768663" y="237744"/>
            <a:ext cx="666300" cy="698400"/>
          </a:xfrm>
          <a:prstGeom prst="ellipse">
            <a:avLst/>
          </a:prstGeom>
          <a:solidFill>
            <a:srgbClr val="CC020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Emilys Candy"/>
                <a:ea typeface="Emilys Candy"/>
                <a:cs typeface="Emilys Candy"/>
                <a:sym typeface="Emilys Candy"/>
              </a:rPr>
              <a:t>5</a:t>
            </a:r>
            <a:endParaRPr b="1" sz="3000">
              <a:solidFill>
                <a:srgbClr val="FFFFFF"/>
              </a:solidFill>
              <a:latin typeface="Emilys Candy"/>
              <a:ea typeface="Emilys Candy"/>
              <a:cs typeface="Emilys Candy"/>
              <a:sym typeface="Emilys Candy"/>
            </a:endParaRPr>
          </a:p>
        </p:txBody>
      </p:sp>
      <p:pic>
        <p:nvPicPr>
          <p:cNvPr id="103" name="Google Shape;103;p14"/>
          <p:cNvPicPr preferRelativeResize="0"/>
          <p:nvPr/>
        </p:nvPicPr>
        <p:blipFill rotWithShape="1">
          <a:blip r:embed="rId4">
            <a:alphaModFix/>
          </a:blip>
          <a:srcRect b="24505" l="0" r="0" t="27929"/>
          <a:stretch/>
        </p:blipFill>
        <p:spPr>
          <a:xfrm>
            <a:off x="381525" y="827375"/>
            <a:ext cx="1403400" cy="483725"/>
          </a:xfrm>
          <a:prstGeom prst="rect">
            <a:avLst/>
          </a:prstGeom>
          <a:noFill/>
          <a:ln>
            <a:noFill/>
          </a:ln>
        </p:spPr>
      </p:pic>
      <p:pic>
        <p:nvPicPr>
          <p:cNvPr id="104" name="Google Shape;104;p14"/>
          <p:cNvPicPr preferRelativeResize="0"/>
          <p:nvPr/>
        </p:nvPicPr>
        <p:blipFill rotWithShape="1">
          <a:blip r:embed="rId5">
            <a:alphaModFix/>
          </a:blip>
          <a:srcRect b="26464" l="0" r="0" t="29683"/>
          <a:stretch/>
        </p:blipFill>
        <p:spPr>
          <a:xfrm>
            <a:off x="2272263" y="827386"/>
            <a:ext cx="1110688" cy="483714"/>
          </a:xfrm>
          <a:prstGeom prst="rect">
            <a:avLst/>
          </a:prstGeom>
          <a:noFill/>
          <a:ln>
            <a:noFill/>
          </a:ln>
        </p:spPr>
      </p:pic>
      <p:pic>
        <p:nvPicPr>
          <p:cNvPr id="105" name="Google Shape;105;p14"/>
          <p:cNvPicPr preferRelativeResize="0"/>
          <p:nvPr/>
        </p:nvPicPr>
        <p:blipFill rotWithShape="1">
          <a:blip r:embed="rId6">
            <a:alphaModFix/>
          </a:blip>
          <a:srcRect b="23220" l="0" r="0" t="37668"/>
          <a:stretch/>
        </p:blipFill>
        <p:spPr>
          <a:xfrm>
            <a:off x="3982600" y="859826"/>
            <a:ext cx="1199350" cy="418825"/>
          </a:xfrm>
          <a:prstGeom prst="rect">
            <a:avLst/>
          </a:prstGeom>
          <a:noFill/>
          <a:ln>
            <a:noFill/>
          </a:ln>
          <a:effectLst>
            <a:outerShdw blurRad="57150" rotWithShape="0" algn="bl" dir="5400000" dist="19050">
              <a:srgbClr val="000000">
                <a:alpha val="50000"/>
              </a:srgbClr>
            </a:outerShdw>
          </a:effectLst>
        </p:spPr>
      </p:pic>
      <p:pic>
        <p:nvPicPr>
          <p:cNvPr id="106" name="Google Shape;106;p14"/>
          <p:cNvPicPr preferRelativeResize="0"/>
          <p:nvPr/>
        </p:nvPicPr>
        <p:blipFill rotWithShape="1">
          <a:blip r:embed="rId7">
            <a:alphaModFix/>
          </a:blip>
          <a:srcRect b="27075" l="0" r="0" t="30258"/>
          <a:stretch/>
        </p:blipFill>
        <p:spPr>
          <a:xfrm>
            <a:off x="5662345" y="827375"/>
            <a:ext cx="1349155" cy="483725"/>
          </a:xfrm>
          <a:prstGeom prst="rect">
            <a:avLst/>
          </a:prstGeom>
          <a:noFill/>
          <a:ln>
            <a:noFill/>
          </a:ln>
        </p:spPr>
      </p:pic>
      <p:pic>
        <p:nvPicPr>
          <p:cNvPr id="107" name="Google Shape;107;p14"/>
          <p:cNvPicPr preferRelativeResize="0"/>
          <p:nvPr/>
        </p:nvPicPr>
        <p:blipFill rotWithShape="1">
          <a:blip r:embed="rId8">
            <a:alphaModFix/>
          </a:blip>
          <a:srcRect b="23219" l="0" r="0" t="34003"/>
          <a:stretch/>
        </p:blipFill>
        <p:spPr>
          <a:xfrm>
            <a:off x="7427275" y="850629"/>
            <a:ext cx="1349150" cy="437221"/>
          </a:xfrm>
          <a:prstGeom prst="rect">
            <a:avLst/>
          </a:prstGeom>
          <a:noFill/>
          <a:ln>
            <a:noFill/>
          </a:ln>
        </p:spPr>
      </p:pic>
      <p:sp>
        <p:nvSpPr>
          <p:cNvPr id="108" name="Google Shape;108;p14"/>
          <p:cNvSpPr txBox="1"/>
          <p:nvPr/>
        </p:nvSpPr>
        <p:spPr>
          <a:xfrm>
            <a:off x="412925" y="1293900"/>
            <a:ext cx="1329900" cy="12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herry Swash"/>
                <a:ea typeface="Cherry Swash"/>
                <a:cs typeface="Cherry Swash"/>
                <a:sym typeface="Cherry Swash"/>
              </a:rPr>
              <a:t>text</a:t>
            </a:r>
            <a:endParaRPr>
              <a:solidFill>
                <a:srgbClr val="FFFFFF"/>
              </a:solidFill>
              <a:latin typeface="Cherry Swash"/>
              <a:ea typeface="Cherry Swash"/>
              <a:cs typeface="Cherry Swash"/>
              <a:sym typeface="Cherry Swash"/>
            </a:endParaRPr>
          </a:p>
        </p:txBody>
      </p:sp>
      <p:pic>
        <p:nvPicPr>
          <p:cNvPr id="109" name="Google Shape;109;p14"/>
          <p:cNvPicPr preferRelativeResize="0"/>
          <p:nvPr/>
        </p:nvPicPr>
        <p:blipFill rotWithShape="1">
          <a:blip r:embed="rId9">
            <a:alphaModFix/>
          </a:blip>
          <a:srcRect b="2399" l="0" r="0" t="2389"/>
          <a:stretch/>
        </p:blipFill>
        <p:spPr>
          <a:xfrm>
            <a:off x="291850" y="2798250"/>
            <a:ext cx="1487175" cy="2132675"/>
          </a:xfrm>
          <a:prstGeom prst="rect">
            <a:avLst/>
          </a:prstGeom>
          <a:noFill/>
          <a:ln>
            <a:noFill/>
          </a:ln>
          <a:effectLst>
            <a:outerShdw blurRad="57150" rotWithShape="0" algn="bl" dir="5400000" dist="19050">
              <a:srgbClr val="000000">
                <a:alpha val="50000"/>
              </a:srgbClr>
            </a:outerShdw>
          </a:effectLst>
        </p:spPr>
      </p:pic>
      <p:sp>
        <p:nvSpPr>
          <p:cNvPr id="110" name="Google Shape;110;p14"/>
          <p:cNvSpPr/>
          <p:nvPr/>
        </p:nvSpPr>
        <p:spPr>
          <a:xfrm>
            <a:off x="291925" y="3428500"/>
            <a:ext cx="1487100" cy="1204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text</a:t>
            </a:r>
            <a:endParaRPr sz="1100">
              <a:solidFill>
                <a:srgbClr val="CC0202"/>
              </a:solidFill>
              <a:latin typeface="Croissant One"/>
              <a:ea typeface="Croissant One"/>
              <a:cs typeface="Croissant One"/>
              <a:sym typeface="Croissant One"/>
            </a:endParaRPr>
          </a:p>
        </p:txBody>
      </p:sp>
      <p:sp>
        <p:nvSpPr>
          <p:cNvPr id="111" name="Google Shape;111;p14"/>
          <p:cNvSpPr txBox="1"/>
          <p:nvPr/>
        </p:nvSpPr>
        <p:spPr>
          <a:xfrm>
            <a:off x="2162663" y="1311095"/>
            <a:ext cx="1329900" cy="10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0202"/>
                </a:solidFill>
                <a:latin typeface="Cherry Swash"/>
                <a:ea typeface="Cherry Swash"/>
                <a:cs typeface="Cherry Swash"/>
                <a:sym typeface="Cherry Swash"/>
              </a:rPr>
              <a:t>text</a:t>
            </a:r>
            <a:endParaRPr>
              <a:solidFill>
                <a:srgbClr val="CC0202"/>
              </a:solidFill>
              <a:latin typeface="Cherry Swash"/>
              <a:ea typeface="Cherry Swash"/>
              <a:cs typeface="Cherry Swash"/>
              <a:sym typeface="Cherry Swash"/>
            </a:endParaRPr>
          </a:p>
        </p:txBody>
      </p:sp>
      <p:pic>
        <p:nvPicPr>
          <p:cNvPr id="112" name="Google Shape;112;p14"/>
          <p:cNvPicPr preferRelativeResize="0"/>
          <p:nvPr/>
        </p:nvPicPr>
        <p:blipFill>
          <a:blip r:embed="rId10">
            <a:alphaModFix/>
          </a:blip>
          <a:stretch>
            <a:fillRect/>
          </a:stretch>
        </p:blipFill>
        <p:spPr>
          <a:xfrm>
            <a:off x="3426437" y="1370100"/>
            <a:ext cx="2373762" cy="1709100"/>
          </a:xfrm>
          <a:prstGeom prst="rect">
            <a:avLst/>
          </a:prstGeom>
          <a:noFill/>
          <a:ln>
            <a:noFill/>
          </a:ln>
          <a:effectLst>
            <a:outerShdw blurRad="57150" rotWithShape="0" algn="bl" dir="5400000" dist="19050">
              <a:srgbClr val="000000">
                <a:alpha val="50000"/>
              </a:srgbClr>
            </a:outerShdw>
          </a:effectLst>
        </p:spPr>
      </p:pic>
      <p:sp>
        <p:nvSpPr>
          <p:cNvPr id="113" name="Google Shape;113;p14"/>
          <p:cNvSpPr txBox="1"/>
          <p:nvPr/>
        </p:nvSpPr>
        <p:spPr>
          <a:xfrm>
            <a:off x="5740938" y="1278650"/>
            <a:ext cx="1329900" cy="10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0202"/>
                </a:solidFill>
                <a:latin typeface="Cherry Swash"/>
                <a:ea typeface="Cherry Swash"/>
                <a:cs typeface="Cherry Swash"/>
                <a:sym typeface="Cherry Swash"/>
              </a:rPr>
              <a:t>text</a:t>
            </a:r>
            <a:endParaRPr>
              <a:solidFill>
                <a:srgbClr val="FFFFFF"/>
              </a:solidFill>
              <a:latin typeface="Love Ya Like A Sister"/>
              <a:ea typeface="Love Ya Like A Sister"/>
              <a:cs typeface="Love Ya Like A Sister"/>
              <a:sym typeface="Love Ya Like A Sister"/>
            </a:endParaRPr>
          </a:p>
        </p:txBody>
      </p:sp>
      <p:pic>
        <p:nvPicPr>
          <p:cNvPr id="114" name="Google Shape;114;p14"/>
          <p:cNvPicPr preferRelativeResize="0"/>
          <p:nvPr/>
        </p:nvPicPr>
        <p:blipFill rotWithShape="1">
          <a:blip r:embed="rId9">
            <a:alphaModFix/>
          </a:blip>
          <a:srcRect b="2399" l="0" r="0" t="2389"/>
          <a:stretch/>
        </p:blipFill>
        <p:spPr>
          <a:xfrm>
            <a:off x="5593350" y="2798250"/>
            <a:ext cx="1487175" cy="2132675"/>
          </a:xfrm>
          <a:prstGeom prst="rect">
            <a:avLst/>
          </a:prstGeom>
          <a:noFill/>
          <a:ln>
            <a:noFill/>
          </a:ln>
          <a:effectLst>
            <a:outerShdw blurRad="57150" rotWithShape="0" algn="bl" dir="5400000" dist="19050">
              <a:srgbClr val="000000">
                <a:alpha val="50000"/>
              </a:srgbClr>
            </a:outerShdw>
          </a:effectLst>
        </p:spPr>
      </p:pic>
      <p:sp>
        <p:nvSpPr>
          <p:cNvPr id="115" name="Google Shape;115;p14"/>
          <p:cNvSpPr/>
          <p:nvPr/>
        </p:nvSpPr>
        <p:spPr>
          <a:xfrm>
            <a:off x="5591725" y="3428500"/>
            <a:ext cx="1490400" cy="1204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solidFill>
                  <a:srgbClr val="CC0202"/>
                </a:solidFill>
                <a:latin typeface="Croissant One"/>
                <a:ea typeface="Croissant One"/>
                <a:cs typeface="Croissant One"/>
                <a:sym typeface="Croissant One"/>
              </a:rPr>
              <a:t>text</a:t>
            </a:r>
            <a:endParaRPr sz="1100">
              <a:solidFill>
                <a:srgbClr val="CC0202"/>
              </a:solidFill>
              <a:latin typeface="Croissant One"/>
              <a:ea typeface="Croissant One"/>
              <a:cs typeface="Croissant One"/>
              <a:sym typeface="Croissant One"/>
            </a:endParaRPr>
          </a:p>
        </p:txBody>
      </p:sp>
      <p:sp>
        <p:nvSpPr>
          <p:cNvPr id="116" name="Google Shape;116;p14"/>
          <p:cNvSpPr txBox="1"/>
          <p:nvPr/>
        </p:nvSpPr>
        <p:spPr>
          <a:xfrm>
            <a:off x="7462500" y="1370100"/>
            <a:ext cx="1329900" cy="22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herry Swash"/>
                <a:ea typeface="Cherry Swash"/>
                <a:cs typeface="Cherry Swash"/>
                <a:sym typeface="Cherry Swash"/>
              </a:rPr>
              <a:t>text</a:t>
            </a:r>
            <a:endParaRPr>
              <a:solidFill>
                <a:srgbClr val="FFFFFF"/>
              </a:solidFill>
              <a:latin typeface="Cherry Swash"/>
              <a:ea typeface="Cherry Swash"/>
              <a:cs typeface="Cherry Swash"/>
              <a:sym typeface="Cherry Swash"/>
            </a:endParaRPr>
          </a:p>
        </p:txBody>
      </p:sp>
      <p:pic>
        <p:nvPicPr>
          <p:cNvPr id="117" name="Google Shape;117;p14"/>
          <p:cNvPicPr preferRelativeResize="0"/>
          <p:nvPr/>
        </p:nvPicPr>
        <p:blipFill>
          <a:blip r:embed="rId11">
            <a:alphaModFix/>
          </a:blip>
          <a:stretch>
            <a:fillRect/>
          </a:stretch>
        </p:blipFill>
        <p:spPr>
          <a:xfrm>
            <a:off x="3153613" y="3336262"/>
            <a:ext cx="2509050" cy="2212526"/>
          </a:xfrm>
          <a:prstGeom prst="rect">
            <a:avLst/>
          </a:prstGeom>
          <a:noFill/>
          <a:ln>
            <a:noFill/>
          </a:ln>
        </p:spPr>
      </p:pic>
      <p:sp>
        <p:nvSpPr>
          <p:cNvPr id="118" name="Google Shape;118;p14"/>
          <p:cNvSpPr txBox="1"/>
          <p:nvPr/>
        </p:nvSpPr>
        <p:spPr>
          <a:xfrm>
            <a:off x="7462500" y="4440475"/>
            <a:ext cx="193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rgbClr val="CC0202"/>
                </a:solidFill>
                <a:latin typeface="Croissant One"/>
                <a:ea typeface="Croissant One"/>
                <a:cs typeface="Croissant One"/>
                <a:sym typeface="Croissant One"/>
              </a:rPr>
              <a:t>&lt;&lt;5:00-&gt;&gt; </a:t>
            </a:r>
            <a:endParaRPr sz="2600">
              <a:solidFill>
                <a:srgbClr val="CC0202"/>
              </a:solidFill>
              <a:latin typeface="Croissant One"/>
              <a:ea typeface="Croissant One"/>
              <a:cs typeface="Croissant One"/>
              <a:sym typeface="Croissant One"/>
            </a:endParaRPr>
          </a:p>
        </p:txBody>
      </p:sp>
      <p:sp>
        <p:nvSpPr>
          <p:cNvPr id="119" name="Google Shape;119;p14"/>
          <p:cNvSpPr/>
          <p:nvPr/>
        </p:nvSpPr>
        <p:spPr>
          <a:xfrm>
            <a:off x="3876225" y="3170638"/>
            <a:ext cx="1412100" cy="511800"/>
          </a:xfrm>
          <a:prstGeom prst="wedgeRoundRectCallout">
            <a:avLst>
              <a:gd fmla="val 22865" name="adj1"/>
              <a:gd fmla="val 75564" name="adj2"/>
              <a:gd fmla="val 0" name="adj3"/>
            </a:avLst>
          </a:prstGeom>
          <a:solidFill>
            <a:srgbClr val="FFFFFF"/>
          </a:solidFill>
          <a:ln cap="flat" cmpd="sng" w="3810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ppy Monkey"/>
                <a:ea typeface="Happy Monkey"/>
                <a:cs typeface="Happy Monkey"/>
                <a:sym typeface="Happy Monkey"/>
              </a:rPr>
              <a:t>Mute your mic, please!</a:t>
            </a:r>
            <a:endParaRPr b="1" sz="1200">
              <a:latin typeface="Happy Monkey"/>
              <a:ea typeface="Happy Monkey"/>
              <a:cs typeface="Happy Monkey"/>
              <a:sym typeface="Happy Monke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5"/>
          <p:cNvSpPr/>
          <p:nvPr/>
        </p:nvSpPr>
        <p:spPr>
          <a:xfrm>
            <a:off x="0" y="0"/>
            <a:ext cx="9144000" cy="5143500"/>
          </a:xfrm>
          <a:prstGeom prst="rect">
            <a:avLst/>
          </a:prstGeom>
          <a:solidFill>
            <a:srgbClr val="EEEEEE">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1883925" y="208900"/>
            <a:ext cx="7213500" cy="1296600"/>
          </a:xfrm>
          <a:prstGeom prst="roundRect">
            <a:avLst>
              <a:gd fmla="val 16667" name="adj"/>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5">
            <a:hlinkClick r:id="rId4"/>
          </p:cNvPr>
          <p:cNvPicPr preferRelativeResize="0"/>
          <p:nvPr/>
        </p:nvPicPr>
        <p:blipFill>
          <a:blip r:embed="rId5">
            <a:alphaModFix/>
          </a:blip>
          <a:stretch>
            <a:fillRect/>
          </a:stretch>
        </p:blipFill>
        <p:spPr>
          <a:xfrm>
            <a:off x="374419" y="208894"/>
            <a:ext cx="1351800" cy="1351800"/>
          </a:xfrm>
          <a:prstGeom prst="ellipse">
            <a:avLst/>
          </a:prstGeom>
          <a:noFill/>
          <a:ln cap="flat" cmpd="sng" w="76200">
            <a:solidFill>
              <a:srgbClr val="C1575C"/>
            </a:solidFill>
            <a:prstDash val="solid"/>
            <a:round/>
            <a:headEnd len="sm" w="sm" type="none"/>
            <a:tailEnd len="sm" w="sm" type="none"/>
          </a:ln>
          <a:effectLst>
            <a:outerShdw blurRad="57150" rotWithShape="0" algn="bl" dir="5400000" dist="19050">
              <a:srgbClr val="000000">
                <a:alpha val="50000"/>
              </a:srgbClr>
            </a:outerShdw>
          </a:effectLst>
        </p:spPr>
      </p:pic>
      <p:sp>
        <p:nvSpPr>
          <p:cNvPr id="127" name="Google Shape;127;p15"/>
          <p:cNvSpPr txBox="1"/>
          <p:nvPr/>
        </p:nvSpPr>
        <p:spPr>
          <a:xfrm>
            <a:off x="1919063" y="208900"/>
            <a:ext cx="4602900" cy="619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3500">
                <a:solidFill>
                  <a:srgbClr val="CC0202"/>
                </a:solidFill>
                <a:latin typeface="Cherry Swash"/>
                <a:ea typeface="Cherry Swash"/>
                <a:cs typeface="Cherry Swash"/>
                <a:sym typeface="Cherry Swash"/>
              </a:rPr>
              <a:t>Stephanie DeMichele</a:t>
            </a:r>
            <a:endParaRPr sz="3500">
              <a:solidFill>
                <a:srgbClr val="CC0202"/>
              </a:solidFill>
              <a:latin typeface="Cherry Swash"/>
              <a:ea typeface="Cherry Swash"/>
              <a:cs typeface="Cherry Swash"/>
              <a:sym typeface="Cherry Swash"/>
            </a:endParaRPr>
          </a:p>
        </p:txBody>
      </p:sp>
      <p:sp>
        <p:nvSpPr>
          <p:cNvPr id="128" name="Google Shape;128;p15"/>
          <p:cNvSpPr txBox="1"/>
          <p:nvPr/>
        </p:nvSpPr>
        <p:spPr>
          <a:xfrm>
            <a:off x="2077088" y="766594"/>
            <a:ext cx="6341700" cy="449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1900">
                <a:solidFill>
                  <a:srgbClr val="CC0202"/>
                </a:solidFill>
                <a:latin typeface="Cherry Swash"/>
                <a:ea typeface="Cherry Swash"/>
                <a:cs typeface="Cherry Swash"/>
                <a:sym typeface="Cherry Swash"/>
              </a:rPr>
              <a:t>Digital Learning Designer + Instructional Coach</a:t>
            </a:r>
            <a:endParaRPr sz="1900">
              <a:solidFill>
                <a:srgbClr val="CC0202"/>
              </a:solidFill>
              <a:latin typeface="Cherry Swash"/>
              <a:ea typeface="Cherry Swash"/>
              <a:cs typeface="Cherry Swash"/>
              <a:sym typeface="Cherry Swash"/>
            </a:endParaRPr>
          </a:p>
          <a:p>
            <a:pPr indent="0" lvl="0" marL="0" rtl="0" algn="l">
              <a:spcBef>
                <a:spcPts val="0"/>
              </a:spcBef>
              <a:spcAft>
                <a:spcPts val="0"/>
              </a:spcAft>
              <a:buNone/>
            </a:pPr>
            <a:r>
              <a:rPr lang="en" sz="1900">
                <a:solidFill>
                  <a:srgbClr val="CC0202"/>
                </a:solidFill>
                <a:latin typeface="Cherry Swash"/>
                <a:ea typeface="Cherry Swash"/>
                <a:cs typeface="Cherry Swash"/>
                <a:sym typeface="Cherry Swash"/>
              </a:rPr>
              <a:t>Slayer of #Edtech Fears + Creator of #DigitalDoOvers</a:t>
            </a:r>
            <a:endParaRPr sz="1900">
              <a:solidFill>
                <a:srgbClr val="CC0202"/>
              </a:solidFill>
              <a:latin typeface="Cherry Swash"/>
              <a:ea typeface="Cherry Swash"/>
              <a:cs typeface="Cherry Swash"/>
              <a:sym typeface="Cherry Swash"/>
            </a:endParaRPr>
          </a:p>
        </p:txBody>
      </p:sp>
      <p:sp>
        <p:nvSpPr>
          <p:cNvPr id="129" name="Google Shape;129;p15"/>
          <p:cNvSpPr/>
          <p:nvPr/>
        </p:nvSpPr>
        <p:spPr>
          <a:xfrm>
            <a:off x="1312525" y="1827769"/>
            <a:ext cx="2695800" cy="2364600"/>
          </a:xfrm>
          <a:prstGeom prst="roundRect">
            <a:avLst>
              <a:gd fmla="val 16667" name="adj"/>
            </a:avLst>
          </a:prstGeom>
          <a:solidFill>
            <a:srgbClr val="E47569"/>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68575" lIns="68575" spcFirstLastPara="1" rIns="68575" wrap="square" tIns="68575">
            <a:noAutofit/>
          </a:bodyPr>
          <a:lstStyle/>
          <a:p>
            <a:pPr indent="0" lvl="0" marL="0" rtl="0" algn="ctr">
              <a:spcBef>
                <a:spcPts val="0"/>
              </a:spcBef>
              <a:spcAft>
                <a:spcPts val="0"/>
              </a:spcAft>
              <a:buNone/>
            </a:pPr>
            <a:r>
              <a:rPr lang="en" sz="1600">
                <a:solidFill>
                  <a:srgbClr val="FFFFFF"/>
                </a:solidFill>
                <a:latin typeface="Croissant One"/>
                <a:ea typeface="Croissant One"/>
                <a:cs typeface="Croissant One"/>
                <a:sym typeface="Croissant One"/>
              </a:rPr>
              <a:t>SHARING IS CARING</a:t>
            </a:r>
            <a:endParaRPr sz="1600">
              <a:solidFill>
                <a:srgbClr val="FFFFFF"/>
              </a:solidFill>
              <a:latin typeface="Croissant One"/>
              <a:ea typeface="Croissant One"/>
              <a:cs typeface="Croissant One"/>
              <a:sym typeface="Croissant One"/>
            </a:endParaRPr>
          </a:p>
          <a:p>
            <a:pPr indent="0" lvl="0" marL="0" rtl="0" algn="just">
              <a:lnSpc>
                <a:spcPct val="115000"/>
              </a:lnSpc>
              <a:spcBef>
                <a:spcPts val="0"/>
              </a:spcBef>
              <a:spcAft>
                <a:spcPts val="0"/>
              </a:spcAft>
              <a:buNone/>
            </a:pPr>
            <a:r>
              <a:rPr lang="en" sz="1200">
                <a:solidFill>
                  <a:srgbClr val="FFFFFF"/>
                </a:solidFill>
                <a:latin typeface="Cherry Swash"/>
                <a:ea typeface="Cherry Swash"/>
                <a:cs typeface="Cherry Swash"/>
                <a:sym typeface="Cherry Swash"/>
              </a:rPr>
              <a:t>Please customize this template, but please also give credit to the original creator (and to those who inspired her!) when doing so and when posting to social media.  In others words, make sure everyone gets credit for building upon the ideas of others!</a:t>
            </a:r>
            <a:endParaRPr sz="1800">
              <a:solidFill>
                <a:srgbClr val="FFFFFF"/>
              </a:solidFill>
              <a:latin typeface="Cherry Swash"/>
              <a:ea typeface="Cherry Swash"/>
              <a:cs typeface="Cherry Swash"/>
              <a:sym typeface="Cherry Swash"/>
            </a:endParaRPr>
          </a:p>
        </p:txBody>
      </p:sp>
      <p:sp>
        <p:nvSpPr>
          <p:cNvPr id="130" name="Google Shape;130;p15"/>
          <p:cNvSpPr/>
          <p:nvPr/>
        </p:nvSpPr>
        <p:spPr>
          <a:xfrm>
            <a:off x="5050703" y="1827769"/>
            <a:ext cx="2695800" cy="2364600"/>
          </a:xfrm>
          <a:prstGeom prst="roundRect">
            <a:avLst>
              <a:gd fmla="val 16667" name="adj"/>
            </a:avLst>
          </a:prstGeom>
          <a:solidFill>
            <a:srgbClr val="E47569"/>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68575" lIns="68575" spcFirstLastPara="1" rIns="68575" wrap="square" tIns="68575">
            <a:noAutofit/>
          </a:bodyPr>
          <a:lstStyle/>
          <a:p>
            <a:pPr indent="0" lvl="0" marL="0" rtl="0" algn="ctr">
              <a:spcBef>
                <a:spcPts val="0"/>
              </a:spcBef>
              <a:spcAft>
                <a:spcPts val="0"/>
              </a:spcAft>
              <a:buNone/>
            </a:pPr>
            <a:r>
              <a:rPr lang="en" sz="1600">
                <a:solidFill>
                  <a:srgbClr val="FFFFFF"/>
                </a:solidFill>
                <a:latin typeface="Croissant One"/>
                <a:ea typeface="Croissant One"/>
                <a:cs typeface="Croissant One"/>
                <a:sym typeface="Croissant One"/>
              </a:rPr>
              <a:t>I </a:t>
            </a:r>
            <a:r>
              <a:rPr lang="en" sz="2000">
                <a:solidFill>
                  <a:srgbClr val="FFFFFF"/>
                </a:solidFill>
                <a:latin typeface="Croissant One"/>
                <a:ea typeface="Croissant One"/>
                <a:cs typeface="Croissant One"/>
                <a:sym typeface="Croissant One"/>
              </a:rPr>
              <a:t> ❤️ </a:t>
            </a:r>
            <a:r>
              <a:rPr lang="en" sz="1600">
                <a:solidFill>
                  <a:srgbClr val="FFFFFF"/>
                </a:solidFill>
                <a:latin typeface="Croissant One"/>
                <a:ea typeface="Croissant One"/>
                <a:cs typeface="Croissant One"/>
                <a:sym typeface="Croissant One"/>
              </a:rPr>
              <a:t>WHAT I DO</a:t>
            </a:r>
            <a:endParaRPr sz="1600">
              <a:solidFill>
                <a:srgbClr val="FFFFFF"/>
              </a:solidFill>
              <a:latin typeface="Croissant One"/>
              <a:ea typeface="Croissant One"/>
              <a:cs typeface="Croissant One"/>
              <a:sym typeface="Croissant One"/>
            </a:endParaRPr>
          </a:p>
          <a:p>
            <a:pPr indent="0" lvl="0" marL="0" rtl="0" algn="just">
              <a:lnSpc>
                <a:spcPct val="115000"/>
              </a:lnSpc>
              <a:spcBef>
                <a:spcPts val="0"/>
              </a:spcBef>
              <a:spcAft>
                <a:spcPts val="0"/>
              </a:spcAft>
              <a:buClr>
                <a:schemeClr val="accent5"/>
              </a:buClr>
              <a:buSzPts val="1100"/>
              <a:buFont typeface="Arial"/>
              <a:buNone/>
            </a:pPr>
            <a:r>
              <a:rPr lang="en" sz="1150">
                <a:solidFill>
                  <a:srgbClr val="FFFFFF"/>
                </a:solidFill>
                <a:latin typeface="Cherry Swash"/>
                <a:ea typeface="Cherry Swash"/>
                <a:cs typeface="Cherry Swash"/>
                <a:sym typeface="Cherry Swash"/>
              </a:rPr>
              <a:t>I'm often asked why I don't charge for my work. Honestly, I do what I do because I'm a happy creator and sharer. A grateful teacher offered to</a:t>
            </a:r>
            <a:r>
              <a:rPr b="1" lang="en" sz="1150">
                <a:solidFill>
                  <a:srgbClr val="FFFFFF"/>
                </a:solidFill>
                <a:latin typeface="Cherry Swash"/>
                <a:ea typeface="Cherry Swash"/>
                <a:cs typeface="Cherry Swash"/>
                <a:sym typeface="Cherry Swash"/>
              </a:rPr>
              <a:t> </a:t>
            </a:r>
            <a:r>
              <a:rPr lang="en" sz="1150" u="sng">
                <a:solidFill>
                  <a:srgbClr val="FFFFFF"/>
                </a:solidFill>
                <a:latin typeface="Cherry Swash"/>
                <a:ea typeface="Cherry Swash"/>
                <a:cs typeface="Cherry Swash"/>
                <a:sym typeface="Cherry Swash"/>
                <a:hlinkClick r:id="rId6">
                  <a:extLst>
                    <a:ext uri="{A12FA001-AC4F-418D-AE19-62706E023703}">
                      <ahyp:hlinkClr val="tx"/>
                    </a:ext>
                  </a:extLst>
                </a:hlinkClick>
              </a:rPr>
              <a:t>Buy Me a Coffee</a:t>
            </a:r>
            <a:r>
              <a:rPr lang="en" sz="1150">
                <a:solidFill>
                  <a:srgbClr val="FFFFFF"/>
                </a:solidFill>
                <a:latin typeface="Cherry Swash"/>
                <a:ea typeface="Cherry Swash"/>
                <a:cs typeface="Cherry Swash"/>
                <a:sym typeface="Cherry Swash"/>
              </a:rPr>
              <a:t>  once, and so, while I don't require payment--I'm always up for supporting my caffeine habit! (But only if you want to!) </a:t>
            </a:r>
            <a:endParaRPr sz="1150">
              <a:solidFill>
                <a:srgbClr val="FFFFFF"/>
              </a:solidFill>
              <a:latin typeface="Cherry Swash"/>
              <a:ea typeface="Cherry Swash"/>
              <a:cs typeface="Cherry Swash"/>
              <a:sym typeface="Cherry Swash"/>
            </a:endParaRPr>
          </a:p>
        </p:txBody>
      </p:sp>
      <p:sp>
        <p:nvSpPr>
          <p:cNvPr id="131" name="Google Shape;131;p15"/>
          <p:cNvSpPr/>
          <p:nvPr/>
        </p:nvSpPr>
        <p:spPr>
          <a:xfrm>
            <a:off x="1397591" y="4518709"/>
            <a:ext cx="6348900" cy="413400"/>
          </a:xfrm>
          <a:prstGeom prst="roundRect">
            <a:avLst>
              <a:gd fmla="val 16667" name="adj"/>
            </a:avLst>
          </a:prstGeom>
          <a:solidFill>
            <a:srgbClr val="FFFFFF"/>
          </a:solidFill>
          <a:ln cap="flat" cmpd="sng" w="38100">
            <a:solidFill>
              <a:srgbClr val="CC020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CC0202"/>
                </a:solidFill>
                <a:latin typeface="Cherry Swash"/>
                <a:ea typeface="Cherry Swash"/>
                <a:cs typeface="Cherry Swash"/>
                <a:sym typeface="Cherry Swash"/>
              </a:rPr>
              <a:t>#DistanceLearning</a:t>
            </a:r>
            <a:r>
              <a:rPr lang="en" sz="1100">
                <a:solidFill>
                  <a:srgbClr val="CC0202"/>
                </a:solidFill>
                <a:latin typeface="Cherry Swash"/>
                <a:ea typeface="Cherry Swash"/>
                <a:cs typeface="Cherry Swash"/>
                <a:sym typeface="Cherry Swash"/>
              </a:rPr>
              <a:t> is about </a:t>
            </a:r>
            <a:r>
              <a:rPr b="1" lang="en" sz="1100">
                <a:solidFill>
                  <a:srgbClr val="CC0202"/>
                </a:solidFill>
                <a:latin typeface="Cherry Swash"/>
                <a:ea typeface="Cherry Swash"/>
                <a:cs typeface="Cherry Swash"/>
                <a:sym typeface="Cherry Swash"/>
              </a:rPr>
              <a:t>#Flexibility</a:t>
            </a:r>
            <a:r>
              <a:rPr lang="en" sz="1100">
                <a:solidFill>
                  <a:srgbClr val="CC0202"/>
                </a:solidFill>
                <a:latin typeface="Cherry Swash"/>
                <a:ea typeface="Cherry Swash"/>
                <a:cs typeface="Cherry Swash"/>
                <a:sym typeface="Cherry Swash"/>
              </a:rPr>
              <a:t> | #StudentAgency | </a:t>
            </a:r>
            <a:r>
              <a:rPr b="1" lang="en" sz="1100">
                <a:solidFill>
                  <a:srgbClr val="CC0202"/>
                </a:solidFill>
                <a:latin typeface="Cherry Swash"/>
                <a:ea typeface="Cherry Swash"/>
                <a:cs typeface="Cherry Swash"/>
                <a:sym typeface="Cherry Swash"/>
              </a:rPr>
              <a:t>#Collaboration </a:t>
            </a:r>
            <a:r>
              <a:rPr lang="en" sz="1100">
                <a:solidFill>
                  <a:srgbClr val="CC0202"/>
                </a:solidFill>
                <a:latin typeface="Cherry Swash"/>
                <a:ea typeface="Cherry Swash"/>
                <a:cs typeface="Cherry Swash"/>
                <a:sym typeface="Cherry Swash"/>
              </a:rPr>
              <a:t>| #Creativity </a:t>
            </a:r>
            <a:endParaRPr sz="1100">
              <a:solidFill>
                <a:srgbClr val="CC0202"/>
              </a:solidFill>
              <a:latin typeface="Cherry Swash"/>
              <a:ea typeface="Cherry Swash"/>
              <a:cs typeface="Cherry Swash"/>
              <a:sym typeface="Cherry Swash"/>
            </a:endParaRPr>
          </a:p>
        </p:txBody>
      </p:sp>
      <p:pic>
        <p:nvPicPr>
          <p:cNvPr id="132" name="Google Shape;132;p15"/>
          <p:cNvPicPr preferRelativeResize="0"/>
          <p:nvPr/>
        </p:nvPicPr>
        <p:blipFill>
          <a:blip r:embed="rId7">
            <a:alphaModFix/>
          </a:blip>
          <a:stretch>
            <a:fillRect/>
          </a:stretch>
        </p:blipFill>
        <p:spPr>
          <a:xfrm>
            <a:off x="6435656" y="223769"/>
            <a:ext cx="2602293" cy="589462"/>
          </a:xfrm>
          <a:prstGeom prst="rect">
            <a:avLst/>
          </a:prstGeom>
          <a:noFill/>
          <a:ln>
            <a:noFill/>
          </a:ln>
        </p:spPr>
      </p:pic>
      <p:sp>
        <p:nvSpPr>
          <p:cNvPr id="133" name="Google Shape;133;p15">
            <a:hlinkClick r:id="rId8"/>
          </p:cNvPr>
          <p:cNvSpPr/>
          <p:nvPr/>
        </p:nvSpPr>
        <p:spPr>
          <a:xfrm>
            <a:off x="6562388" y="248306"/>
            <a:ext cx="520200" cy="3072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4" name="Google Shape;134;p15">
            <a:hlinkClick r:id="rId9"/>
          </p:cNvPr>
          <p:cNvSpPr/>
          <p:nvPr/>
        </p:nvSpPr>
        <p:spPr>
          <a:xfrm>
            <a:off x="7183163" y="206925"/>
            <a:ext cx="419700" cy="384300"/>
          </a:xfrm>
          <a:prstGeom prst="ellipse">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15">
            <a:hlinkClick r:id="rId10"/>
          </p:cNvPr>
          <p:cNvSpPr/>
          <p:nvPr/>
        </p:nvSpPr>
        <p:spPr>
          <a:xfrm>
            <a:off x="7697513" y="230569"/>
            <a:ext cx="325200" cy="360600"/>
          </a:xfrm>
          <a:prstGeom prst="roundRect">
            <a:avLst>
              <a:gd fmla="val 16667" name="adj"/>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15">
            <a:hlinkClick r:id="rId11"/>
          </p:cNvPr>
          <p:cNvSpPr/>
          <p:nvPr/>
        </p:nvSpPr>
        <p:spPr>
          <a:xfrm>
            <a:off x="8117269" y="218738"/>
            <a:ext cx="348600" cy="384300"/>
          </a:xfrm>
          <a:prstGeom prst="roundRect">
            <a:avLst>
              <a:gd fmla="val 16667" name="adj"/>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15">
            <a:hlinkClick r:id="rId12"/>
          </p:cNvPr>
          <p:cNvSpPr/>
          <p:nvPr/>
        </p:nvSpPr>
        <p:spPr>
          <a:xfrm>
            <a:off x="8643450" y="230569"/>
            <a:ext cx="272100" cy="325200"/>
          </a:xfrm>
          <a:prstGeom prst="roundRect">
            <a:avLst>
              <a:gd fmla="val 16667" name="adj"/>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