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7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8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4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4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68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3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0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02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1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2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0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1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7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9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12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en-US" dirty="0" err="1" smtClean="0"/>
              <a:t>Klasifikacija</a:t>
            </a:r>
            <a:r>
              <a:rPr lang="en-US" dirty="0" smtClean="0"/>
              <a:t> </a:t>
            </a:r>
            <a:r>
              <a:rPr lang="en-US" dirty="0" err="1" smtClean="0"/>
              <a:t>muzičkih</a:t>
            </a:r>
            <a:r>
              <a:rPr lang="en-US" dirty="0" smtClean="0"/>
              <a:t> </a:t>
            </a:r>
            <a:r>
              <a:rPr lang="en-US" dirty="0" err="1" smtClean="0"/>
              <a:t>instrumenata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464550" y="5702300"/>
            <a:ext cx="3727450" cy="99218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Borisav</a:t>
            </a:r>
            <a:r>
              <a:rPr lang="en-US" dirty="0" smtClean="0"/>
              <a:t> </a:t>
            </a:r>
            <a:r>
              <a:rPr lang="en-US" dirty="0" err="1" smtClean="0"/>
              <a:t>Damnjanović</a:t>
            </a:r>
            <a:r>
              <a:rPr lang="en-US" dirty="0" smtClean="0"/>
              <a:t> 370/2022</a:t>
            </a:r>
          </a:p>
          <a:p>
            <a:r>
              <a:rPr lang="en-US" dirty="0" err="1" smtClean="0"/>
              <a:t>Stefanija</a:t>
            </a:r>
            <a:r>
              <a:rPr lang="en-US" dirty="0" smtClean="0"/>
              <a:t> Pančić 381/2022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951" y="252249"/>
            <a:ext cx="994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slici</a:t>
            </a:r>
            <a:r>
              <a:rPr lang="en-US" dirty="0" smtClean="0"/>
              <a:t> </a:t>
            </a:r>
            <a:r>
              <a:rPr lang="en-US" dirty="0" err="1" smtClean="0"/>
              <a:t>levo</a:t>
            </a:r>
            <a:r>
              <a:rPr lang="en-US" dirty="0" smtClean="0"/>
              <a:t> </a:t>
            </a:r>
            <a:r>
              <a:rPr lang="en-US" dirty="0" err="1" smtClean="0"/>
              <a:t>nalazi</a:t>
            </a:r>
            <a:r>
              <a:rPr lang="en-US" dirty="0" smtClean="0"/>
              <a:t> se </a:t>
            </a:r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perzistencije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notu</a:t>
            </a:r>
            <a:r>
              <a:rPr lang="en-US" dirty="0" smtClean="0"/>
              <a:t> A3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trubi</a:t>
            </a:r>
            <a:r>
              <a:rPr lang="en-US" dirty="0" smtClean="0"/>
              <a:t>, a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slici</a:t>
            </a:r>
            <a:r>
              <a:rPr lang="en-US" dirty="0" smtClean="0"/>
              <a:t> </a:t>
            </a:r>
            <a:r>
              <a:rPr lang="en-US" dirty="0" err="1" smtClean="0"/>
              <a:t>desno</a:t>
            </a:r>
            <a:r>
              <a:rPr lang="en-US" dirty="0" smtClean="0"/>
              <a:t> je </a:t>
            </a:r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perzistencije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notu</a:t>
            </a:r>
            <a:r>
              <a:rPr lang="en-US" dirty="0" smtClean="0"/>
              <a:t> A3 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klaviru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1" y="1247447"/>
            <a:ext cx="4529959" cy="44176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55" y="1247446"/>
            <a:ext cx="4519448" cy="44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972" y="735724"/>
            <a:ext cx="9532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 </a:t>
            </a:r>
            <a:r>
              <a:rPr lang="en-US" dirty="0" err="1"/>
              <a:t>dijagram</a:t>
            </a:r>
            <a:r>
              <a:rPr lang="en-US" dirty="0"/>
              <a:t> je </a:t>
            </a:r>
            <a:r>
              <a:rPr lang="en-US" dirty="0" err="1"/>
              <a:t>specifičan</a:t>
            </a:r>
            <a:r>
              <a:rPr lang="en-US" dirty="0"/>
              <a:t> tip </a:t>
            </a:r>
            <a:r>
              <a:rPr lang="en-US" dirty="0" err="1"/>
              <a:t>dijagrama</a:t>
            </a:r>
            <a:r>
              <a:rPr lang="en-US" dirty="0"/>
              <a:t> </a:t>
            </a:r>
            <a:r>
              <a:rPr lang="en-US" dirty="0" err="1"/>
              <a:t>perzistencije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dužini</a:t>
            </a:r>
            <a:r>
              <a:rPr lang="en-US" dirty="0"/>
              <a:t> </a:t>
            </a:r>
            <a:r>
              <a:rPr lang="en-US" dirty="0" err="1"/>
              <a:t>trajanja</a:t>
            </a:r>
            <a:r>
              <a:rPr lang="en-US" dirty="0"/>
              <a:t> </a:t>
            </a:r>
            <a:r>
              <a:rPr lang="en-US" dirty="0" err="1"/>
              <a:t>topoloških</a:t>
            </a:r>
            <a:r>
              <a:rPr lang="en-US" dirty="0"/>
              <a:t> </a:t>
            </a:r>
            <a:r>
              <a:rPr lang="en-US" dirty="0" err="1"/>
              <a:t>osobina</a:t>
            </a:r>
            <a:r>
              <a:rPr lang="en-US" dirty="0"/>
              <a:t> u </a:t>
            </a:r>
            <a:r>
              <a:rPr lang="en-US" dirty="0" err="1"/>
              <a:t>podacima</a:t>
            </a:r>
            <a:r>
              <a:rPr lang="en-US" dirty="0"/>
              <a:t>. </a:t>
            </a:r>
            <a:r>
              <a:rPr lang="en-US" dirty="0" err="1"/>
              <a:t>Umesto</a:t>
            </a:r>
            <a:r>
              <a:rPr lang="en-US" dirty="0"/>
              <a:t> da </a:t>
            </a:r>
            <a:r>
              <a:rPr lang="en-US" dirty="0" err="1"/>
              <a:t>prikaže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tačke</a:t>
            </a:r>
            <a:r>
              <a:rPr lang="en-US" dirty="0"/>
              <a:t> (</a:t>
            </a:r>
            <a:r>
              <a:rPr lang="en-US" dirty="0" err="1"/>
              <a:t>homološke</a:t>
            </a:r>
            <a:r>
              <a:rPr lang="en-US" dirty="0"/>
              <a:t> </a:t>
            </a:r>
            <a:r>
              <a:rPr lang="en-US" dirty="0" err="1"/>
              <a:t>vrhove</a:t>
            </a:r>
            <a:r>
              <a:rPr lang="en-US" dirty="0"/>
              <a:t>) u </a:t>
            </a:r>
            <a:r>
              <a:rPr lang="en-US" dirty="0" err="1"/>
              <a:t>prostoru</a:t>
            </a:r>
            <a:r>
              <a:rPr lang="en-US" dirty="0"/>
              <a:t>, heat </a:t>
            </a:r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boju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prikazao</a:t>
            </a:r>
            <a:r>
              <a:rPr lang="en-US" dirty="0"/>
              <a:t> </a:t>
            </a:r>
            <a:r>
              <a:rPr lang="en-US" dirty="0" err="1"/>
              <a:t>trajanje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tačaka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Klasifikacija</a:t>
            </a:r>
            <a:r>
              <a:rPr lang="en-US" dirty="0" smtClean="0"/>
              <a:t> </a:t>
            </a:r>
            <a:r>
              <a:rPr lang="en-US" dirty="0" err="1" smtClean="0"/>
              <a:t>neuronskom</a:t>
            </a:r>
            <a:r>
              <a:rPr lang="en-US" dirty="0" smtClean="0"/>
              <a:t> </a:t>
            </a:r>
            <a:r>
              <a:rPr lang="en-US" dirty="0" err="1" smtClean="0"/>
              <a:t>mrežom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koristili</a:t>
            </a:r>
            <a:r>
              <a:rPr lang="en-US" dirty="0" smtClean="0"/>
              <a:t> se </a:t>
            </a:r>
            <a:r>
              <a:rPr lang="en-US" dirty="0" err="1" smtClean="0"/>
              <a:t>zasniva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generisanju</a:t>
            </a:r>
            <a:r>
              <a:rPr lang="en-US" dirty="0" smtClean="0"/>
              <a:t> heat </a:t>
            </a:r>
            <a:r>
              <a:rPr lang="en-US" dirty="0" err="1" smtClean="0"/>
              <a:t>dijagrama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 </a:t>
            </a:r>
            <a:r>
              <a:rPr lang="en-US" dirty="0" err="1" smtClean="0"/>
              <a:t>slici</a:t>
            </a:r>
            <a:r>
              <a:rPr lang="en-US" dirty="0" smtClean="0"/>
              <a:t> </a:t>
            </a:r>
            <a:r>
              <a:rPr lang="en-US" dirty="0" err="1" smtClean="0"/>
              <a:t>levo</a:t>
            </a:r>
            <a:r>
              <a:rPr lang="en-US" dirty="0" smtClean="0"/>
              <a:t> je heat </a:t>
            </a:r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trube</a:t>
            </a:r>
            <a:r>
              <a:rPr lang="en-US" dirty="0" smtClean="0"/>
              <a:t>, a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slici</a:t>
            </a:r>
            <a:r>
              <a:rPr lang="en-US" dirty="0" smtClean="0"/>
              <a:t> </a:t>
            </a:r>
            <a:r>
              <a:rPr lang="en-US" dirty="0" err="1" smtClean="0"/>
              <a:t>desno</a:t>
            </a:r>
            <a:r>
              <a:rPr lang="en-US" dirty="0" smtClean="0"/>
              <a:t> je heat </a:t>
            </a:r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note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klaviru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5625" r="10275" b="1875"/>
          <a:stretch/>
        </p:blipFill>
        <p:spPr>
          <a:xfrm>
            <a:off x="2154619" y="3331780"/>
            <a:ext cx="3599794" cy="3132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2" t="-15049" r="11136" b="-9680"/>
          <a:stretch/>
        </p:blipFill>
        <p:spPr>
          <a:xfrm>
            <a:off x="6379778" y="2853559"/>
            <a:ext cx="3699641" cy="39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794" y="452718"/>
            <a:ext cx="7903778" cy="861075"/>
          </a:xfrm>
        </p:spPr>
        <p:txBody>
          <a:bodyPr/>
          <a:lstStyle/>
          <a:p>
            <a:pPr algn="ctr"/>
            <a:r>
              <a:rPr lang="en-US" dirty="0" err="1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09" y="1737608"/>
            <a:ext cx="8946541" cy="2025095"/>
          </a:xfrm>
        </p:spPr>
        <p:txBody>
          <a:bodyPr/>
          <a:lstStyle/>
          <a:p>
            <a:r>
              <a:rPr lang="en-US" dirty="0"/>
              <a:t>https://arxiv.org/pdf/1708.09359.pdf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92275" y="78397"/>
            <a:ext cx="9017766" cy="84651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Prednosti</a:t>
            </a:r>
            <a:r>
              <a:rPr lang="en-US" dirty="0" smtClean="0"/>
              <a:t> TDA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0621" y="1292225"/>
            <a:ext cx="10888717" cy="4940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klasifikaciju</a:t>
            </a:r>
            <a:r>
              <a:rPr lang="en-US" dirty="0" smtClean="0"/>
              <a:t> </a:t>
            </a:r>
            <a:r>
              <a:rPr lang="en-US" dirty="0" err="1" smtClean="0"/>
              <a:t>muzičkih</a:t>
            </a:r>
            <a:r>
              <a:rPr lang="en-US" dirty="0" smtClean="0"/>
              <a:t> </a:t>
            </a:r>
            <a:r>
              <a:rPr lang="en-US" dirty="0" err="1" smtClean="0"/>
              <a:t>instrumenata</a:t>
            </a:r>
            <a:r>
              <a:rPr lang="en-US" dirty="0" smtClean="0"/>
              <a:t> </a:t>
            </a:r>
            <a:r>
              <a:rPr lang="en-US" dirty="0" err="1" smtClean="0"/>
              <a:t>koristićemo</a:t>
            </a:r>
            <a:r>
              <a:rPr lang="en-US" dirty="0" smtClean="0"/>
              <a:t> TDA (</a:t>
            </a:r>
            <a:r>
              <a:rPr lang="en-US" dirty="0" err="1" smtClean="0"/>
              <a:t>Topološku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nalizu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)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ona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nekoliko</a:t>
            </a:r>
            <a:r>
              <a:rPr lang="en-US" dirty="0" smtClean="0"/>
              <a:t> </a:t>
            </a:r>
            <a:r>
              <a:rPr lang="en-US" dirty="0" err="1" smtClean="0"/>
              <a:t>prednosti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brzu</a:t>
            </a:r>
            <a:r>
              <a:rPr lang="en-US" dirty="0" smtClean="0"/>
              <a:t> </a:t>
            </a:r>
            <a:r>
              <a:rPr lang="en-US" dirty="0" err="1" smtClean="0"/>
              <a:t>Furijevu</a:t>
            </a:r>
            <a:r>
              <a:rPr lang="en-US" dirty="0" smtClean="0"/>
              <a:t> </a:t>
            </a:r>
            <a:r>
              <a:rPr lang="en-US" dirty="0" err="1" smtClean="0"/>
              <a:t>transformaciju</a:t>
            </a:r>
            <a:r>
              <a:rPr lang="en-US" dirty="0" smtClean="0"/>
              <a:t> (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klasičan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rešavanje</a:t>
            </a:r>
            <a:r>
              <a:rPr lang="en-US" dirty="0" smtClean="0"/>
              <a:t> </a:t>
            </a:r>
            <a:r>
              <a:rPr lang="en-US" dirty="0" err="1" smtClean="0"/>
              <a:t>ovog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): </a:t>
            </a:r>
          </a:p>
          <a:p>
            <a:pPr marL="0" indent="0">
              <a:buNone/>
            </a:pPr>
            <a:r>
              <a:rPr lang="en-US" dirty="0" err="1" smtClean="0"/>
              <a:t>Neke</a:t>
            </a:r>
            <a:r>
              <a:rPr lang="en-US" dirty="0" smtClean="0"/>
              <a:t> od </a:t>
            </a:r>
            <a:r>
              <a:rPr lang="en-US" dirty="0" err="1" smtClean="0"/>
              <a:t>prednosti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Invarijantnost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translacije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skaliranja</a:t>
            </a:r>
            <a:r>
              <a:rPr lang="en-US" dirty="0" smtClean="0"/>
              <a:t>: </a:t>
            </a:r>
            <a:r>
              <a:rPr lang="en-US" dirty="0" err="1" smtClean="0"/>
              <a:t>Topološke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pružiti</a:t>
            </a:r>
            <a:r>
              <a:rPr lang="en-US" dirty="0" smtClean="0"/>
              <a:t> </a:t>
            </a:r>
            <a:r>
              <a:rPr lang="en-US" dirty="0" err="1" smtClean="0"/>
              <a:t>invarijantnost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translacije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skaliranja</a:t>
            </a:r>
            <a:r>
              <a:rPr lang="en-US" dirty="0" smtClean="0"/>
              <a:t> u </a:t>
            </a:r>
            <a:r>
              <a:rPr lang="en-US" dirty="0" err="1" smtClean="0"/>
              <a:t>podacima</a:t>
            </a:r>
            <a:r>
              <a:rPr lang="en-US" dirty="0" smtClean="0"/>
              <a:t>. To </a:t>
            </a:r>
            <a:r>
              <a:rPr lang="en-US" dirty="0" err="1" smtClean="0"/>
              <a:t>znači</a:t>
            </a:r>
            <a:r>
              <a:rPr lang="en-US" dirty="0" smtClean="0"/>
              <a:t> da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topološke</a:t>
            </a:r>
            <a:r>
              <a:rPr lang="en-US" dirty="0" smtClean="0"/>
              <a:t> </a:t>
            </a:r>
            <a:r>
              <a:rPr lang="en-US" dirty="0" err="1" smtClean="0"/>
              <a:t>karakteristike</a:t>
            </a:r>
            <a:r>
              <a:rPr lang="en-US" dirty="0" smtClean="0"/>
              <a:t> </a:t>
            </a:r>
            <a:r>
              <a:rPr lang="en-US" dirty="0" err="1" smtClean="0"/>
              <a:t>ostati</a:t>
            </a:r>
            <a:r>
              <a:rPr lang="en-US" dirty="0" smtClean="0"/>
              <a:t> </a:t>
            </a:r>
            <a:r>
              <a:rPr lang="en-US" dirty="0" err="1" smtClean="0"/>
              <a:t>nepromenjene</a:t>
            </a:r>
            <a:r>
              <a:rPr lang="en-US" dirty="0" smtClean="0"/>
              <a:t> </a:t>
            </a:r>
            <a:r>
              <a:rPr lang="en-US" dirty="0" err="1" smtClean="0"/>
              <a:t>čak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frekvencije</a:t>
            </a:r>
            <a:r>
              <a:rPr lang="en-US" dirty="0" smtClean="0"/>
              <a:t> </a:t>
            </a:r>
            <a:r>
              <a:rPr lang="en-US" dirty="0" err="1" smtClean="0"/>
              <a:t>signala</a:t>
            </a:r>
            <a:r>
              <a:rPr lang="en-US" dirty="0" smtClean="0"/>
              <a:t> </a:t>
            </a:r>
            <a:r>
              <a:rPr lang="en-US" dirty="0" err="1" smtClean="0"/>
              <a:t>pomeraju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skaliraju</a:t>
            </a:r>
            <a:r>
              <a:rPr lang="en-US" dirty="0" smtClean="0"/>
              <a:t>,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korisno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klasifikaciji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Robusnost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promene</a:t>
            </a:r>
            <a:r>
              <a:rPr lang="en-US" dirty="0" smtClean="0"/>
              <a:t> u </a:t>
            </a:r>
            <a:r>
              <a:rPr lang="en-US" dirty="0" err="1" smtClean="0"/>
              <a:t>spektralnom</a:t>
            </a:r>
            <a:r>
              <a:rPr lang="en-US" dirty="0" smtClean="0"/>
              <a:t> </a:t>
            </a:r>
            <a:r>
              <a:rPr lang="en-US" dirty="0" err="1" smtClean="0"/>
              <a:t>sadržaju</a:t>
            </a:r>
            <a:r>
              <a:rPr lang="en-US" dirty="0" smtClean="0"/>
              <a:t>: FFT se </a:t>
            </a:r>
            <a:r>
              <a:rPr lang="en-US" dirty="0" err="1" smtClean="0"/>
              <a:t>oslanja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</a:t>
            </a:r>
            <a:r>
              <a:rPr lang="en-US" dirty="0" err="1" smtClean="0"/>
              <a:t>sadržane</a:t>
            </a:r>
            <a:r>
              <a:rPr lang="en-US" dirty="0" smtClean="0"/>
              <a:t> u </a:t>
            </a:r>
            <a:r>
              <a:rPr lang="en-US" dirty="0" err="1" smtClean="0"/>
              <a:t>spektralnom</a:t>
            </a:r>
            <a:r>
              <a:rPr lang="en-US" dirty="0" smtClean="0"/>
              <a:t> </a:t>
            </a:r>
            <a:r>
              <a:rPr lang="en-US" dirty="0" err="1" smtClean="0"/>
              <a:t>domenu</a:t>
            </a:r>
            <a:r>
              <a:rPr lang="en-US" dirty="0" smtClean="0"/>
              <a:t> </a:t>
            </a:r>
            <a:r>
              <a:rPr lang="en-US" dirty="0" err="1" smtClean="0"/>
              <a:t>signala</a:t>
            </a:r>
            <a:r>
              <a:rPr lang="en-US" dirty="0" smtClean="0"/>
              <a:t>, </a:t>
            </a:r>
            <a:r>
              <a:rPr lang="en-US" dirty="0" err="1" smtClean="0"/>
              <a:t>dok</a:t>
            </a:r>
            <a:r>
              <a:rPr lang="en-US" dirty="0" smtClean="0"/>
              <a:t> </a:t>
            </a:r>
            <a:r>
              <a:rPr lang="en-US" dirty="0" err="1" smtClean="0"/>
              <a:t>topološke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pružaju</a:t>
            </a:r>
            <a:r>
              <a:rPr lang="en-US" dirty="0" smtClean="0"/>
              <a:t> </a:t>
            </a:r>
            <a:r>
              <a:rPr lang="en-US" dirty="0" err="1" smtClean="0"/>
              <a:t>globalnu</a:t>
            </a:r>
            <a:r>
              <a:rPr lang="en-US" dirty="0" smtClean="0"/>
              <a:t> </a:t>
            </a:r>
            <a:r>
              <a:rPr lang="en-US" dirty="0" err="1" smtClean="0"/>
              <a:t>strukturalnu</a:t>
            </a:r>
            <a:r>
              <a:rPr lang="en-US" dirty="0" smtClean="0"/>
              <a:t> </a:t>
            </a:r>
            <a:r>
              <a:rPr lang="en-US" dirty="0" err="1" smtClean="0"/>
              <a:t>analizu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 TDA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manje</a:t>
            </a:r>
            <a:r>
              <a:rPr lang="en-US" dirty="0" smtClean="0"/>
              <a:t> </a:t>
            </a:r>
            <a:r>
              <a:rPr lang="en-US" dirty="0" err="1" smtClean="0"/>
              <a:t>osetljiva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promene</a:t>
            </a:r>
            <a:r>
              <a:rPr lang="en-US" dirty="0" smtClean="0"/>
              <a:t> u </a:t>
            </a:r>
            <a:r>
              <a:rPr lang="en-US" dirty="0" err="1" smtClean="0"/>
              <a:t>spektralnom</a:t>
            </a:r>
            <a:r>
              <a:rPr lang="en-US" dirty="0" smtClean="0"/>
              <a:t> </a:t>
            </a:r>
            <a:r>
              <a:rPr lang="en-US" dirty="0" err="1" smtClean="0"/>
              <a:t>sadržaju</a:t>
            </a:r>
            <a:r>
              <a:rPr lang="en-US" dirty="0" smtClean="0"/>
              <a:t>,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promene</a:t>
            </a:r>
            <a:r>
              <a:rPr lang="en-US" dirty="0" smtClean="0"/>
              <a:t> u </a:t>
            </a:r>
            <a:r>
              <a:rPr lang="en-US" dirty="0" err="1" smtClean="0"/>
              <a:t>naglasku</a:t>
            </a:r>
            <a:r>
              <a:rPr lang="en-US" dirty="0" smtClean="0"/>
              <a:t>, </a:t>
            </a:r>
            <a:r>
              <a:rPr lang="en-US" dirty="0" err="1" smtClean="0"/>
              <a:t>vibracijama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karakteristikama</a:t>
            </a:r>
            <a:r>
              <a:rPr lang="en-US" dirty="0" smtClean="0"/>
              <a:t> </a:t>
            </a:r>
            <a:r>
              <a:rPr lang="en-US" dirty="0" err="1" smtClean="0"/>
              <a:t>izvođača</a:t>
            </a:r>
            <a:r>
              <a:rPr lang="en-US" dirty="0" smtClean="0"/>
              <a:t> </a:t>
            </a:r>
            <a:r>
              <a:rPr lang="en-US" dirty="0" err="1" smtClean="0"/>
              <a:t>instrumenta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Otkrivanje </a:t>
            </a:r>
            <a:r>
              <a:rPr lang="en-US" dirty="0" err="1" smtClean="0"/>
              <a:t>složenih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interakcija</a:t>
            </a:r>
            <a:r>
              <a:rPr lang="en-US" dirty="0" smtClean="0"/>
              <a:t>: TDA </a:t>
            </a:r>
            <a:r>
              <a:rPr lang="en-US" dirty="0" err="1" smtClean="0"/>
              <a:t>može</a:t>
            </a:r>
            <a:r>
              <a:rPr lang="en-US" dirty="0" smtClean="0"/>
              <a:t> otkriti </a:t>
            </a:r>
            <a:r>
              <a:rPr lang="en-US" dirty="0" err="1" smtClean="0"/>
              <a:t>složene</a:t>
            </a:r>
            <a:r>
              <a:rPr lang="en-US" dirty="0" smtClean="0"/>
              <a:t> </a:t>
            </a:r>
            <a:r>
              <a:rPr lang="en-US" dirty="0" err="1" smtClean="0"/>
              <a:t>strukture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interakcije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različitih</a:t>
            </a:r>
            <a:r>
              <a:rPr lang="en-US" dirty="0" smtClean="0"/>
              <a:t> </a:t>
            </a:r>
            <a:r>
              <a:rPr lang="en-US" dirty="0" err="1" smtClean="0"/>
              <a:t>frekvencija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vremenskih</a:t>
            </a:r>
            <a:r>
              <a:rPr lang="en-US" dirty="0" smtClean="0"/>
              <a:t> </a:t>
            </a:r>
            <a:r>
              <a:rPr lang="en-US" dirty="0" err="1" smtClean="0"/>
              <a:t>odsečaka</a:t>
            </a:r>
            <a:r>
              <a:rPr lang="en-US" dirty="0" smtClean="0"/>
              <a:t> u </a:t>
            </a:r>
            <a:r>
              <a:rPr lang="en-US" dirty="0" err="1" smtClean="0"/>
              <a:t>zvučnim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. </a:t>
            </a:r>
            <a:r>
              <a:rPr lang="en-US" dirty="0" err="1" smtClean="0"/>
              <a:t>Ovo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pružiti</a:t>
            </a:r>
            <a:r>
              <a:rPr lang="en-US" dirty="0" smtClean="0"/>
              <a:t> </a:t>
            </a:r>
            <a:r>
              <a:rPr lang="en-US" dirty="0" err="1" smtClean="0"/>
              <a:t>dublje</a:t>
            </a:r>
            <a:r>
              <a:rPr lang="en-US" dirty="0" smtClean="0"/>
              <a:t> </a:t>
            </a:r>
            <a:r>
              <a:rPr lang="en-US" dirty="0" err="1" smtClean="0"/>
              <a:t>razumevanje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razlikovanje</a:t>
            </a:r>
            <a:r>
              <a:rPr lang="en-US" dirty="0" smtClean="0"/>
              <a:t> </a:t>
            </a:r>
            <a:r>
              <a:rPr lang="en-US" dirty="0" err="1" smtClean="0"/>
              <a:t>instrumenata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globalne</a:t>
            </a:r>
            <a:r>
              <a:rPr lang="en-US" dirty="0" smtClean="0"/>
              <a:t> structure </a:t>
            </a:r>
            <a:r>
              <a:rPr lang="en-US" dirty="0" err="1" smtClean="0"/>
              <a:t>zvuka</a:t>
            </a:r>
            <a:r>
              <a:rPr lang="en-US" dirty="0" smtClean="0"/>
              <a:t>, a ne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pojedinačnih</a:t>
            </a:r>
            <a:r>
              <a:rPr lang="en-US" dirty="0" smtClean="0"/>
              <a:t> </a:t>
            </a:r>
            <a:r>
              <a:rPr lang="en-US" dirty="0" err="1" smtClean="0"/>
              <a:t>frekvencijskih</a:t>
            </a:r>
            <a:r>
              <a:rPr lang="en-US" dirty="0" smtClean="0"/>
              <a:t> </a:t>
            </a:r>
            <a:r>
              <a:rPr lang="en-US" dirty="0" err="1" smtClean="0"/>
              <a:t>komponenti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2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idx="1"/>
          </p:nvPr>
        </p:nvSpPr>
        <p:spPr>
          <a:xfrm>
            <a:off x="1460938" y="1397876"/>
            <a:ext cx="9255947" cy="4298732"/>
          </a:xfrm>
        </p:spPr>
        <p:txBody>
          <a:bodyPr/>
          <a:lstStyle/>
          <a:p>
            <a:r>
              <a:rPr lang="en-US" dirty="0" smtClean="0"/>
              <a:t>Podrška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višedimenzionalne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: </a:t>
            </a:r>
            <a:r>
              <a:rPr lang="en-US" dirty="0" err="1"/>
              <a:t>Topološke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fleksibilne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primenjivati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višedimenzionalne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korisno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želimo</a:t>
            </a:r>
            <a:r>
              <a:rPr lang="en-US" dirty="0"/>
              <a:t> da </a:t>
            </a:r>
            <a:r>
              <a:rPr lang="en-US" dirty="0" err="1"/>
              <a:t>uključimo</a:t>
            </a:r>
            <a:r>
              <a:rPr lang="en-US" dirty="0"/>
              <a:t> </a:t>
            </a:r>
            <a:r>
              <a:rPr lang="en-US" dirty="0" err="1"/>
              <a:t>dodatne</a:t>
            </a:r>
            <a:r>
              <a:rPr lang="en-US" dirty="0"/>
              <a:t> </a:t>
            </a:r>
            <a:r>
              <a:rPr lang="en-US" dirty="0" err="1"/>
              <a:t>karakteristike</a:t>
            </a:r>
            <a:r>
              <a:rPr lang="en-US" dirty="0"/>
              <a:t> </a:t>
            </a:r>
            <a:r>
              <a:rPr lang="en-US" dirty="0" err="1"/>
              <a:t>instrumenata</a:t>
            </a:r>
            <a:r>
              <a:rPr lang="en-US" dirty="0"/>
              <a:t> u </a:t>
            </a:r>
            <a:r>
              <a:rPr lang="en-US" dirty="0" err="1"/>
              <a:t>analizu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dinamičkih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timbralnih</a:t>
            </a:r>
            <a:r>
              <a:rPr lang="en-US" dirty="0"/>
              <a:t> </a:t>
            </a:r>
            <a:r>
              <a:rPr lang="en-US" dirty="0" err="1" smtClean="0"/>
              <a:t>obeležja</a:t>
            </a:r>
            <a:r>
              <a:rPr lang="en-US" dirty="0" smtClean="0"/>
              <a:t> (</a:t>
            </a:r>
            <a:r>
              <a:rPr lang="en-US" dirty="0" err="1" smtClean="0"/>
              <a:t>odnose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boju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zvuka</a:t>
            </a:r>
            <a:r>
              <a:rPr lang="en-US" dirty="0" smtClean="0"/>
              <a:t>. </a:t>
            </a:r>
            <a:r>
              <a:rPr lang="en-US" dirty="0" err="1" smtClean="0"/>
              <a:t>Daju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o tome </a:t>
            </a:r>
            <a:r>
              <a:rPr lang="en-US" dirty="0" err="1" smtClean="0"/>
              <a:t>kako</a:t>
            </a:r>
            <a:r>
              <a:rPr lang="en-US" dirty="0" smtClean="0"/>
              <a:t> se </a:t>
            </a:r>
            <a:r>
              <a:rPr lang="en-US" dirty="0" err="1" smtClean="0"/>
              <a:t>zvuk</a:t>
            </a:r>
            <a:r>
              <a:rPr lang="en-US" dirty="0" smtClean="0"/>
              <a:t> </a:t>
            </a:r>
            <a:r>
              <a:rPr lang="en-US" dirty="0" err="1" smtClean="0"/>
              <a:t>percipira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razlikuje</a:t>
            </a:r>
            <a:r>
              <a:rPr lang="en-US" dirty="0" smtClean="0"/>
              <a:t> od </a:t>
            </a:r>
            <a:r>
              <a:rPr lang="en-US" dirty="0" err="1" smtClean="0"/>
              <a:t>drugih</a:t>
            </a:r>
            <a:r>
              <a:rPr lang="en-US" dirty="0" smtClean="0"/>
              <a:t> </a:t>
            </a:r>
            <a:r>
              <a:rPr lang="en-US" dirty="0" err="1" smtClean="0"/>
              <a:t>zvukova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6042" y="451945"/>
            <a:ext cx="861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Ovako</a:t>
            </a:r>
            <a:r>
              <a:rPr lang="en-US" dirty="0" smtClean="0"/>
              <a:t> </a:t>
            </a:r>
            <a:r>
              <a:rPr lang="en-US" dirty="0" err="1" smtClean="0"/>
              <a:t>prikazujemo</a:t>
            </a:r>
            <a:r>
              <a:rPr lang="en-US" dirty="0" smtClean="0"/>
              <a:t> note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istrumentima</a:t>
            </a:r>
            <a:r>
              <a:rPr lang="en-US" dirty="0" smtClean="0"/>
              <a:t> u </a:t>
            </a:r>
            <a:r>
              <a:rPr lang="en-US" dirty="0" err="1" smtClean="0"/>
              <a:t>obliku</a:t>
            </a:r>
            <a:r>
              <a:rPr lang="en-US" dirty="0" smtClean="0"/>
              <a:t> </a:t>
            </a:r>
            <a:r>
              <a:rPr lang="en-US" dirty="0" err="1" smtClean="0"/>
              <a:t>vremenske</a:t>
            </a:r>
            <a:r>
              <a:rPr lang="en-US" dirty="0" smtClean="0"/>
              <a:t> </a:t>
            </a:r>
            <a:r>
              <a:rPr lang="en-US" dirty="0" err="1" smtClean="0"/>
              <a:t>serije</a:t>
            </a:r>
            <a:r>
              <a:rPr lang="en-US" dirty="0" smtClean="0"/>
              <a:t>. Na </a:t>
            </a:r>
            <a:r>
              <a:rPr lang="en-US" dirty="0" err="1" smtClean="0"/>
              <a:t>slikama</a:t>
            </a:r>
            <a:r>
              <a:rPr lang="en-US" dirty="0" smtClean="0"/>
              <a:t> </a:t>
            </a:r>
            <a:r>
              <a:rPr lang="en-US" dirty="0" err="1" smtClean="0"/>
              <a:t>ispod</a:t>
            </a:r>
            <a:r>
              <a:rPr lang="en-US" dirty="0" smtClean="0"/>
              <a:t> </a:t>
            </a:r>
            <a:r>
              <a:rPr lang="en-US" dirty="0" err="1" smtClean="0"/>
              <a:t>vidimo</a:t>
            </a:r>
            <a:r>
              <a:rPr lang="en-US" dirty="0" smtClean="0"/>
              <a:t> </a:t>
            </a:r>
            <a:r>
              <a:rPr lang="en-US" dirty="0" err="1" smtClean="0"/>
              <a:t>reprezentaciju</a:t>
            </a:r>
            <a:r>
              <a:rPr lang="en-US" dirty="0" smtClean="0"/>
              <a:t> A3 note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violini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21" y="2102069"/>
            <a:ext cx="5044965" cy="3794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15" y="2102068"/>
            <a:ext cx="5370785" cy="37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8482" y="1250731"/>
            <a:ext cx="10237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Originalna</a:t>
            </a:r>
            <a:r>
              <a:rPr lang="en-US" dirty="0"/>
              <a:t> </a:t>
            </a:r>
            <a:r>
              <a:rPr lang="en-US" dirty="0" err="1"/>
              <a:t>vremenska</a:t>
            </a:r>
            <a:r>
              <a:rPr lang="en-US" dirty="0"/>
              <a:t> </a:t>
            </a:r>
            <a:r>
              <a:rPr lang="en-US" dirty="0" err="1"/>
              <a:t>serija</a:t>
            </a:r>
            <a:r>
              <a:rPr lang="en-US" dirty="0"/>
              <a:t> je </a:t>
            </a:r>
            <a:r>
              <a:rPr lang="en-US" dirty="0" err="1"/>
              <a:t>jednodimenzionalna</a:t>
            </a:r>
            <a:r>
              <a:rPr lang="en-US" dirty="0"/>
              <a:t> </a:t>
            </a:r>
            <a:r>
              <a:rPr lang="en-US" dirty="0" err="1"/>
              <a:t>sekvencijalna</a:t>
            </a:r>
            <a:r>
              <a:rPr lang="en-US" dirty="0"/>
              <a:t> forma </a:t>
            </a:r>
            <a:r>
              <a:rPr lang="en-US" dirty="0" err="1"/>
              <a:t>podataka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bismo</a:t>
            </a:r>
            <a:r>
              <a:rPr lang="en-US" dirty="0" smtClean="0"/>
              <a:t> </a:t>
            </a:r>
            <a:r>
              <a:rPr lang="en-US" dirty="0" err="1" smtClean="0"/>
              <a:t>otkrili</a:t>
            </a:r>
            <a:r>
              <a:rPr lang="en-US" dirty="0" smtClean="0"/>
              <a:t> </a:t>
            </a:r>
            <a:r>
              <a:rPr lang="en-US" dirty="0" err="1"/>
              <a:t>skrivene</a:t>
            </a:r>
            <a:r>
              <a:rPr lang="en-US" dirty="0"/>
              <a:t> </a:t>
            </a:r>
            <a:r>
              <a:rPr lang="en-US" dirty="0" err="1"/>
              <a:t>obrasce</a:t>
            </a:r>
            <a:r>
              <a:rPr lang="en-US" dirty="0"/>
              <a:t>, </a:t>
            </a:r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uzastopnih</a:t>
            </a:r>
            <a:r>
              <a:rPr lang="en-US" dirty="0"/>
              <a:t> </a:t>
            </a:r>
            <a:r>
              <a:rPr lang="en-US" dirty="0" err="1"/>
              <a:t>tačaka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jasno</a:t>
            </a:r>
            <a:r>
              <a:rPr lang="en-US" dirty="0"/>
              <a:t> </a:t>
            </a:r>
            <a:r>
              <a:rPr lang="en-US" dirty="0" err="1"/>
              <a:t>vidljive</a:t>
            </a:r>
            <a:r>
              <a:rPr lang="en-US" dirty="0"/>
              <a:t> u </a:t>
            </a:r>
            <a:r>
              <a:rPr lang="en-US" dirty="0" err="1"/>
              <a:t>jednodimenzionalnoj</a:t>
            </a:r>
            <a:r>
              <a:rPr lang="en-US" dirty="0"/>
              <a:t> </a:t>
            </a:r>
            <a:r>
              <a:rPr lang="en-US" dirty="0" err="1" smtClean="0"/>
              <a:t>formi</a:t>
            </a:r>
            <a:r>
              <a:rPr lang="en-US" dirty="0" smtClean="0"/>
              <a:t>, </a:t>
            </a:r>
            <a:r>
              <a:rPr lang="en-US" dirty="0" err="1" smtClean="0"/>
              <a:t>potrebno</a:t>
            </a:r>
            <a:r>
              <a:rPr lang="en-US" dirty="0" smtClean="0"/>
              <a:t> je da </a:t>
            </a:r>
            <a:r>
              <a:rPr lang="en-US" dirty="0" err="1" smtClean="0"/>
              <a:t>izvršimo</a:t>
            </a:r>
            <a:r>
              <a:rPr lang="en-US" dirty="0" smtClean="0"/>
              <a:t> </a:t>
            </a:r>
            <a:r>
              <a:rPr lang="en-US" dirty="0" err="1" smtClean="0"/>
              <a:t>transformaciju</a:t>
            </a:r>
            <a:r>
              <a:rPr lang="en-US" dirty="0" smtClean="0"/>
              <a:t> </a:t>
            </a:r>
            <a:r>
              <a:rPr lang="en-US" dirty="0" err="1" smtClean="0"/>
              <a:t>naše</a:t>
            </a:r>
            <a:r>
              <a:rPr lang="en-US" dirty="0" smtClean="0"/>
              <a:t> </a:t>
            </a:r>
            <a:r>
              <a:rPr lang="en-US" dirty="0" err="1" smtClean="0"/>
              <a:t>vremenske</a:t>
            </a:r>
            <a:r>
              <a:rPr lang="en-US" dirty="0" smtClean="0"/>
              <a:t> </a:t>
            </a:r>
            <a:r>
              <a:rPr lang="en-US" dirty="0" err="1" smtClean="0"/>
              <a:t>serije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Takens</a:t>
            </a:r>
            <a:r>
              <a:rPr lang="en-US" b="1" dirty="0" smtClean="0"/>
              <a:t> embedding </a:t>
            </a:r>
            <a:r>
              <a:rPr lang="en-US" dirty="0"/>
              <a:t>je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rekonstrukciju</a:t>
            </a:r>
            <a:r>
              <a:rPr lang="en-US" dirty="0"/>
              <a:t>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 u </a:t>
            </a:r>
            <a:r>
              <a:rPr lang="en-US" dirty="0" err="1"/>
              <a:t>višedimenzionalni</a:t>
            </a:r>
            <a:r>
              <a:rPr lang="en-US" dirty="0"/>
              <a:t> </a:t>
            </a:r>
            <a:r>
              <a:rPr lang="en-US" dirty="0" err="1"/>
              <a:t>prostor</a:t>
            </a:r>
            <a:r>
              <a:rPr lang="en-US" dirty="0"/>
              <a:t>. Ona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uzastopne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, </a:t>
            </a:r>
            <a:r>
              <a:rPr lang="en-US" dirty="0" err="1"/>
              <a:t>zajedno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odgovarajućim</a:t>
            </a:r>
            <a:r>
              <a:rPr lang="en-US" dirty="0"/>
              <a:t> </a:t>
            </a:r>
            <a:r>
              <a:rPr lang="en-US" dirty="0" err="1"/>
              <a:t>kašnjenjima</a:t>
            </a:r>
            <a:r>
              <a:rPr lang="en-US" dirty="0"/>
              <a:t>,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generisao</a:t>
            </a:r>
            <a:r>
              <a:rPr lang="en-US" dirty="0"/>
              <a:t> </a:t>
            </a:r>
            <a:r>
              <a:rPr lang="en-US" dirty="0" err="1"/>
              <a:t>višedimenzionalni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dinamiku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r>
              <a:rPr lang="en-US" dirty="0" err="1" smtClean="0"/>
              <a:t>Ovako</a:t>
            </a:r>
            <a:r>
              <a:rPr lang="en-US" dirty="0" smtClean="0"/>
              <a:t> </a:t>
            </a:r>
            <a:r>
              <a:rPr lang="en-US" dirty="0" err="1"/>
              <a:t>transformisani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kasnije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primenu</a:t>
            </a:r>
            <a:r>
              <a:rPr lang="en-US" dirty="0"/>
              <a:t> </a:t>
            </a:r>
            <a:r>
              <a:rPr lang="en-US" dirty="0" err="1"/>
              <a:t>topoloških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Vietoris</a:t>
            </a:r>
            <a:r>
              <a:rPr lang="en-US" dirty="0"/>
              <a:t>-Rips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dijagrama</a:t>
            </a:r>
            <a:r>
              <a:rPr lang="en-US" dirty="0"/>
              <a:t> </a:t>
            </a:r>
            <a:r>
              <a:rPr lang="en-US" dirty="0" err="1"/>
              <a:t>perzistentne</a:t>
            </a:r>
            <a:r>
              <a:rPr lang="en-US" dirty="0"/>
              <a:t> </a:t>
            </a:r>
            <a:r>
              <a:rPr lang="en-US" dirty="0" err="1"/>
              <a:t>homologije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1" t="5080" r="19705" b="6460"/>
          <a:stretch/>
        </p:blipFill>
        <p:spPr>
          <a:xfrm>
            <a:off x="441435" y="1284862"/>
            <a:ext cx="3415862" cy="3111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860331" y="304800"/>
            <a:ext cx="845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Naše</a:t>
            </a:r>
            <a:r>
              <a:rPr lang="en-US" dirty="0" smtClean="0"/>
              <a:t> “</a:t>
            </a:r>
            <a:r>
              <a:rPr lang="en-US" dirty="0" err="1" smtClean="0"/>
              <a:t>rekonstruisane</a:t>
            </a:r>
            <a:r>
              <a:rPr lang="en-US" dirty="0" smtClean="0"/>
              <a:t>” </a:t>
            </a:r>
            <a:r>
              <a:rPr lang="en-US" dirty="0" err="1" smtClean="0"/>
              <a:t>vremenske</a:t>
            </a:r>
            <a:r>
              <a:rPr lang="en-US" dirty="0" smtClean="0"/>
              <a:t> </a:t>
            </a:r>
            <a:r>
              <a:rPr lang="en-US" dirty="0" err="1" smtClean="0"/>
              <a:t>serije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nazivamo</a:t>
            </a:r>
            <a:r>
              <a:rPr lang="en-US" dirty="0" smtClean="0"/>
              <a:t>  “</a:t>
            </a:r>
            <a:r>
              <a:rPr lang="en-US" dirty="0" err="1" smtClean="0"/>
              <a:t>oblak</a:t>
            </a:r>
            <a:r>
              <a:rPr lang="en-US" dirty="0" smtClean="0"/>
              <a:t> </a:t>
            </a:r>
            <a:r>
              <a:rPr lang="en-US" dirty="0" err="1" smtClean="0"/>
              <a:t>tačaka</a:t>
            </a:r>
            <a:r>
              <a:rPr lang="en-US" dirty="0" smtClean="0"/>
              <a:t>” </a:t>
            </a:r>
            <a:r>
              <a:rPr lang="en-US" dirty="0" err="1" smtClean="0"/>
              <a:t>sada</a:t>
            </a:r>
            <a:r>
              <a:rPr lang="en-US" dirty="0" smtClean="0"/>
              <a:t> </a:t>
            </a:r>
            <a:r>
              <a:rPr lang="en-US" dirty="0" err="1" smtClean="0"/>
              <a:t>izgledaju</a:t>
            </a:r>
            <a:r>
              <a:rPr lang="en-US" dirty="0" smtClean="0"/>
              <a:t> </a:t>
            </a:r>
            <a:r>
              <a:rPr lang="en-US" dirty="0" err="1" smtClean="0"/>
              <a:t>ovako</a:t>
            </a:r>
            <a:r>
              <a:rPr lang="en-US" dirty="0" smtClean="0"/>
              <a:t>: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75490" y="4708634"/>
            <a:ext cx="98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Klavir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1" t="14453" r="31823" b="17104"/>
          <a:stretch/>
        </p:blipFill>
        <p:spPr>
          <a:xfrm>
            <a:off x="4256690" y="1274351"/>
            <a:ext cx="3384331" cy="3111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6910" y="4708634"/>
            <a:ext cx="197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Truba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12778" r="28745" b="1159"/>
          <a:stretch/>
        </p:blipFill>
        <p:spPr>
          <a:xfrm>
            <a:off x="8124497" y="1274352"/>
            <a:ext cx="3405352" cy="31215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06758" y="4719145"/>
            <a:ext cx="180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Flauta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469" y="357352"/>
            <a:ext cx="87761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bismo</a:t>
            </a:r>
            <a:r>
              <a:rPr lang="en-US" dirty="0" smtClean="0"/>
              <a:t> </a:t>
            </a:r>
            <a:r>
              <a:rPr lang="en-US" dirty="0" err="1" smtClean="0"/>
              <a:t>otkrili</a:t>
            </a:r>
            <a:r>
              <a:rPr lang="en-US" dirty="0" smtClean="0"/>
              <a:t> </a:t>
            </a:r>
            <a:r>
              <a:rPr lang="en-US" dirty="0" err="1" smtClean="0"/>
              <a:t>topološke</a:t>
            </a:r>
            <a:r>
              <a:rPr lang="en-US" dirty="0" smtClean="0"/>
              <a:t> </a:t>
            </a:r>
            <a:r>
              <a:rPr lang="en-US" dirty="0" err="1" smtClean="0"/>
              <a:t>karakteristike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,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našim</a:t>
            </a:r>
            <a:r>
              <a:rPr lang="en-US" dirty="0" smtClean="0"/>
              <a:t> </a:t>
            </a:r>
            <a:r>
              <a:rPr lang="en-US" dirty="0" err="1" smtClean="0"/>
              <a:t>oblacima</a:t>
            </a:r>
            <a:r>
              <a:rPr lang="en-US" dirty="0" smtClean="0"/>
              <a:t> </a:t>
            </a:r>
            <a:r>
              <a:rPr lang="en-US" dirty="0" err="1" smtClean="0"/>
              <a:t>tačaka</a:t>
            </a:r>
            <a:r>
              <a:rPr lang="en-US" dirty="0" smtClean="0"/>
              <a:t> </a:t>
            </a:r>
            <a:r>
              <a:rPr lang="en-US" dirty="0" err="1" smtClean="0"/>
              <a:t>izvršićemo</a:t>
            </a:r>
            <a:r>
              <a:rPr lang="en-US" dirty="0" smtClean="0"/>
              <a:t> </a:t>
            </a:r>
            <a:r>
              <a:rPr lang="en-US" dirty="0" err="1" smtClean="0"/>
              <a:t>Vietoris</a:t>
            </a:r>
            <a:r>
              <a:rPr lang="en-US" dirty="0" smtClean="0"/>
              <a:t>-Rips </a:t>
            </a:r>
            <a:r>
              <a:rPr lang="en-US" dirty="0" err="1" smtClean="0"/>
              <a:t>analizu</a:t>
            </a:r>
            <a:r>
              <a:rPr lang="en-US" dirty="0" smtClean="0"/>
              <a:t> (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dirty="0" err="1" smtClean="0"/>
              <a:t>konstruisaćemo</a:t>
            </a:r>
            <a:r>
              <a:rPr lang="en-US" dirty="0" smtClean="0"/>
              <a:t> </a:t>
            </a:r>
            <a:r>
              <a:rPr lang="en-US" dirty="0" err="1" smtClean="0"/>
              <a:t>Vietoris</a:t>
            </a:r>
            <a:r>
              <a:rPr lang="en-US" dirty="0"/>
              <a:t> </a:t>
            </a:r>
            <a:r>
              <a:rPr lang="en-US" dirty="0" smtClean="0"/>
              <a:t>– Rips </a:t>
            </a:r>
            <a:r>
              <a:rPr lang="en-US" dirty="0" err="1" smtClean="0"/>
              <a:t>kompleks</a:t>
            </a:r>
            <a:r>
              <a:rPr lang="en-US" dirty="0" smtClean="0"/>
              <a:t>- </a:t>
            </a:r>
            <a:r>
              <a:rPr lang="en-US" dirty="0" err="1" smtClean="0"/>
              <a:t>topološka</a:t>
            </a:r>
            <a:r>
              <a:rPr lang="en-US" dirty="0" smtClean="0"/>
              <a:t> </a:t>
            </a:r>
            <a:r>
              <a:rPr lang="en-US" dirty="0" err="1" smtClean="0"/>
              <a:t>reprezentacija</a:t>
            </a:r>
            <a:r>
              <a:rPr lang="en-US" dirty="0" smtClean="0"/>
              <a:t> </a:t>
            </a:r>
            <a:r>
              <a:rPr lang="en-US" dirty="0" err="1" smtClean="0"/>
              <a:t>oblaka</a:t>
            </a:r>
            <a:r>
              <a:rPr lang="en-US" dirty="0" smtClean="0"/>
              <a:t> </a:t>
            </a:r>
            <a:r>
              <a:rPr lang="en-US" dirty="0" err="1" smtClean="0"/>
              <a:t>tačaka</a:t>
            </a:r>
            <a:r>
              <a:rPr lang="en-US" dirty="0" smtClean="0"/>
              <a:t>). </a:t>
            </a:r>
            <a:r>
              <a:rPr lang="en-US" dirty="0" err="1"/>
              <a:t>Vietoris</a:t>
            </a:r>
            <a:r>
              <a:rPr lang="en-US" dirty="0"/>
              <a:t>-Rips </a:t>
            </a:r>
            <a:r>
              <a:rPr lang="en-US" dirty="0" err="1"/>
              <a:t>analiza</a:t>
            </a:r>
            <a:r>
              <a:rPr lang="en-US" dirty="0"/>
              <a:t> je </a:t>
            </a:r>
            <a:r>
              <a:rPr lang="en-US" dirty="0" err="1"/>
              <a:t>jedna</a:t>
            </a:r>
            <a:r>
              <a:rPr lang="en-US" dirty="0"/>
              <a:t> od </a:t>
            </a:r>
            <a:r>
              <a:rPr lang="en-US" dirty="0" err="1"/>
              <a:t>osnovnih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topološke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 Da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razumeli</a:t>
            </a:r>
            <a:r>
              <a:rPr lang="en-US" dirty="0"/>
              <a:t> </a:t>
            </a:r>
            <a:r>
              <a:rPr lang="en-US" dirty="0" err="1"/>
              <a:t>Vietoris</a:t>
            </a:r>
            <a:r>
              <a:rPr lang="en-US" dirty="0"/>
              <a:t>-Rips </a:t>
            </a:r>
            <a:r>
              <a:rPr lang="en-US" dirty="0" err="1"/>
              <a:t>analizu</a:t>
            </a:r>
            <a:r>
              <a:rPr lang="en-US" dirty="0"/>
              <a:t>, </a:t>
            </a:r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dirty="0" err="1"/>
              <a:t>moramo</a:t>
            </a:r>
            <a:r>
              <a:rPr lang="en-US" dirty="0"/>
              <a:t> </a:t>
            </a:r>
            <a:r>
              <a:rPr lang="en-US" dirty="0" err="1"/>
              <a:t>razmotriti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pojmove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simplicijalni</a:t>
            </a:r>
            <a:r>
              <a:rPr lang="en-US" dirty="0"/>
              <a:t> </a:t>
            </a:r>
            <a:r>
              <a:rPr lang="en-US" dirty="0" err="1"/>
              <a:t>kompleksi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granice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Simplicijalni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je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 </a:t>
            </a:r>
            <a:r>
              <a:rPr lang="en-US" dirty="0" err="1"/>
              <a:t>jednostavnih</a:t>
            </a:r>
            <a:r>
              <a:rPr lang="en-US" dirty="0"/>
              <a:t> </a:t>
            </a:r>
            <a:r>
              <a:rPr lang="en-US" dirty="0" err="1"/>
              <a:t>geometrijskih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, </a:t>
            </a:r>
            <a:r>
              <a:rPr lang="en-US" dirty="0" err="1"/>
              <a:t>nazvanih</a:t>
            </a:r>
            <a:r>
              <a:rPr lang="en-US" dirty="0"/>
              <a:t> </a:t>
            </a:r>
            <a:r>
              <a:rPr lang="en-US" dirty="0" err="1" smtClean="0"/>
              <a:t>simpleksi</a:t>
            </a:r>
            <a:r>
              <a:rPr lang="en-US" dirty="0" smtClean="0"/>
              <a:t>. </a:t>
            </a:r>
            <a:r>
              <a:rPr lang="en-US" dirty="0" err="1" smtClean="0"/>
              <a:t>Simpleksi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 smtClean="0"/>
              <a:t>definisani</a:t>
            </a:r>
            <a:r>
              <a:rPr lang="en-US" dirty="0" smtClean="0"/>
              <a:t> </a:t>
            </a:r>
            <a:r>
              <a:rPr lang="en-US" dirty="0" err="1"/>
              <a:t>kao</a:t>
            </a:r>
            <a:r>
              <a:rPr lang="en-US" dirty="0"/>
              <a:t> n-</a:t>
            </a:r>
            <a:r>
              <a:rPr lang="en-US" dirty="0" err="1"/>
              <a:t>dimenzionalni</a:t>
            </a:r>
            <a:r>
              <a:rPr lang="en-US" dirty="0"/>
              <a:t> </a:t>
            </a:r>
            <a:r>
              <a:rPr lang="en-US" dirty="0" err="1"/>
              <a:t>generalizovani</a:t>
            </a:r>
            <a:r>
              <a:rPr lang="en-US" dirty="0"/>
              <a:t> </a:t>
            </a:r>
            <a:r>
              <a:rPr lang="en-US" dirty="0" err="1"/>
              <a:t>trouglovi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je n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tačaka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čine</a:t>
            </a:r>
            <a:r>
              <a:rPr lang="en-US" dirty="0"/>
              <a:t> </a:t>
            </a:r>
            <a:r>
              <a:rPr lang="en-US" dirty="0" err="1"/>
              <a:t>trougao</a:t>
            </a:r>
            <a:r>
              <a:rPr lang="en-US" dirty="0"/>
              <a:t>. Na primer, </a:t>
            </a:r>
            <a:r>
              <a:rPr lang="en-US" dirty="0" smtClean="0"/>
              <a:t>0-simpleksi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tačke</a:t>
            </a:r>
            <a:r>
              <a:rPr lang="en-US" dirty="0"/>
              <a:t>, </a:t>
            </a:r>
            <a:r>
              <a:rPr lang="en-US" dirty="0" smtClean="0"/>
              <a:t>1-simpleksi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, </a:t>
            </a:r>
            <a:r>
              <a:rPr lang="en-US" dirty="0" smtClean="0"/>
              <a:t>2-simpleksi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trouglovi</a:t>
            </a:r>
            <a:r>
              <a:rPr lang="en-US" dirty="0"/>
              <a:t>,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Granica</a:t>
            </a:r>
            <a:r>
              <a:rPr lang="en-US" dirty="0"/>
              <a:t> </a:t>
            </a:r>
            <a:r>
              <a:rPr lang="en-US" dirty="0" err="1"/>
              <a:t>simplicijalnog</a:t>
            </a:r>
            <a:r>
              <a:rPr lang="en-US" dirty="0"/>
              <a:t> </a:t>
            </a:r>
            <a:r>
              <a:rPr lang="en-US" dirty="0" err="1"/>
              <a:t>kompleksa</a:t>
            </a:r>
            <a:r>
              <a:rPr lang="en-US" dirty="0"/>
              <a:t> je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(n-1)-</a:t>
            </a:r>
            <a:r>
              <a:rPr lang="en-US" dirty="0" err="1" smtClean="0"/>
              <a:t>simpleksa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/>
              <a:t>pripadaju</a:t>
            </a:r>
            <a:r>
              <a:rPr lang="en-US" dirty="0"/>
              <a:t> </a:t>
            </a:r>
            <a:r>
              <a:rPr lang="en-US" dirty="0" err="1"/>
              <a:t>kompleksu</a:t>
            </a:r>
            <a:r>
              <a:rPr lang="en-US" dirty="0"/>
              <a:t>. Na primer, </a:t>
            </a:r>
            <a:r>
              <a:rPr lang="en-US" dirty="0" err="1"/>
              <a:t>granica</a:t>
            </a:r>
            <a:r>
              <a:rPr lang="en-US" dirty="0"/>
              <a:t> </a:t>
            </a:r>
            <a:r>
              <a:rPr lang="en-US" dirty="0" err="1"/>
              <a:t>trougla</a:t>
            </a:r>
            <a:r>
              <a:rPr lang="en-US" dirty="0"/>
              <a:t> je </a:t>
            </a:r>
            <a:r>
              <a:rPr lang="en-US" dirty="0" err="1"/>
              <a:t>skup</a:t>
            </a:r>
            <a:r>
              <a:rPr lang="en-US" dirty="0"/>
              <a:t> od tri </a:t>
            </a:r>
            <a:r>
              <a:rPr lang="en-US" dirty="0" err="1"/>
              <a:t>linije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čine</a:t>
            </a:r>
            <a:r>
              <a:rPr lang="en-US" dirty="0"/>
              <a:t> </a:t>
            </a:r>
            <a:r>
              <a:rPr lang="en-US" dirty="0" err="1"/>
              <a:t>njegove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. </a:t>
            </a:r>
            <a:r>
              <a:rPr lang="en-US" dirty="0" err="1"/>
              <a:t>Granica</a:t>
            </a:r>
            <a:r>
              <a:rPr lang="en-US" dirty="0"/>
              <a:t> je </a:t>
            </a:r>
            <a:r>
              <a:rPr lang="en-US" dirty="0" err="1"/>
              <a:t>bitna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povezanosti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u </a:t>
            </a:r>
            <a:r>
              <a:rPr lang="en-US" dirty="0" err="1"/>
              <a:t>kompleksu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66345" y="409903"/>
                <a:ext cx="9291145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Sada se </a:t>
                </a:r>
                <a:r>
                  <a:rPr lang="en-US" dirty="0" err="1"/>
                  <a:t>okrećemo</a:t>
                </a:r>
                <a:r>
                  <a:rPr lang="en-US" dirty="0"/>
                  <a:t> </a:t>
                </a:r>
                <a:r>
                  <a:rPr lang="en-US" dirty="0" err="1"/>
                  <a:t>Vietoris</a:t>
                </a:r>
                <a:r>
                  <a:rPr lang="en-US" dirty="0"/>
                  <a:t>-Rips </a:t>
                </a:r>
                <a:r>
                  <a:rPr lang="en-US" dirty="0" err="1"/>
                  <a:t>analizi</a:t>
                </a:r>
                <a:r>
                  <a:rPr lang="en-US" dirty="0"/>
                  <a:t>. </a:t>
                </a:r>
                <a:r>
                  <a:rPr lang="en-US" dirty="0" err="1"/>
                  <a:t>Neka</a:t>
                </a:r>
                <a:r>
                  <a:rPr lang="en-US" dirty="0"/>
                  <a:t> je X </a:t>
                </a:r>
                <a:r>
                  <a:rPr lang="en-US" dirty="0" err="1"/>
                  <a:t>skup</a:t>
                </a:r>
                <a:r>
                  <a:rPr lang="en-US" dirty="0"/>
                  <a:t> </a:t>
                </a:r>
                <a:r>
                  <a:rPr lang="en-US" dirty="0" err="1"/>
                  <a:t>tačaka</a:t>
                </a:r>
                <a:r>
                  <a:rPr lang="en-US" dirty="0"/>
                  <a:t> u </a:t>
                </a:r>
                <a:r>
                  <a:rPr lang="en-US" dirty="0" err="1"/>
                  <a:t>euklidskom</a:t>
                </a:r>
                <a:r>
                  <a:rPr lang="en-US" dirty="0"/>
                  <a:t> </a:t>
                </a:r>
                <a:r>
                  <a:rPr lang="en-US" dirty="0" err="1"/>
                  <a:t>prostoru</a:t>
                </a:r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), </a:t>
                </a:r>
                <a:r>
                  <a:rPr lang="en-US" dirty="0" err="1"/>
                  <a:t>definisemo</a:t>
                </a:r>
                <a:r>
                  <a:rPr lang="en-US" dirty="0"/>
                  <a:t> </a:t>
                </a:r>
                <a:r>
                  <a:rPr lang="en-US" dirty="0" err="1"/>
                  <a:t>simplicijalni</a:t>
                </a:r>
                <a:r>
                  <a:rPr lang="en-US" dirty="0"/>
                  <a:t> </a:t>
                </a:r>
                <a:r>
                  <a:rPr lang="en-US" dirty="0" err="1"/>
                  <a:t>kompleks</a:t>
                </a:r>
                <a:r>
                  <a:rPr lang="en-US" dirty="0"/>
                  <a:t> </a:t>
                </a:r>
                <a:r>
                  <a:rPr lang="en-US" dirty="0" smtClean="0"/>
                  <a:t>K(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r>
                  <a:rPr lang="en-US" dirty="0" smtClean="0"/>
                  <a:t>(X))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sledeći</a:t>
                </a:r>
                <a:r>
                  <a:rPr lang="en-US" dirty="0"/>
                  <a:t> </a:t>
                </a:r>
                <a:r>
                  <a:rPr lang="en-US" dirty="0" err="1"/>
                  <a:t>način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Svaka</a:t>
                </a:r>
                <a:r>
                  <a:rPr lang="en-US" dirty="0"/>
                  <a:t> </a:t>
                </a:r>
                <a:r>
                  <a:rPr lang="en-US" dirty="0" err="1"/>
                  <a:t>tačka</a:t>
                </a:r>
                <a:r>
                  <a:rPr lang="en-US" dirty="0"/>
                  <a:t> </a:t>
                </a:r>
                <a:r>
                  <a:rPr lang="en-US" dirty="0" err="1"/>
                  <a:t>iz</a:t>
                </a:r>
                <a:r>
                  <a:rPr lang="en-US" dirty="0"/>
                  <a:t> X je </a:t>
                </a:r>
                <a:r>
                  <a:rPr lang="en-US" dirty="0" smtClean="0"/>
                  <a:t>0-simpleks </a:t>
                </a:r>
                <a:r>
                  <a:rPr lang="en-US" dirty="0"/>
                  <a:t>u K(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)). </a:t>
                </a:r>
                <a:endParaRPr lang="en-US" dirty="0"/>
              </a:p>
              <a:p>
                <a:r>
                  <a:rPr lang="en-US" dirty="0" err="1"/>
                  <a:t>Za</a:t>
                </a:r>
                <a:r>
                  <a:rPr lang="en-US" dirty="0"/>
                  <a:t> </a:t>
                </a:r>
                <a:r>
                  <a:rPr lang="en-US" dirty="0" err="1"/>
                  <a:t>svaki</a:t>
                </a:r>
                <a:r>
                  <a:rPr lang="en-US" dirty="0"/>
                  <a:t> par </a:t>
                </a:r>
                <a:r>
                  <a:rPr lang="en-US" dirty="0" err="1"/>
                  <a:t>tačaka</a:t>
                </a:r>
                <a:r>
                  <a:rPr lang="en-US" dirty="0"/>
                  <a:t> u X </a:t>
                </a:r>
                <a:r>
                  <a:rPr lang="en-US" dirty="0" err="1"/>
                  <a:t>čija</a:t>
                </a:r>
                <a:r>
                  <a:rPr lang="en-US" dirty="0"/>
                  <a:t> je </a:t>
                </a:r>
                <a:r>
                  <a:rPr lang="en-US" dirty="0" err="1"/>
                  <a:t>udaljenost</a:t>
                </a:r>
                <a:r>
                  <a:rPr lang="en-US" dirty="0"/>
                  <a:t> </a:t>
                </a:r>
                <a:r>
                  <a:rPr lang="en-US" dirty="0" err="1"/>
                  <a:t>manja</a:t>
                </a:r>
                <a:r>
                  <a:rPr lang="en-US" dirty="0"/>
                  <a:t> od epsilon, </a:t>
                </a:r>
                <a:r>
                  <a:rPr lang="en-US" dirty="0" err="1"/>
                  <a:t>dodajemo</a:t>
                </a:r>
                <a:r>
                  <a:rPr lang="en-US" dirty="0"/>
                  <a:t> </a:t>
                </a:r>
                <a:r>
                  <a:rPr lang="en-US" dirty="0" err="1"/>
                  <a:t>ivicu</a:t>
                </a:r>
                <a:r>
                  <a:rPr lang="en-US" dirty="0"/>
                  <a:t> </a:t>
                </a:r>
                <a:r>
                  <a:rPr lang="en-US" dirty="0" err="1"/>
                  <a:t>između</a:t>
                </a:r>
                <a:r>
                  <a:rPr lang="en-US" dirty="0"/>
                  <a:t> </a:t>
                </a:r>
                <a:r>
                  <a:rPr lang="en-US" dirty="0" err="1"/>
                  <a:t>njih</a:t>
                </a:r>
                <a:r>
                  <a:rPr lang="en-US" dirty="0"/>
                  <a:t>, </a:t>
                </a:r>
                <a:r>
                  <a:rPr lang="en-US" dirty="0" err="1"/>
                  <a:t>čime</a:t>
                </a:r>
                <a:r>
                  <a:rPr lang="en-US" dirty="0"/>
                  <a:t> </a:t>
                </a:r>
                <a:r>
                  <a:rPr lang="en-US" dirty="0" err="1"/>
                  <a:t>dobijamo</a:t>
                </a:r>
                <a:r>
                  <a:rPr lang="en-US" dirty="0"/>
                  <a:t> </a:t>
                </a:r>
                <a:r>
                  <a:rPr lang="en-US" dirty="0" smtClean="0"/>
                  <a:t>1-simpleks.</a:t>
                </a:r>
                <a:endParaRPr lang="en-US" dirty="0"/>
              </a:p>
              <a:p>
                <a:r>
                  <a:rPr lang="en-US" dirty="0" err="1"/>
                  <a:t>Za</a:t>
                </a:r>
                <a:r>
                  <a:rPr lang="en-US" dirty="0"/>
                  <a:t> </a:t>
                </a:r>
                <a:r>
                  <a:rPr lang="en-US" dirty="0" err="1" smtClean="0"/>
                  <a:t>svake</a:t>
                </a:r>
                <a:r>
                  <a:rPr lang="en-US" dirty="0" smtClean="0"/>
                  <a:t> tri </a:t>
                </a:r>
                <a:r>
                  <a:rPr lang="en-US" dirty="0" err="1" smtClean="0"/>
                  <a:t>tačke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čije</a:t>
                </a:r>
                <a:r>
                  <a:rPr lang="en-US" dirty="0" smtClean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dve</a:t>
                </a:r>
                <a:r>
                  <a:rPr lang="en-US" dirty="0"/>
                  <a:t> </a:t>
                </a:r>
                <a:r>
                  <a:rPr lang="en-US" dirty="0" err="1"/>
                  <a:t>ivice</a:t>
                </a:r>
                <a:r>
                  <a:rPr lang="en-US" dirty="0"/>
                  <a:t> </a:t>
                </a:r>
                <a:r>
                  <a:rPr lang="en-US" dirty="0" smtClean="0"/>
                  <a:t>u </a:t>
                </a:r>
                <a:r>
                  <a:rPr lang="en-US" dirty="0"/>
                  <a:t>K(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/>
                  <a:t>))</a:t>
                </a:r>
                <a:r>
                  <a:rPr lang="en-US" dirty="0" smtClean="0"/>
                  <a:t> , </a:t>
                </a:r>
                <a:r>
                  <a:rPr lang="en-US" dirty="0" err="1"/>
                  <a:t>čija</a:t>
                </a:r>
                <a:r>
                  <a:rPr lang="en-US" dirty="0"/>
                  <a:t> je </a:t>
                </a:r>
                <a:r>
                  <a:rPr lang="en-US" dirty="0" err="1"/>
                  <a:t>udaljenost</a:t>
                </a:r>
                <a:r>
                  <a:rPr lang="en-US" dirty="0"/>
                  <a:t> </a:t>
                </a:r>
                <a:r>
                  <a:rPr lang="en-US" dirty="0" err="1"/>
                  <a:t>manja</a:t>
                </a:r>
                <a:r>
                  <a:rPr lang="en-US" dirty="0"/>
                  <a:t> od epsilon, </a:t>
                </a:r>
                <a:r>
                  <a:rPr lang="en-US" dirty="0" err="1"/>
                  <a:t>dodajemo</a:t>
                </a:r>
                <a:r>
                  <a:rPr lang="en-US" dirty="0"/>
                  <a:t> </a:t>
                </a:r>
                <a:r>
                  <a:rPr lang="en-US" dirty="0" err="1"/>
                  <a:t>trougao</a:t>
                </a:r>
                <a:r>
                  <a:rPr lang="en-US" dirty="0"/>
                  <a:t>, </a:t>
                </a:r>
                <a:r>
                  <a:rPr lang="en-US" dirty="0" err="1"/>
                  <a:t>čime</a:t>
                </a:r>
                <a:r>
                  <a:rPr lang="en-US" dirty="0"/>
                  <a:t> </a:t>
                </a:r>
                <a:r>
                  <a:rPr lang="en-US" dirty="0" err="1"/>
                  <a:t>dobijamo</a:t>
                </a:r>
                <a:r>
                  <a:rPr lang="en-US" dirty="0"/>
                  <a:t> </a:t>
                </a:r>
                <a:r>
                  <a:rPr lang="en-US" dirty="0" smtClean="0"/>
                  <a:t>2-simpleks.</a:t>
                </a:r>
                <a:endParaRPr lang="en-US" dirty="0"/>
              </a:p>
              <a:p>
                <a:r>
                  <a:rPr lang="en-US" dirty="0" err="1"/>
                  <a:t>Postupak</a:t>
                </a:r>
                <a:r>
                  <a:rPr lang="en-US" dirty="0"/>
                  <a:t> se </a:t>
                </a:r>
                <a:r>
                  <a:rPr lang="en-US" dirty="0" err="1"/>
                  <a:t>nastavlja</a:t>
                </a:r>
                <a:r>
                  <a:rPr lang="en-US" dirty="0"/>
                  <a:t> </a:t>
                </a:r>
                <a:r>
                  <a:rPr lang="en-US" dirty="0" err="1"/>
                  <a:t>za</a:t>
                </a:r>
                <a:r>
                  <a:rPr lang="en-US" dirty="0"/>
                  <a:t> </a:t>
                </a:r>
                <a:r>
                  <a:rPr lang="en-US" dirty="0" err="1" smtClean="0"/>
                  <a:t>svaku</a:t>
                </a:r>
                <a:r>
                  <a:rPr lang="en-US" dirty="0" smtClean="0"/>
                  <a:t> n-</a:t>
                </a:r>
                <a:r>
                  <a:rPr lang="en-US" dirty="0" err="1" smtClean="0"/>
                  <a:t>torku</a:t>
                </a:r>
                <a:r>
                  <a:rPr lang="en-US" dirty="0" smtClean="0"/>
                  <a:t> </a:t>
                </a:r>
                <a:r>
                  <a:rPr lang="en-US" dirty="0" err="1"/>
                  <a:t>tačaka</a:t>
                </a:r>
                <a:r>
                  <a:rPr lang="en-US" dirty="0"/>
                  <a:t> </a:t>
                </a:r>
                <a:r>
                  <a:rPr lang="en-US" dirty="0" err="1"/>
                  <a:t>čije</a:t>
                </a:r>
                <a:r>
                  <a:rPr lang="en-US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(n-1)-</a:t>
                </a:r>
                <a:r>
                  <a:rPr lang="en-US" dirty="0" err="1" smtClean="0"/>
                  <a:t>simpleksi</a:t>
                </a:r>
                <a:r>
                  <a:rPr lang="en-US" dirty="0" smtClean="0"/>
                  <a:t> </a:t>
                </a:r>
                <a:r>
                  <a:rPr lang="en-US" dirty="0" err="1"/>
                  <a:t>već</a:t>
                </a:r>
                <a:r>
                  <a:rPr lang="en-US" dirty="0"/>
                  <a:t> u K(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)) čija </a:t>
                </a:r>
                <a:r>
                  <a:rPr lang="en-US" dirty="0"/>
                  <a:t>je </a:t>
                </a:r>
                <a:r>
                  <a:rPr lang="en-US" dirty="0" err="1"/>
                  <a:t>udaljenost</a:t>
                </a:r>
                <a:r>
                  <a:rPr lang="en-US" dirty="0"/>
                  <a:t> </a:t>
                </a:r>
                <a:r>
                  <a:rPr lang="en-US" dirty="0" err="1"/>
                  <a:t>manja</a:t>
                </a:r>
                <a:r>
                  <a:rPr lang="en-US" dirty="0"/>
                  <a:t> od epsilon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Na </a:t>
                </a:r>
                <a:r>
                  <a:rPr lang="en-US" dirty="0" err="1"/>
                  <a:t>taj</a:t>
                </a:r>
                <a:r>
                  <a:rPr lang="en-US" dirty="0"/>
                  <a:t> </a:t>
                </a:r>
                <a:r>
                  <a:rPr lang="en-US" dirty="0" err="1"/>
                  <a:t>način</a:t>
                </a:r>
                <a:r>
                  <a:rPr lang="en-US" dirty="0"/>
                  <a:t>, </a:t>
                </a:r>
                <a:r>
                  <a:rPr lang="en-US" dirty="0" err="1"/>
                  <a:t>konstruišemo</a:t>
                </a:r>
                <a:r>
                  <a:rPr lang="en-US" dirty="0"/>
                  <a:t> </a:t>
                </a:r>
                <a:r>
                  <a:rPr lang="en-US" dirty="0" err="1"/>
                  <a:t>simplicijalni</a:t>
                </a:r>
                <a:r>
                  <a:rPr lang="en-US" dirty="0"/>
                  <a:t> </a:t>
                </a:r>
                <a:r>
                  <a:rPr lang="en-US" dirty="0" err="1"/>
                  <a:t>kompleks</a:t>
                </a:r>
                <a:r>
                  <a:rPr lang="en-US" dirty="0"/>
                  <a:t> </a:t>
                </a:r>
                <a:r>
                  <a:rPr lang="en-US" dirty="0"/>
                  <a:t>K(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/>
                  <a:t>)</a:t>
                </a:r>
                <a:r>
                  <a:rPr lang="en-US" dirty="0"/>
                  <a:t>) </a:t>
                </a:r>
                <a:r>
                  <a:rPr lang="en-US" dirty="0" err="1"/>
                  <a:t>koji</a:t>
                </a:r>
                <a:r>
                  <a:rPr lang="en-US" dirty="0"/>
                  <a:t> </a:t>
                </a:r>
                <a:r>
                  <a:rPr lang="en-US" dirty="0" err="1"/>
                  <a:t>zavisi</a:t>
                </a:r>
                <a:r>
                  <a:rPr lang="en-US" dirty="0"/>
                  <a:t> od </a:t>
                </a:r>
                <a:r>
                  <a:rPr lang="en-US" dirty="0" err="1"/>
                  <a:t>izabrane</a:t>
                </a:r>
                <a:r>
                  <a:rPr lang="en-US" dirty="0"/>
                  <a:t> </a:t>
                </a:r>
                <a:r>
                  <a:rPr lang="en-US" dirty="0" err="1"/>
                  <a:t>vrednosti</a:t>
                </a:r>
                <a:r>
                  <a:rPr lang="en-US" dirty="0"/>
                  <a:t> epsilon. </a:t>
                </a:r>
                <a:r>
                  <a:rPr lang="en-US" dirty="0" err="1"/>
                  <a:t>Različite</a:t>
                </a:r>
                <a:r>
                  <a:rPr lang="en-US" dirty="0"/>
                  <a:t> </a:t>
                </a:r>
                <a:r>
                  <a:rPr lang="en-US" dirty="0" err="1"/>
                  <a:t>vrednosti</a:t>
                </a:r>
                <a:r>
                  <a:rPr lang="en-US" dirty="0"/>
                  <a:t> </a:t>
                </a:r>
                <a:r>
                  <a:rPr lang="en-US" dirty="0" err="1"/>
                  <a:t>epsilona</a:t>
                </a:r>
                <a:r>
                  <a:rPr lang="en-US" dirty="0"/>
                  <a:t> </a:t>
                </a:r>
                <a:r>
                  <a:rPr lang="en-US" dirty="0" err="1"/>
                  <a:t>daju</a:t>
                </a:r>
                <a:r>
                  <a:rPr lang="en-US" dirty="0"/>
                  <a:t> </a:t>
                </a:r>
                <a:r>
                  <a:rPr lang="en-US" dirty="0" err="1"/>
                  <a:t>različite</a:t>
                </a:r>
                <a:r>
                  <a:rPr lang="en-US" dirty="0"/>
                  <a:t> </a:t>
                </a:r>
                <a:r>
                  <a:rPr lang="en-US" dirty="0" err="1"/>
                  <a:t>komplekse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/>
                  <a:t>Ideja</a:t>
                </a:r>
                <a:r>
                  <a:rPr lang="en-US" dirty="0"/>
                  <a:t> </a:t>
                </a:r>
                <a:r>
                  <a:rPr lang="en-US" dirty="0" err="1"/>
                  <a:t>Vietoris</a:t>
                </a:r>
                <a:r>
                  <a:rPr lang="en-US" dirty="0"/>
                  <a:t>-Rips </a:t>
                </a:r>
                <a:r>
                  <a:rPr lang="en-US" dirty="0" err="1"/>
                  <a:t>analize</a:t>
                </a:r>
                <a:r>
                  <a:rPr lang="en-US" dirty="0"/>
                  <a:t> je da se prate </a:t>
                </a:r>
                <a:r>
                  <a:rPr lang="en-US" dirty="0" err="1"/>
                  <a:t>promene</a:t>
                </a:r>
                <a:r>
                  <a:rPr lang="en-US" dirty="0"/>
                  <a:t> </a:t>
                </a:r>
                <a:r>
                  <a:rPr lang="en-US" dirty="0" err="1"/>
                  <a:t>topologije</a:t>
                </a:r>
                <a:r>
                  <a:rPr lang="en-US" dirty="0"/>
                  <a:t> </a:t>
                </a:r>
                <a:r>
                  <a:rPr lang="en-US" dirty="0" err="1"/>
                  <a:t>oblaka</a:t>
                </a:r>
                <a:r>
                  <a:rPr lang="en-US" dirty="0"/>
                  <a:t> </a:t>
                </a:r>
                <a:r>
                  <a:rPr lang="en-US" dirty="0" err="1"/>
                  <a:t>tačaka</a:t>
                </a:r>
                <a:r>
                  <a:rPr lang="en-US" dirty="0"/>
                  <a:t> </a:t>
                </a:r>
                <a:r>
                  <a:rPr lang="en-US" dirty="0" err="1"/>
                  <a:t>kako</a:t>
                </a:r>
                <a:r>
                  <a:rPr lang="en-US" dirty="0"/>
                  <a:t> se </a:t>
                </a:r>
                <a:r>
                  <a:rPr lang="en-US" dirty="0" err="1"/>
                  <a:t>menja</a:t>
                </a:r>
                <a:r>
                  <a:rPr lang="en-US" dirty="0"/>
                  <a:t> </a:t>
                </a:r>
                <a:r>
                  <a:rPr lang="en-US" dirty="0" err="1"/>
                  <a:t>vrednost</a:t>
                </a:r>
                <a:r>
                  <a:rPr lang="en-US" dirty="0"/>
                  <a:t> epsilon. Na primer, </a:t>
                </a:r>
                <a:r>
                  <a:rPr lang="en-US" dirty="0" err="1"/>
                  <a:t>za</a:t>
                </a:r>
                <a:r>
                  <a:rPr lang="en-US" dirty="0"/>
                  <a:t> male </a:t>
                </a:r>
                <a:r>
                  <a:rPr lang="en-US" dirty="0" err="1"/>
                  <a:t>vrednosti</a:t>
                </a:r>
                <a:r>
                  <a:rPr lang="en-US" dirty="0"/>
                  <a:t> </a:t>
                </a:r>
                <a:r>
                  <a:rPr lang="en-US" dirty="0" err="1"/>
                  <a:t>epsilona</a:t>
                </a:r>
                <a:r>
                  <a:rPr lang="en-US" dirty="0"/>
                  <a:t> </a:t>
                </a:r>
                <a:r>
                  <a:rPr lang="en-US" dirty="0" err="1"/>
                  <a:t>može</a:t>
                </a:r>
                <a:r>
                  <a:rPr lang="en-US" dirty="0"/>
                  <a:t> se </a:t>
                </a:r>
                <a:r>
                  <a:rPr lang="en-US" dirty="0" err="1"/>
                  <a:t>dobiti</a:t>
                </a:r>
                <a:r>
                  <a:rPr lang="en-US" dirty="0"/>
                  <a:t> </a:t>
                </a:r>
                <a:r>
                  <a:rPr lang="en-US" dirty="0" err="1"/>
                  <a:t>kompleks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više</a:t>
                </a:r>
                <a:r>
                  <a:rPr lang="en-US" dirty="0"/>
                  <a:t> </a:t>
                </a:r>
                <a:r>
                  <a:rPr lang="en-US" dirty="0" err="1"/>
                  <a:t>izolovanih</a:t>
                </a:r>
                <a:r>
                  <a:rPr lang="en-US" dirty="0"/>
                  <a:t> </a:t>
                </a:r>
                <a:r>
                  <a:rPr lang="en-US" dirty="0" err="1"/>
                  <a:t>komponenti</a:t>
                </a:r>
                <a:r>
                  <a:rPr lang="en-US" dirty="0"/>
                  <a:t>, </a:t>
                </a:r>
                <a:r>
                  <a:rPr lang="en-US" dirty="0" err="1"/>
                  <a:t>dok</a:t>
                </a:r>
                <a:r>
                  <a:rPr lang="en-US" dirty="0"/>
                  <a:t> </a:t>
                </a:r>
                <a:r>
                  <a:rPr lang="en-US" dirty="0" err="1"/>
                  <a:t>za</a:t>
                </a:r>
                <a:r>
                  <a:rPr lang="en-US" dirty="0"/>
                  <a:t> </a:t>
                </a:r>
                <a:r>
                  <a:rPr lang="en-US" dirty="0" err="1"/>
                  <a:t>velike</a:t>
                </a:r>
                <a:r>
                  <a:rPr lang="en-US" dirty="0"/>
                  <a:t> </a:t>
                </a:r>
                <a:r>
                  <a:rPr lang="en-US" dirty="0" err="1"/>
                  <a:t>vrednosti</a:t>
                </a:r>
                <a:r>
                  <a:rPr lang="en-US" dirty="0"/>
                  <a:t> </a:t>
                </a:r>
                <a:r>
                  <a:rPr lang="en-US" dirty="0" err="1"/>
                  <a:t>epsilona</a:t>
                </a:r>
                <a:r>
                  <a:rPr lang="en-US" dirty="0"/>
                  <a:t> </a:t>
                </a:r>
                <a:r>
                  <a:rPr lang="en-US" dirty="0" err="1"/>
                  <a:t>može</a:t>
                </a:r>
                <a:r>
                  <a:rPr lang="en-US" dirty="0"/>
                  <a:t> se </a:t>
                </a:r>
                <a:r>
                  <a:rPr lang="en-US" dirty="0" err="1"/>
                  <a:t>dobiti</a:t>
                </a:r>
                <a:r>
                  <a:rPr lang="en-US" dirty="0"/>
                  <a:t> </a:t>
                </a:r>
                <a:r>
                  <a:rPr lang="en-US" dirty="0" err="1"/>
                  <a:t>jedan</a:t>
                </a:r>
                <a:r>
                  <a:rPr lang="en-US" dirty="0"/>
                  <a:t> </a:t>
                </a:r>
                <a:r>
                  <a:rPr lang="en-US" dirty="0" err="1"/>
                  <a:t>povezan</a:t>
                </a:r>
                <a:r>
                  <a:rPr lang="en-US" dirty="0"/>
                  <a:t> </a:t>
                </a:r>
                <a:r>
                  <a:rPr lang="en-US" dirty="0" err="1"/>
                  <a:t>kompleks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45" y="409903"/>
                <a:ext cx="9291145" cy="4801314"/>
              </a:xfrm>
              <a:prstGeom prst="rect">
                <a:avLst/>
              </a:prstGeom>
              <a:blipFill>
                <a:blip r:embed="rId2"/>
                <a:stretch>
                  <a:fillRect l="-525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7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2262" y="672662"/>
            <a:ext cx="9511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perzistencije</a:t>
            </a:r>
            <a:r>
              <a:rPr lang="en-US" dirty="0"/>
              <a:t> se </a:t>
            </a:r>
            <a:r>
              <a:rPr lang="en-US" dirty="0" err="1"/>
              <a:t>konstruiše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simplicijalnih</a:t>
            </a:r>
            <a:r>
              <a:rPr lang="en-US" dirty="0"/>
              <a:t> </a:t>
            </a:r>
            <a:r>
              <a:rPr lang="en-US" dirty="0" err="1"/>
              <a:t>kompleksa</a:t>
            </a:r>
            <a:r>
              <a:rPr lang="en-US" dirty="0"/>
              <a:t> (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 smtClean="0"/>
              <a:t>naš</a:t>
            </a:r>
            <a:r>
              <a:rPr lang="en-US" dirty="0" smtClean="0"/>
              <a:t> </a:t>
            </a:r>
            <a:r>
              <a:rPr lang="en-US" dirty="0" err="1" smtClean="0"/>
              <a:t>Vietoris</a:t>
            </a:r>
            <a:r>
              <a:rPr lang="en-US" dirty="0" smtClean="0"/>
              <a:t>-Rips </a:t>
            </a:r>
            <a:r>
              <a:rPr lang="en-US" dirty="0" err="1"/>
              <a:t>kompleks</a:t>
            </a:r>
            <a:r>
              <a:rPr lang="en-US" dirty="0"/>
              <a:t>)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parametara</a:t>
            </a:r>
            <a:r>
              <a:rPr lang="en-US" dirty="0"/>
              <a:t>, </a:t>
            </a:r>
            <a:r>
              <a:rPr lang="en-US" dirty="0" err="1"/>
              <a:t>obično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epsilon. </a:t>
            </a:r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ideja</a:t>
            </a:r>
            <a:r>
              <a:rPr lang="en-US" dirty="0"/>
              <a:t> je da </a:t>
            </a:r>
            <a:r>
              <a:rPr lang="en-US" dirty="0" err="1"/>
              <a:t>pratimo</a:t>
            </a:r>
            <a:r>
              <a:rPr lang="en-US" dirty="0"/>
              <a:t> </a:t>
            </a:r>
            <a:r>
              <a:rPr lang="en-US" dirty="0" err="1"/>
              <a:t>formiranje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nestajanje</a:t>
            </a:r>
            <a:r>
              <a:rPr lang="en-US" dirty="0"/>
              <a:t> </a:t>
            </a:r>
            <a:r>
              <a:rPr lang="en-US" dirty="0" err="1"/>
              <a:t>topoloških</a:t>
            </a:r>
            <a:r>
              <a:rPr lang="en-US" dirty="0"/>
              <a:t> </a:t>
            </a:r>
            <a:r>
              <a:rPr lang="en-US" dirty="0" err="1"/>
              <a:t>osobina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menjamo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parametra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 </a:t>
            </a:r>
            <a:r>
              <a:rPr lang="en-US" dirty="0" err="1"/>
              <a:t>dijagramu</a:t>
            </a:r>
            <a:r>
              <a:rPr lang="en-US" dirty="0"/>
              <a:t> </a:t>
            </a:r>
            <a:r>
              <a:rPr lang="en-US" dirty="0" err="1"/>
              <a:t>perzistencije</a:t>
            </a:r>
            <a:r>
              <a:rPr lang="en-US" dirty="0"/>
              <a:t>,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topološka</a:t>
            </a:r>
            <a:r>
              <a:rPr lang="en-US" dirty="0"/>
              <a:t> </a:t>
            </a:r>
            <a:r>
              <a:rPr lang="en-US" dirty="0" err="1"/>
              <a:t>osobina</a:t>
            </a:r>
            <a:r>
              <a:rPr lang="en-US" dirty="0"/>
              <a:t> se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tačka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koordinatama</a:t>
            </a:r>
            <a:r>
              <a:rPr lang="en-US" dirty="0"/>
              <a:t> (b, d), </a:t>
            </a:r>
            <a:r>
              <a:rPr lang="en-US" dirty="0" err="1"/>
              <a:t>gde</a:t>
            </a:r>
            <a:r>
              <a:rPr lang="en-US" dirty="0"/>
              <a:t> je b </a:t>
            </a:r>
            <a:r>
              <a:rPr lang="en-US" dirty="0" err="1"/>
              <a:t>donja</a:t>
            </a:r>
            <a:r>
              <a:rPr lang="en-US" dirty="0"/>
              <a:t> </a:t>
            </a:r>
            <a:r>
              <a:rPr lang="en-US" dirty="0" err="1"/>
              <a:t>granica</a:t>
            </a:r>
            <a:r>
              <a:rPr lang="en-US" dirty="0"/>
              <a:t> </a:t>
            </a:r>
            <a:r>
              <a:rPr lang="en-US" dirty="0" err="1"/>
              <a:t>perzistencije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označava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parametra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kojoj</a:t>
            </a:r>
            <a:r>
              <a:rPr lang="en-US" dirty="0"/>
              <a:t> se ta </a:t>
            </a:r>
            <a:r>
              <a:rPr lang="en-US" dirty="0" err="1"/>
              <a:t>osobina</a:t>
            </a:r>
            <a:r>
              <a:rPr lang="en-US" dirty="0"/>
              <a:t> </a:t>
            </a:r>
            <a:r>
              <a:rPr lang="en-US" dirty="0" err="1"/>
              <a:t>formira</a:t>
            </a:r>
            <a:r>
              <a:rPr lang="en-US" dirty="0"/>
              <a:t>, a d je </a:t>
            </a:r>
            <a:r>
              <a:rPr lang="en-US" dirty="0" err="1"/>
              <a:t>gornja</a:t>
            </a:r>
            <a:r>
              <a:rPr lang="en-US" dirty="0"/>
              <a:t> </a:t>
            </a:r>
            <a:r>
              <a:rPr lang="en-US" dirty="0" err="1"/>
              <a:t>granica</a:t>
            </a:r>
            <a:r>
              <a:rPr lang="en-US" dirty="0"/>
              <a:t> </a:t>
            </a:r>
            <a:r>
              <a:rPr lang="en-US" dirty="0" err="1"/>
              <a:t>perzistencije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označava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parametra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kojoj</a:t>
            </a:r>
            <a:r>
              <a:rPr lang="en-US" dirty="0"/>
              <a:t> ta </a:t>
            </a:r>
            <a:r>
              <a:rPr lang="en-US" dirty="0" err="1"/>
              <a:t>osobina</a:t>
            </a:r>
            <a:r>
              <a:rPr lang="en-US" dirty="0"/>
              <a:t> </a:t>
            </a:r>
            <a:r>
              <a:rPr lang="en-US" dirty="0" err="1"/>
              <a:t>nestaje</a:t>
            </a:r>
            <a:r>
              <a:rPr lang="en-US" dirty="0"/>
              <a:t>. </a:t>
            </a:r>
            <a:r>
              <a:rPr lang="en-US" dirty="0" err="1"/>
              <a:t>Tačka</a:t>
            </a:r>
            <a:r>
              <a:rPr lang="en-US" dirty="0"/>
              <a:t> (b, d) se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uspravna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dijagonalna</a:t>
            </a:r>
            <a:r>
              <a:rPr lang="en-US" dirty="0"/>
              <a:t> </a:t>
            </a:r>
            <a:r>
              <a:rPr lang="en-US" dirty="0" err="1"/>
              <a:t>linija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grafiku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perzistencije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da </a:t>
            </a:r>
            <a:r>
              <a:rPr lang="en-US" dirty="0" err="1"/>
              <a:t>identifikujemo</a:t>
            </a:r>
            <a:r>
              <a:rPr lang="en-US" dirty="0"/>
              <a:t> </a:t>
            </a:r>
            <a:r>
              <a:rPr lang="en-US" dirty="0" err="1"/>
              <a:t>perzistentne</a:t>
            </a:r>
            <a:r>
              <a:rPr lang="en-US" dirty="0"/>
              <a:t> </a:t>
            </a:r>
            <a:r>
              <a:rPr lang="en-US" dirty="0" err="1"/>
              <a:t>topološke</a:t>
            </a:r>
            <a:r>
              <a:rPr lang="en-US" dirty="0"/>
              <a:t> </a:t>
            </a:r>
            <a:r>
              <a:rPr lang="en-US" dirty="0" err="1"/>
              <a:t>osobine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one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traju</a:t>
            </a:r>
            <a:r>
              <a:rPr lang="en-US" dirty="0"/>
              <a:t> u </a:t>
            </a:r>
            <a:r>
              <a:rPr lang="en-US" dirty="0" err="1"/>
              <a:t>širem</a:t>
            </a:r>
            <a:r>
              <a:rPr lang="en-US" dirty="0"/>
              <a:t> </a:t>
            </a:r>
            <a:r>
              <a:rPr lang="en-US" dirty="0" err="1"/>
              <a:t>opsegu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parametra</a:t>
            </a:r>
            <a:r>
              <a:rPr lang="en-US" dirty="0"/>
              <a:t>. </a:t>
            </a:r>
            <a:r>
              <a:rPr lang="en-US" dirty="0" err="1"/>
              <a:t>Dužina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tačke</a:t>
            </a:r>
            <a:r>
              <a:rPr lang="en-US" dirty="0"/>
              <a:t> (b, d)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dijagonalne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trajanje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osobine</a:t>
            </a:r>
            <a:r>
              <a:rPr lang="en-US" dirty="0"/>
              <a:t>.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linija</a:t>
            </a:r>
            <a:r>
              <a:rPr lang="en-US" dirty="0"/>
              <a:t> </a:t>
            </a:r>
            <a:r>
              <a:rPr lang="en-US" dirty="0" err="1"/>
              <a:t>duža</a:t>
            </a:r>
            <a:r>
              <a:rPr lang="en-US" dirty="0"/>
              <a:t>, to je ta </a:t>
            </a:r>
            <a:r>
              <a:rPr lang="en-US" dirty="0" err="1"/>
              <a:t>osobina</a:t>
            </a:r>
            <a:r>
              <a:rPr lang="en-US" dirty="0"/>
              <a:t> </a:t>
            </a:r>
            <a:r>
              <a:rPr lang="en-US" dirty="0" err="1"/>
              <a:t>perzistentnija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veći</a:t>
            </a:r>
            <a:r>
              <a:rPr lang="en-US" dirty="0"/>
              <a:t> </a:t>
            </a:r>
            <a:r>
              <a:rPr lang="en-US" dirty="0" err="1"/>
              <a:t>uticaj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Analizirajući</a:t>
            </a:r>
            <a:r>
              <a:rPr lang="en-US" dirty="0"/>
              <a:t> </a:t>
            </a:r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perzistencije</a:t>
            </a:r>
            <a:r>
              <a:rPr lang="en-US" dirty="0"/>
              <a:t>,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identifikovati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kvantifikovati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topološke</a:t>
            </a:r>
            <a:r>
              <a:rPr lang="en-US" dirty="0"/>
              <a:t> </a:t>
            </a:r>
            <a:r>
              <a:rPr lang="en-US" dirty="0" err="1"/>
              <a:t>strukture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povezanosti</a:t>
            </a:r>
            <a:r>
              <a:rPr lang="en-US" dirty="0" smtClean="0"/>
              <a:t>, </a:t>
            </a:r>
            <a:r>
              <a:rPr lang="en-US" dirty="0" err="1"/>
              <a:t>rupe</a:t>
            </a:r>
            <a:r>
              <a:rPr lang="en-US" dirty="0"/>
              <a:t>, </a:t>
            </a:r>
            <a:r>
              <a:rPr lang="en-US" dirty="0" err="1"/>
              <a:t>šupljine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razumeti</a:t>
            </a:r>
            <a:r>
              <a:rPr lang="en-US" dirty="0"/>
              <a:t> </a:t>
            </a:r>
            <a:r>
              <a:rPr lang="en-US" dirty="0" err="1"/>
              <a:t>njihovu</a:t>
            </a:r>
            <a:r>
              <a:rPr lang="en-US" dirty="0"/>
              <a:t> </a:t>
            </a:r>
            <a:r>
              <a:rPr lang="en-US" dirty="0" err="1"/>
              <a:t>važnost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trajanje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parametara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1616</TotalTime>
  <Words>1026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Ion</vt:lpstr>
      <vt:lpstr>Klasifikacija muzičkih instrumenata</vt:lpstr>
      <vt:lpstr>Prednosti TDA u odnosu na FFT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muzičkih instrumenata</dc:title>
  <dc:creator>Filip Pančić</dc:creator>
  <cp:lastModifiedBy>Filip Pančić</cp:lastModifiedBy>
  <cp:revision>37</cp:revision>
  <dcterms:created xsi:type="dcterms:W3CDTF">2023-06-15T10:34:39Z</dcterms:created>
  <dcterms:modified xsi:type="dcterms:W3CDTF">2023-06-16T13:31:28Z</dcterms:modified>
</cp:coreProperties>
</file>