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79D14-060C-D9C7-48AE-355DB9C1122F}" v="251" dt="2022-02-25T02:14:01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0" d="100"/>
          <a:sy n="70" d="100"/>
        </p:scale>
        <p:origin x="-138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5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4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5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509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2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8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7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0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3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36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963" y="484280"/>
            <a:ext cx="6620968" cy="1723714"/>
          </a:xfrm>
        </p:spPr>
        <p:txBody>
          <a:bodyPr/>
          <a:lstStyle/>
          <a:p>
            <a:r>
              <a:rPr lang="en-US" sz="4800" dirty="0" err="1"/>
              <a:t>Rešavanje</a:t>
            </a:r>
            <a:r>
              <a:rPr lang="en-US" sz="4800" dirty="0"/>
              <a:t> </a:t>
            </a:r>
            <a:r>
              <a:rPr lang="en-US" sz="4800" dirty="0" err="1"/>
              <a:t>problema</a:t>
            </a:r>
            <a:r>
              <a:rPr lang="en-US" sz="4800" dirty="0"/>
              <a:t> </a:t>
            </a:r>
            <a:r>
              <a:rPr lang="en-US" sz="4800" dirty="0" err="1"/>
              <a:t>heteroskedastičnosti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963" y="5060769"/>
            <a:ext cx="6620968" cy="1437643"/>
          </a:xfrm>
        </p:spPr>
        <p:txBody>
          <a:bodyPr>
            <a:normAutofit lnSpcReduction="10000"/>
          </a:bodyPr>
          <a:lstStyle/>
          <a:p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sz="2400" dirty="0"/>
              <a:t>Borisav</a:t>
            </a:r>
            <a:r>
              <a:rPr lang="en-US" sz="2400" dirty="0"/>
              <a:t> DAMNJANOVIĆ 399/2014</a:t>
            </a:r>
          </a:p>
          <a:p>
            <a:r>
              <a:rPr lang="en-US" sz="2400" dirty="0"/>
              <a:t>Aleksandra ILIć 286/2015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2/24/2022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52A92E-5334-4D8C-AE32-2D193DBC06ED}"/>
              </a:ext>
            </a:extLst>
          </p:cNvPr>
          <p:cNvSpPr txBox="1"/>
          <p:nvPr/>
        </p:nvSpPr>
        <p:spPr>
          <a:xfrm>
            <a:off x="687690" y="3294864"/>
            <a:ext cx="48402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Mentori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DR BOJANA MILOŠEVIĆ</a:t>
            </a:r>
          </a:p>
          <a:p>
            <a:r>
              <a:rPr lang="en-US" sz="2400" dirty="0">
                <a:solidFill>
                  <a:srgbClr val="00B050"/>
                </a:solidFill>
              </a:rPr>
              <a:t>BLAGOJE IVANOVIĆ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</a:t>
            </a:r>
            <a:r>
              <a:rPr lang="en-US" dirty="0" err="1"/>
              <a:t>reziduali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Primenimo</a:t>
                </a:r>
                <a:r>
                  <a:rPr lang="en-US" dirty="0"/>
                  <a:t> </a:t>
                </a:r>
                <a:r>
                  <a:rPr lang="en-US" dirty="0" err="1"/>
                  <a:t>spektralnu</a:t>
                </a:r>
                <a:r>
                  <a:rPr lang="en-US" dirty="0"/>
                  <a:t> </a:t>
                </a:r>
                <a:r>
                  <a:rPr lang="en-US" dirty="0" err="1"/>
                  <a:t>dekompoziciju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sr-Latn-RS" b="0" i="0" smtClean="0">
                        <a:latin typeface="Cambria Math"/>
                      </a:rPr>
                      <m:t>      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𝐻</m:t>
                    </m:r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𝛴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𝐻</m:t>
                    </m:r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𝛴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𝑄</m:t>
                    </m:r>
                    <m:r>
                      <a:rPr lang="en-US">
                        <a:latin typeface="Cambria Math"/>
                      </a:rPr>
                      <m:t>𝛬</m:t>
                    </m:r>
                    <m:sSup>
                      <m:sSupPr>
                        <m:ctrlPr>
                          <a:rPr lang="ar-A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ar-AE">
                            <a:latin typeface="Cambria Math"/>
                          </a:rPr>
                          <m:t>−</m:t>
                        </m:r>
                        <m:r>
                          <a:rPr lang="ar-AE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 err="1"/>
                  <a:t>gde</a:t>
                </a:r>
                <a:r>
                  <a:rPr lang="en-US" dirty="0"/>
                  <a:t> je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sr-Latn-RS" dirty="0" smtClean="0"/>
                  <a:t>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𝛬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𝑑𝑖𝑎𝑔</m:t>
                    </m:r>
                    <m:r>
                      <a:rPr lang="en-US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,...,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,</m:t>
                    </m:r>
                    <m:r>
                      <a:rPr lang="ar-AE">
                        <a:latin typeface="Cambria Math"/>
                      </a:rPr>
                      <m:t>0</m:t>
                    </m:r>
                    <m:r>
                      <a:rPr lang="ar-AE">
                        <a:latin typeface="Cambria Math"/>
                      </a:rPr>
                      <m:t>,...,</m:t>
                    </m:r>
                    <m:r>
                      <a:rPr lang="ar-AE">
                        <a:latin typeface="Cambria Math"/>
                      </a:rPr>
                      <m:t>0</m:t>
                    </m:r>
                    <m:r>
                      <a:rPr lang="ar-AE">
                        <a:latin typeface="Cambria Math"/>
                      </a:rPr>
                      <m:t>}</m:t>
                    </m:r>
                  </m:oMath>
                </a14:m>
                <a:r>
                  <a:rPr lang="ar-AE" dirty="0"/>
                  <a:t>.</a:t>
                </a:r>
                <a:endParaRPr lang="ar-AE" dirty="0" smtClean="0"/>
              </a:p>
              <a:p>
                <a:r>
                  <a:rPr lang="ar-AE" dirty="0"/>
                  <a:t> </a:t>
                </a:r>
                <a:r>
                  <a:rPr lang="en-US" dirty="0"/>
                  <a:t>PCA </a:t>
                </a:r>
                <a:r>
                  <a:rPr lang="en-US" dirty="0" err="1"/>
                  <a:t>reziduali</a:t>
                </a:r>
                <a:r>
                  <a:rPr lang="en-US" dirty="0"/>
                  <a:t> </a:t>
                </a:r>
                <a:r>
                  <a:rPr lang="en-US" dirty="0" err="1" smtClean="0"/>
                  <a:t>biće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𝑅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𝑄𝑒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/>
                  <a:t>Pošto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𝑒</m:t>
                    </m:r>
                    <m:r>
                      <a:rPr lang="en-US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𝐻</m:t>
                    </m:r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𝑌</m:t>
                    </m:r>
                    <m:r>
                      <a:rPr lang="en-US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(</m:t>
                    </m:r>
                    <m:r>
                      <a:rPr lang="ar-AE">
                        <a:latin typeface="Cambria Math"/>
                      </a:rPr>
                      <m:t>0</m:t>
                    </m:r>
                    <m:r>
                      <a:rPr lang="ar-AE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𝐻</m:t>
                    </m:r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𝛴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sr-Latn-RS" dirty="0" smtClean="0"/>
                  <a:t>   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𝑅</m:t>
                    </m:r>
                    <m:r>
                      <a:rPr lang="en-US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(</m:t>
                    </m:r>
                    <m:r>
                      <a:rPr lang="ar-AE">
                        <a:latin typeface="Cambria Math"/>
                      </a:rPr>
                      <m:t>0</m:t>
                    </m:r>
                    <m:r>
                      <a:rPr lang="ar-AE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𝛬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4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𝑅</m:t>
                    </m:r>
                    <m:r>
                      <a:rPr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dirty="0" err="1"/>
                  <a:t>važi</a:t>
                </a:r>
                <a:r>
                  <a:rPr dirty="0"/>
                  <a:t> da </a:t>
                </a:r>
                <a:r>
                  <a:rPr dirty="0" err="1"/>
                  <a:t>su</a:t>
                </a:r>
                <a:r>
                  <a:rPr dirty="0"/>
                  <a:t> </a:t>
                </a:r>
                <a:r>
                  <a:rPr dirty="0" err="1"/>
                  <a:t>reziduali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nezavisni</a:t>
                </a:r>
                <a:r>
                  <a:rPr dirty="0"/>
                  <a:t> </a:t>
                </a:r>
                <a:r>
                  <a:rPr dirty="0" err="1"/>
                  <a:t>za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𝑖</m:t>
                    </m:r>
                    <m:r>
                      <a:rPr>
                        <a:latin typeface="Cambria Math"/>
                      </a:rPr>
                      <m:t>≠</m:t>
                    </m:r>
                    <m:r>
                      <a:rPr>
                        <a:latin typeface="Cambria Math"/>
                      </a:rPr>
                      <m:t>𝑗</m:t>
                    </m:r>
                  </m:oMath>
                </a14:m>
                <a:r>
                  <a:rPr dirty="0" smtClean="0"/>
                  <a:t>.</a:t>
                </a:r>
                <a:endParaRPr lang="sr-Latn-RS" dirty="0" smtClean="0"/>
              </a:p>
              <a:p>
                <a:r>
                  <a:rPr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𝑝</m:t>
                        </m:r>
                        <m:r>
                          <a:rPr>
                            <a:latin typeface="Cambria Math"/>
                          </a:rPr>
                          <m:t>+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su</a:t>
                </a:r>
                <a:r>
                  <a:rPr dirty="0"/>
                  <a:t> </a:t>
                </a:r>
                <a:r>
                  <a:rPr dirty="0" err="1"/>
                  <a:t>jednaki</a:t>
                </a:r>
                <a:r>
                  <a:rPr dirty="0"/>
                  <a:t> 0 </a:t>
                </a:r>
                <a:r>
                  <a:rPr dirty="0" err="1"/>
                  <a:t>jer</a:t>
                </a:r>
                <a:r>
                  <a:rPr dirty="0"/>
                  <a:t> </a:t>
                </a:r>
                <a:r>
                  <a:rPr dirty="0" err="1"/>
                  <a:t>predstavljaju</a:t>
                </a:r>
                <a:r>
                  <a:rPr dirty="0"/>
                  <a:t> </a:t>
                </a:r>
                <a:r>
                  <a:rPr dirty="0" err="1"/>
                  <a:t>slučajne</a:t>
                </a:r>
                <a:r>
                  <a:rPr dirty="0"/>
                  <a:t> </a:t>
                </a:r>
                <a:r>
                  <a:rPr dirty="0" err="1"/>
                  <a:t>veličine</a:t>
                </a:r>
                <a:r>
                  <a:rPr dirty="0"/>
                  <a:t>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:r>
                  <a:rPr dirty="0" err="1"/>
                  <a:t>očekivanjem</a:t>
                </a:r>
                <a:r>
                  <a:rPr dirty="0"/>
                  <a:t> i </a:t>
                </a:r>
                <a:r>
                  <a:rPr dirty="0" err="1"/>
                  <a:t>disperzijom</a:t>
                </a:r>
                <a:r>
                  <a:rPr dirty="0"/>
                  <a:t> </a:t>
                </a:r>
                <a:r>
                  <a:rPr dirty="0" err="1"/>
                  <a:t>jednakim</a:t>
                </a:r>
                <a:r>
                  <a:rPr dirty="0"/>
                  <a:t> 0</a:t>
                </a:r>
                <a:r>
                  <a:rPr dirty="0" smtClean="0"/>
                  <a:t>,</a:t>
                </a:r>
                <a:endParaRPr lang="sr-Latn-RS" dirty="0" smtClean="0"/>
              </a:p>
              <a:p>
                <a:r>
                  <a:rPr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su</a:t>
                </a:r>
                <a:r>
                  <a:rPr dirty="0"/>
                  <a:t> </a:t>
                </a:r>
                <a:r>
                  <a:rPr dirty="0" err="1"/>
                  <a:t>nezavisne</a:t>
                </a:r>
                <a:r>
                  <a:rPr dirty="0"/>
                  <a:t> </a:t>
                </a:r>
                <a:r>
                  <a:rPr dirty="0" err="1"/>
                  <a:t>slučajne</a:t>
                </a:r>
                <a:r>
                  <a:rPr dirty="0"/>
                  <a:t> </a:t>
                </a:r>
                <a:r>
                  <a:rPr dirty="0" err="1"/>
                  <a:t>veličine</a:t>
                </a:r>
                <a:r>
                  <a:rPr dirty="0"/>
                  <a:t>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𝑁</m:t>
                    </m:r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raspodelom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4" t="-872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disperzije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/>
                  <a:t>Pod </a:t>
                </a:r>
                <a:r>
                  <a:rPr dirty="0" err="1"/>
                  <a:t>pretpostavkom</a:t>
                </a:r>
                <a:r>
                  <a:rPr dirty="0"/>
                  <a:t> </a:t>
                </a:r>
                <a:r>
                  <a:rPr dirty="0" err="1"/>
                  <a:t>homoskedastičnosti</a:t>
                </a:r>
                <a:r>
                  <a:rPr dirty="0"/>
                  <a:t>, </a:t>
                </a:r>
                <a:r>
                  <a:rPr dirty="0" err="1"/>
                  <a:t>reziduali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će</a:t>
                </a:r>
                <a:r>
                  <a:rPr dirty="0"/>
                  <a:t> </a:t>
                </a:r>
                <a:r>
                  <a:rPr dirty="0" err="1"/>
                  <a:t>biti</a:t>
                </a:r>
                <a:r>
                  <a:rPr dirty="0"/>
                  <a:t> </a:t>
                </a:r>
                <a:r>
                  <a:rPr dirty="0" err="1"/>
                  <a:t>nezavisni</a:t>
                </a:r>
                <a:r>
                  <a:rPr dirty="0"/>
                  <a:t>,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𝑁</m:t>
                    </m:r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raspodelom</a:t>
                </a:r>
                <a:r>
                  <a:rPr dirty="0"/>
                  <a:t>. </a:t>
                </a:r>
                <a:endParaRPr lang="sr-Latn-RS" dirty="0" smtClean="0"/>
              </a:p>
              <a:p>
                <a:r>
                  <a:rPr dirty="0" err="1" smtClean="0"/>
                  <a:t>Pošto</a:t>
                </a:r>
                <a:r>
                  <a:rPr dirty="0" smtClean="0"/>
                  <a:t> </a:t>
                </a:r>
                <a:r>
                  <a:rPr dirty="0"/>
                  <a:t>je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dirty="0" err="1"/>
                  <a:t>nepoznato</a:t>
                </a:r>
                <a:r>
                  <a:rPr dirty="0"/>
                  <a:t> </a:t>
                </a:r>
                <a:r>
                  <a:rPr dirty="0" err="1"/>
                  <a:t>potrebno</a:t>
                </a:r>
                <a:r>
                  <a:rPr dirty="0"/>
                  <a:t> </a:t>
                </a:r>
                <a:r>
                  <a:rPr dirty="0" err="1"/>
                  <a:t>ga</a:t>
                </a:r>
                <a:r>
                  <a:rPr dirty="0"/>
                  <a:t> je </a:t>
                </a:r>
                <a:r>
                  <a:rPr dirty="0" err="1"/>
                  <a:t>oceniti</a:t>
                </a:r>
                <a:r>
                  <a:rPr dirty="0" smtClean="0"/>
                  <a:t>.</a:t>
                </a:r>
                <a:endParaRPr lang="sr-Latn-RS" dirty="0" smtClean="0"/>
              </a:p>
              <a:p>
                <a:r>
                  <a:rPr dirty="0" smtClean="0"/>
                  <a:t> </a:t>
                </a:r>
                <a:r>
                  <a:rPr dirty="0" err="1"/>
                  <a:t>Iz</a:t>
                </a:r>
                <a:r>
                  <a:rPr dirty="0"/>
                  <a:t> </a:t>
                </a:r>
                <a:r>
                  <a:rPr dirty="0" err="1"/>
                  <a:t>jakog</a:t>
                </a:r>
                <a:r>
                  <a:rPr dirty="0"/>
                  <a:t> </a:t>
                </a:r>
                <a:r>
                  <a:rPr dirty="0" err="1" smtClean="0"/>
                  <a:t>zakona</a:t>
                </a:r>
                <a:r>
                  <a:rPr lang="sr-Latn-RS" dirty="0" smtClean="0"/>
                  <a:t> velikih brojeva</a:t>
                </a:r>
                <a:r>
                  <a:rPr dirty="0" smtClean="0"/>
                  <a:t> </a:t>
                </a:r>
                <a:r>
                  <a:rPr dirty="0" err="1"/>
                  <a:t>vidimo</a:t>
                </a:r>
                <a:r>
                  <a:rPr dirty="0"/>
                  <a:t> da je </a:t>
                </a:r>
                <a:r>
                  <a:rPr dirty="0" err="1"/>
                  <a:t>ocena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/>
                            </a:rPr>
                          </m:ctrlPr>
                        </m:fPr>
                        <m:num>
                          <m:r>
                            <a:rPr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  <m:r>
                            <a:rPr>
                              <a:latin typeface="Cambria Math"/>
                            </a:rPr>
                            <m:t>=</m:t>
                          </m:r>
                          <m:r>
                            <a:rPr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 err="1"/>
                  <a:t>postojana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sr-Latn-RS" dirty="0" smtClean="0"/>
              <a:t>Standardizovani reziduali</a:t>
            </a:r>
            <a:br>
              <a:rPr lang="sr-Latn-R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Želimo da standardizujemo </a:t>
                </a:r>
                <a:r>
                  <a:rPr dirty="0" smtClean="0"/>
                  <a:t>PCA </a:t>
                </a:r>
                <a:r>
                  <a:rPr dirty="0" err="1"/>
                  <a:t>reziduale</a:t>
                </a:r>
                <a:r>
                  <a:rPr dirty="0"/>
                  <a:t> </a:t>
                </a:r>
                <a:r>
                  <a:rPr dirty="0" err="1"/>
                  <a:t>pri</a:t>
                </a:r>
                <a:r>
                  <a:rPr dirty="0"/>
                  <a:t> </a:t>
                </a:r>
                <a:r>
                  <a:rPr dirty="0" err="1"/>
                  <a:t>uslovu</a:t>
                </a:r>
                <a:r>
                  <a:rPr dirty="0"/>
                  <a:t> </a:t>
                </a:r>
                <a:r>
                  <a:rPr dirty="0" err="1"/>
                  <a:t>homoskedastičnosti</a:t>
                </a:r>
                <a:r>
                  <a:rPr dirty="0" smtClean="0"/>
                  <a:t>.</a:t>
                </a:r>
                <a:endParaRPr lang="sr-Latn-RS" dirty="0" smtClean="0"/>
              </a:p>
              <a:p>
                <a:r>
                  <a:rPr dirty="0" smtClean="0"/>
                  <a:t> </a:t>
                </a:r>
                <a:r>
                  <a:rPr dirty="0" err="1"/>
                  <a:t>Neka</a:t>
                </a:r>
                <a:r>
                  <a:rPr dirty="0"/>
                  <a:t> je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/>
                            </a:rPr>
                          </m:ctrlPr>
                        </m:fPr>
                        <m:num>
                          <m:r>
                            <a:rPr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</a:rPr>
                            <m:t>𝑝</m:t>
                          </m:r>
                          <m:r>
                            <a:rPr>
                              <a:latin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>
                                    <a:latin typeface="Cambria Math"/>
                                  </a:rPr>
                                  <m:t>𝑗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>
                              <a:latin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 err="1"/>
                  <a:t>Primetimo</a:t>
                </a:r>
                <a:r>
                  <a:rPr dirty="0"/>
                  <a:t> da </a:t>
                </a:r>
                <a:r>
                  <a:rPr dirty="0" err="1"/>
                  <a:t>su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 </a:t>
                </a:r>
                <a:r>
                  <a:rPr dirty="0" err="1"/>
                  <a:t>nezavisni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Standardizovani</a:t>
            </a:r>
            <a:r>
              <a:rPr lang="en-US" dirty="0"/>
              <a:t> </a:t>
            </a:r>
            <a:r>
              <a:rPr lang="en-US" dirty="0" err="1"/>
              <a:t>reziduali</a:t>
            </a:r>
            <a:endParaRPr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 err="1"/>
                  <a:t>Za</a:t>
                </a:r>
                <a:r>
                  <a:rPr dirty="0"/>
                  <a:t> </a:t>
                </a:r>
                <a:r>
                  <a:rPr dirty="0" err="1" smtClean="0"/>
                  <a:t>svako</a:t>
                </a:r>
                <a:r>
                  <a:rPr lang="sr-Latn-RS" dirty="0" smtClean="0"/>
                  <a:t> </a:t>
                </a:r>
                <a:r>
                  <a:rPr dirty="0" smtClean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𝑖</m:t>
                    </m:r>
                    <m:r>
                      <a:rPr>
                        <a:latin typeface="Cambria Math"/>
                      </a:rPr>
                      <m:t>=</m:t>
                    </m:r>
                    <m:r>
                      <a:rPr>
                        <a:latin typeface="Cambria Math"/>
                      </a:rPr>
                      <m:t>1</m:t>
                    </m:r>
                    <m:r>
                      <a:rPr>
                        <a:latin typeface="Cambria Math"/>
                      </a:rPr>
                      <m:t>,...,</m:t>
                    </m:r>
                    <m:r>
                      <a:rPr>
                        <a:latin typeface="Cambria Math"/>
                      </a:rPr>
                      <m:t>𝑛</m:t>
                    </m:r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dirty="0" smtClean="0"/>
                  <a:t>važi</a:t>
                </a:r>
                <a:r>
                  <a:rPr lang="sr-Latn-RS" dirty="0" smtClean="0"/>
                  <a:t> </a:t>
                </a:r>
                <a:r>
                  <a:rPr dirty="0" smtClean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𝑛</m:t>
                    </m:r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𝑝</m:t>
                    </m:r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1</m:t>
                    </m:r>
                    <m:r>
                      <a:rPr>
                        <a:latin typeface="Cambria Math"/>
                      </a:rPr>
                      <m:t>)</m:t>
                    </m:r>
                    <m:sSubSup>
                      <m:sSubSupPr>
                        <m:ctrlPr>
                          <a:rPr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/>
                      </a:rPr>
                      <m:t>∼</m:t>
                    </m:r>
                    <m:sSubSup>
                      <m:sSubSupPr>
                        <m:ctrlPr>
                          <a:rPr i="1">
                            <a:latin typeface="Cambria Math"/>
                          </a:rPr>
                        </m:ctrlPr>
                      </m:sSubSupPr>
                      <m:e>
                        <m:r>
                          <a:rPr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𝑝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, </a:t>
                </a:r>
                <a:endParaRPr lang="sr-Latn-RS" dirty="0" smtClean="0"/>
              </a:p>
              <a:p>
                <a:pPr marL="0" indent="0">
                  <a:buNone/>
                </a:pPr>
                <a:r>
                  <a:rPr lang="sr-Latn-RS" dirty="0"/>
                  <a:t> </a:t>
                </a:r>
                <a:r>
                  <a:rPr lang="sr-Latn-RS" dirty="0" smtClean="0"/>
                  <a:t>    </a:t>
                </a:r>
                <a:r>
                  <a:rPr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/>
                      </a:rPr>
                      <m:t>/</m:t>
                    </m:r>
                    <m:r>
                      <a:rPr>
                        <a:latin typeface="Cambria Math"/>
                      </a:rPr>
                      <m:t>𝜎</m:t>
                    </m:r>
                    <m:r>
                      <a:rPr>
                        <a:latin typeface="Cambria Math"/>
                      </a:rPr>
                      <m:t>∼</m:t>
                    </m:r>
                    <m:r>
                      <a:rPr>
                        <a:latin typeface="Cambria Math"/>
                      </a:rPr>
                      <m:t>𝑁</m:t>
                    </m:r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</m:t>
                    </m:r>
                    <m:r>
                      <a:rPr>
                        <a:latin typeface="Cambria Math"/>
                      </a:rPr>
                      <m:t>1</m:t>
                    </m:r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lang="sr-Latn-RS" dirty="0" smtClean="0"/>
                  <a:t>,</a:t>
                </a:r>
                <a:r>
                  <a:rPr dirty="0"/>
                  <a:t> pa </a:t>
                </a:r>
                <a:r>
                  <a:rPr dirty="0" err="1"/>
                  <a:t>su</a:t>
                </a:r>
                <a:r>
                  <a:rPr dirty="0"/>
                  <a:t> </a:t>
                </a:r>
                <a:r>
                  <a:rPr dirty="0" err="1"/>
                  <a:t>standardizovani</a:t>
                </a:r>
                <a:r>
                  <a:rPr dirty="0"/>
                  <a:t> PCA </a:t>
                </a:r>
                <a:r>
                  <a:rPr dirty="0" err="1"/>
                  <a:t>reziduali</a:t>
                </a:r>
                <a:r>
                  <a:rPr dirty="0"/>
                  <a:t> </a:t>
                </a:r>
                <a:r>
                  <a:rPr dirty="0" err="1"/>
                  <a:t>jednaki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/>
                            </a:rPr>
                            <m:t>/</m:t>
                          </m:r>
                          <m:r>
                            <a:rPr>
                              <a:latin typeface="Cambria Math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/>
                            </a:rPr>
                            <m:t>/</m:t>
                          </m:r>
                          <m:r>
                            <a:rPr>
                              <a:latin typeface="Cambria Math"/>
                            </a:rPr>
                            <m:t>𝜎</m:t>
                          </m:r>
                        </m:den>
                      </m:f>
                      <m:r>
                        <a:rPr>
                          <a:latin typeface="Cambria Math"/>
                        </a:rPr>
                        <m:t>∼</m:t>
                      </m:r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</a:rPr>
                            <m:t>𝑝</m:t>
                          </m:r>
                          <m:r>
                            <a:rPr>
                              <a:latin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 err="1"/>
                  <a:t>gde</a:t>
                </a:r>
                <a:r>
                  <a:rPr dirty="0"/>
                  <a:t>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i="1">
                            <a:latin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i="1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𝑝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Studentova</a:t>
                </a:r>
                <a:r>
                  <a:rPr dirty="0"/>
                  <a:t> t </a:t>
                </a:r>
                <a:r>
                  <a:rPr dirty="0" err="1"/>
                  <a:t>raspodela</a:t>
                </a:r>
                <a:r>
                  <a:rPr dirty="0"/>
                  <a:t>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𝑛</m:t>
                    </m:r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𝑝</m:t>
                    </m:r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1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stepenom</a:t>
                </a:r>
                <a:r>
                  <a:rPr dirty="0"/>
                  <a:t> </a:t>
                </a:r>
                <a:r>
                  <a:rPr dirty="0" err="1"/>
                  <a:t>slobode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9" t="-581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 err="1"/>
                  <a:t>Dakle</a:t>
                </a:r>
                <a:r>
                  <a:rPr dirty="0"/>
                  <a:t>, </a:t>
                </a:r>
                <a:r>
                  <a:rPr dirty="0" err="1"/>
                  <a:t>umesto</a:t>
                </a:r>
                <a:r>
                  <a:rPr dirty="0"/>
                  <a:t> da </a:t>
                </a:r>
                <a:r>
                  <a:rPr dirty="0" err="1"/>
                  <a:t>crtamo</a:t>
                </a:r>
                <a:r>
                  <a:rPr dirty="0"/>
                  <a:t> QQ plot PCA </a:t>
                </a:r>
                <a:r>
                  <a:rPr dirty="0" err="1"/>
                  <a:t>reziduala</a:t>
                </a:r>
                <a:r>
                  <a:rPr dirty="0"/>
                  <a:t> u </a:t>
                </a:r>
                <a:r>
                  <a:rPr dirty="0" err="1"/>
                  <a:t>odnosu</a:t>
                </a:r>
                <a:r>
                  <a:rPr dirty="0"/>
                  <a:t> </a:t>
                </a:r>
                <a:r>
                  <a:rPr dirty="0" err="1"/>
                  <a:t>na</a:t>
                </a:r>
                <a:r>
                  <a:rPr dirty="0"/>
                  <a:t> </a:t>
                </a:r>
                <a:r>
                  <a:rPr dirty="0" err="1"/>
                  <a:t>teorijske</a:t>
                </a:r>
                <a:r>
                  <a:rPr dirty="0"/>
                  <a:t> </a:t>
                </a:r>
                <a:r>
                  <a:rPr dirty="0" err="1"/>
                  <a:t>kvantile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𝑁</m:t>
                    </m:r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raspodele</a:t>
                </a:r>
                <a:r>
                  <a:rPr dirty="0"/>
                  <a:t>, </a:t>
                </a:r>
                <a:r>
                  <a:rPr dirty="0" err="1"/>
                  <a:t>crtaćemo</a:t>
                </a:r>
                <a:r>
                  <a:rPr dirty="0"/>
                  <a:t> QQ plot </a:t>
                </a:r>
                <a:r>
                  <a:rPr dirty="0" err="1"/>
                  <a:t>standardizovanih</a:t>
                </a:r>
                <a:r>
                  <a:rPr dirty="0"/>
                  <a:t> PCA </a:t>
                </a:r>
                <a:r>
                  <a:rPr dirty="0" err="1"/>
                  <a:t>reziduala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/>
                          </a:rPr>
                        </m:ctrlPr>
                      </m:sSubSupPr>
                      <m:e>
                        <m:r>
                          <a:rPr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dirty="0"/>
                  <a:t>, u </a:t>
                </a:r>
                <a:r>
                  <a:rPr dirty="0" err="1"/>
                  <a:t>odnosu</a:t>
                </a:r>
                <a:r>
                  <a:rPr dirty="0"/>
                  <a:t> </a:t>
                </a:r>
                <a:r>
                  <a:rPr dirty="0" err="1"/>
                  <a:t>na</a:t>
                </a:r>
                <a:r>
                  <a:rPr dirty="0"/>
                  <a:t> </a:t>
                </a:r>
                <a:r>
                  <a:rPr dirty="0" err="1"/>
                  <a:t>teorijske</a:t>
                </a:r>
                <a:r>
                  <a:rPr dirty="0"/>
                  <a:t> </a:t>
                </a:r>
                <a:r>
                  <a:rPr dirty="0" err="1"/>
                  <a:t>kvantile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𝑝</m:t>
                        </m:r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raspodele</a:t>
                </a:r>
                <a:r>
                  <a:rPr dirty="0" smtClean="0"/>
                  <a:t>.</a:t>
                </a:r>
                <a:endParaRPr lang="sr-Latn-RS" dirty="0" smtClean="0"/>
              </a:p>
              <a:p>
                <a:r>
                  <a:rPr lang="sr-Latn-RS" dirty="0" smtClean="0"/>
                  <a:t>PCA reziduali imaće pouzdaniji QQplot naspram običnih reziduala jer su nezavisni.</a:t>
                </a:r>
              </a:p>
              <a:p>
                <a:r>
                  <a:rPr lang="sr-Latn-RS" dirty="0" smtClean="0"/>
                  <a:t>I ostali statističke analize koje pretpostavljaju nezavisnost će se unaprediti.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4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Heteroskedastični PCA reziduali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 err="1"/>
                  <a:t>Nasuprot</a:t>
                </a:r>
                <a:r>
                  <a:rPr dirty="0"/>
                  <a:t> </a:t>
                </a:r>
                <a:r>
                  <a:rPr dirty="0" err="1"/>
                  <a:t>homeskedastičnom</a:t>
                </a:r>
                <a:r>
                  <a:rPr dirty="0"/>
                  <a:t> </a:t>
                </a:r>
                <a:r>
                  <a:rPr dirty="0" err="1"/>
                  <a:t>slučaju</a:t>
                </a:r>
                <a:r>
                  <a:rPr dirty="0"/>
                  <a:t> </a:t>
                </a:r>
                <a:r>
                  <a:rPr dirty="0" err="1"/>
                  <a:t>gde</a:t>
                </a:r>
                <a:r>
                  <a:rPr dirty="0"/>
                  <a:t> se </a:t>
                </a:r>
                <a:r>
                  <a:rPr dirty="0" err="1"/>
                  <a:t>spektralne</a:t>
                </a:r>
                <a:r>
                  <a:rPr dirty="0"/>
                  <a:t> </a:t>
                </a:r>
                <a:r>
                  <a:rPr dirty="0" err="1"/>
                  <a:t>dekompozicije</a:t>
                </a:r>
                <a:r>
                  <a:rPr dirty="0"/>
                  <a:t> </a:t>
                </a:r>
                <a:r>
                  <a:rPr dirty="0" err="1"/>
                  <a:t>matrica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𝐻</m:t>
                    </m:r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 i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𝐻</m:t>
                    </m:r>
                    <m:r>
                      <a:rPr>
                        <a:latin typeface="Cambria Math"/>
                      </a:rPr>
                      <m:t>)</m:t>
                    </m:r>
                    <m:r>
                      <a:rPr>
                        <a:latin typeface="Cambria Math"/>
                      </a:rPr>
                      <m:t>𝛴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poklapaju</a:t>
                </a:r>
                <a:r>
                  <a:rPr dirty="0"/>
                  <a:t>, </a:t>
                </a:r>
                <a:r>
                  <a:rPr dirty="0" err="1"/>
                  <a:t>ovde</a:t>
                </a:r>
                <a:r>
                  <a:rPr dirty="0"/>
                  <a:t> to </a:t>
                </a:r>
                <a:r>
                  <a:rPr dirty="0" err="1"/>
                  <a:t>nije</a:t>
                </a:r>
                <a:r>
                  <a:rPr dirty="0"/>
                  <a:t> </a:t>
                </a:r>
                <a:r>
                  <a:rPr dirty="0" err="1"/>
                  <a:t>tako</a:t>
                </a:r>
                <a:r>
                  <a:rPr dirty="0"/>
                  <a:t> i </a:t>
                </a:r>
                <a:r>
                  <a:rPr dirty="0" err="1"/>
                  <a:t>moramo</a:t>
                </a:r>
                <a:r>
                  <a:rPr dirty="0"/>
                  <a:t> </a:t>
                </a:r>
                <a:r>
                  <a:rPr dirty="0" err="1"/>
                  <a:t>oceniti</a:t>
                </a:r>
                <a:r>
                  <a:rPr dirty="0"/>
                  <a:t> </a:t>
                </a:r>
                <a:r>
                  <a:rPr dirty="0" err="1"/>
                  <a:t>matricu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𝛴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koristeći</a:t>
                </a:r>
                <a:r>
                  <a:rPr dirty="0"/>
                  <a:t> </a:t>
                </a:r>
                <a:r>
                  <a:rPr dirty="0" err="1"/>
                  <a:t>takozvanu</a:t>
                </a:r>
                <a:r>
                  <a:rPr dirty="0"/>
                  <a:t> “</a:t>
                </a:r>
                <a:r>
                  <a:rPr dirty="0" err="1"/>
                  <a:t>heteroskedastično-konzistentnu</a:t>
                </a:r>
                <a:r>
                  <a:rPr dirty="0"/>
                  <a:t> </a:t>
                </a:r>
                <a:r>
                  <a:rPr dirty="0" err="1"/>
                  <a:t>ocenu</a:t>
                </a:r>
                <a:r>
                  <a:rPr dirty="0"/>
                  <a:t> </a:t>
                </a:r>
                <a:r>
                  <a:rPr dirty="0" err="1"/>
                  <a:t>kovariacione</a:t>
                </a:r>
                <a:r>
                  <a:rPr dirty="0"/>
                  <a:t> </a:t>
                </a:r>
                <a:r>
                  <a:rPr dirty="0" err="1"/>
                  <a:t>matrice</a:t>
                </a:r>
                <a:r>
                  <a:rPr dirty="0" smtClean="0"/>
                  <a:t>”.</a:t>
                </a:r>
                <a:endParaRPr lang="sr-Latn-RS" dirty="0" smtClean="0"/>
              </a:p>
              <a:p>
                <a:r>
                  <a:rPr dirty="0" smtClean="0"/>
                  <a:t> </a:t>
                </a:r>
                <a:r>
                  <a:rPr dirty="0"/>
                  <a:t>To je </a:t>
                </a:r>
                <a:r>
                  <a:rPr dirty="0" err="1"/>
                  <a:t>konzistentna</a:t>
                </a:r>
                <a:r>
                  <a:rPr dirty="0"/>
                  <a:t> </a:t>
                </a:r>
                <a:r>
                  <a:rPr dirty="0" err="1"/>
                  <a:t>ocena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𝐶𝑜𝑣</m:t>
                    </m:r>
                    <m:r>
                      <a:rPr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 pod </a:t>
                </a:r>
                <a:r>
                  <a:rPr dirty="0" err="1" smtClean="0"/>
                  <a:t>pretpostavk</a:t>
                </a:r>
                <a:r>
                  <a:rPr lang="sr-Latn-RS" dirty="0" smtClean="0"/>
                  <a:t>o</a:t>
                </a:r>
                <a:r>
                  <a:rPr dirty="0" smtClean="0"/>
                  <a:t>m</a:t>
                </a:r>
                <a:r>
                  <a:rPr lang="sr-Latn-RS" dirty="0" smtClean="0"/>
                  <a:t> heteroskedastičnosti.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4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kovarijacione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/>
                  <a:t>Definišimo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𝛴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ar-A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/>
                            </a:rPr>
                            <m:t>𝛴</m:t>
                          </m:r>
                        </m:e>
                      </m:acc>
                      <m:r>
                        <a:rPr lang="ar-AE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 err="1"/>
                  <a:t>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𝑖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0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1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3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gde</a:t>
                </a:r>
                <a:r>
                  <a:rPr lang="en-US" dirty="0"/>
                  <a:t> je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</a:rPr>
                          <m:t>𝛴</m:t>
                        </m:r>
                      </m:e>
                    </m:acc>
                    <m:r>
                      <a:rPr lang="ar-AE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𝑑𝑖𝑎𝑔</m:t>
                    </m:r>
                    <m:r>
                      <a:rPr lang="en-US"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/>
                      </a:rPr>
                      <m:t>,...,</m:t>
                    </m:r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ar-AE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/>
                      </a:rPr>
                      <m:t>}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 err="1"/>
                  <a:t>predstavljaju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 smtClean="0"/>
                  <a:t>=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r-Latn-RS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sr-Latn-R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sr-Latn-RS" b="0" i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sr-Latn-RS" b="0" i="1" dirty="0" smtClean="0">
                            <a:latin typeface="Cambria Math"/>
                          </a:rPr>
                          <m:t>𝑛</m:t>
                        </m:r>
                        <m:r>
                          <a:rPr lang="sr-Latn-RS" b="0" i="1" dirty="0" smtClean="0">
                            <a:latin typeface="Cambria Math"/>
                          </a:rPr>
                          <m:t>−</m:t>
                        </m:r>
                        <m:r>
                          <a:rPr lang="sr-Latn-RS" b="0" i="1" dirty="0" smtClean="0">
                            <a:latin typeface="Cambria Math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r-Latn-RS" dirty="0" smtClean="0"/>
                  <a:t> </a:t>
                </a:r>
              </a:p>
              <a:p>
                <a:pPr marL="0" lvl="0" indent="0">
                  <a:buNone/>
                </a:pP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r-Latn-RS" b="0" i="1" smtClean="0">
                        <a:latin typeface="Cambria Math"/>
                      </a:rPr>
                      <m:t>=</m:t>
                    </m:r>
                    <m:r>
                      <a:rPr lang="sr-Latn-RS" b="0" i="1" smtClean="0">
                        <a:latin typeface="Cambria Math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sr-Latn-R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/>
                          </a:rPr>
                          <m:t>1</m:t>
                        </m:r>
                        <m:r>
                          <a:rPr lang="sr-Latn-RS" b="0" i="1" smtClean="0">
                            <a:latin typeface="Cambria Math"/>
                          </a:rPr>
                          <m:t>−(</m:t>
                        </m:r>
                        <m:r>
                          <a:rPr lang="sr-Latn-RS" b="0" i="1" smtClean="0">
                            <a:latin typeface="Cambria Math"/>
                          </a:rPr>
                          <m:t>1</m:t>
                        </m:r>
                        <m:r>
                          <a:rPr lang="sr-Latn-R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r-Latn-R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sr-Latn-RS" dirty="0" smtClean="0"/>
              </a:p>
              <a:p>
                <a:pPr marL="0" lvl="0" indent="0">
                  <a:buNone/>
                </a:pP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sr-Latn-RS" i="1">
                        <a:latin typeface="Cambria Math"/>
                      </a:rPr>
                      <m:t>=</m:t>
                    </m:r>
                    <m:r>
                      <a:rPr lang="sr-Latn-RS" i="1">
                        <a:latin typeface="Cambria Math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sr-Latn-R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r-Latn-RS" i="1">
                            <a:latin typeface="Cambria Math"/>
                          </a:rPr>
                          <m:t>1</m:t>
                        </m:r>
                        <m:r>
                          <a:rPr lang="sr-Latn-R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sr-Latn-R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r-Latn-RS" i="1">
                                <a:latin typeface="Cambria Math"/>
                              </a:rPr>
                              <m:t>(</m:t>
                            </m:r>
                            <m:r>
                              <a:rPr lang="sr-Latn-RS" i="1">
                                <a:latin typeface="Cambria Math"/>
                              </a:rPr>
                              <m:t>1</m:t>
                            </m:r>
                            <m:r>
                              <a:rPr lang="sr-Latn-R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r-Latn-R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sr-Latn-R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r-Latn-RS" dirty="0" smtClean="0"/>
                  <a:t> </a:t>
                </a:r>
              </a:p>
              <a:p>
                <a:pPr marL="0" lvl="0" indent="0">
                  <a:buNone/>
                </a:pP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sr-Latn-RS" i="1">
                        <a:latin typeface="Cambria Math"/>
                      </a:rPr>
                      <m:t>=</m:t>
                    </m:r>
                    <m:r>
                      <a:rPr lang="sr-Latn-RS" i="1">
                        <a:latin typeface="Cambria Math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sr-Latn-RS" i="1">
                            <a:latin typeface="Cambria Math"/>
                          </a:rPr>
                        </m:ctrlPr>
                      </m:dPr>
                      <m:e>
                        <m:r>
                          <a:rPr lang="sr-Latn-RS" i="1">
                            <a:latin typeface="Cambria Math"/>
                          </a:rPr>
                          <m:t>1</m:t>
                        </m:r>
                        <m:r>
                          <a:rPr lang="sr-Latn-R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sr-Latn-R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r-Latn-RS" i="1">
                                <a:latin typeface="Cambria Math"/>
                              </a:rPr>
                              <m:t>(</m:t>
                            </m:r>
                            <m:r>
                              <a:rPr lang="sr-Latn-RS" i="1">
                                <a:latin typeface="Cambria Math"/>
                              </a:rPr>
                              <m:t>1</m:t>
                            </m:r>
                            <m:r>
                              <a:rPr lang="sr-Latn-R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r-Latn-R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sr-Latn-R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sr-Latn-RS" dirty="0"/>
                  <a:t>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 smtClean="0"/>
                  <a:t> </a:t>
                </a:r>
                <a:r>
                  <a:rPr lang="sr-Latn-RS" dirty="0" err="1" smtClean="0"/>
                  <a:t>S</a:t>
                </a:r>
                <a:r>
                  <a:rPr dirty="0" err="1" smtClean="0"/>
                  <a:t>lično</a:t>
                </a:r>
                <a:r>
                  <a:rPr dirty="0" smtClean="0"/>
                  <a:t> </a:t>
                </a:r>
                <a:r>
                  <a:rPr dirty="0" err="1"/>
                  <a:t>kao</a:t>
                </a:r>
                <a:r>
                  <a:rPr dirty="0"/>
                  <a:t> i </a:t>
                </a:r>
                <a:r>
                  <a:rPr lang="sr-Latn-RS" dirty="0" smtClean="0"/>
                  <a:t>kod homoskedastičnosti</a:t>
                </a:r>
                <a:r>
                  <a:rPr dirty="0" smtClean="0"/>
                  <a:t>, </a:t>
                </a:r>
                <a:r>
                  <a:rPr dirty="0" err="1"/>
                  <a:t>radimo</a:t>
                </a:r>
                <a:r>
                  <a:rPr dirty="0"/>
                  <a:t> </a:t>
                </a:r>
                <a:r>
                  <a:rPr dirty="0" err="1"/>
                  <a:t>dekompoziciju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𝐻</m:t>
                    </m:r>
                    <m:r>
                      <a:rPr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𝛴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birajući</a:t>
                </a:r>
                <a:r>
                  <a:rPr dirty="0"/>
                  <a:t> </a:t>
                </a:r>
                <a:r>
                  <a:rPr dirty="0" err="1"/>
                  <a:t>željeno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𝑖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iz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{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,...</m:t>
                    </m:r>
                    <m:r>
                      <a:rPr>
                        <a:latin typeface="Cambria Math"/>
                      </a:rPr>
                      <m:t>4</m:t>
                    </m:r>
                    <m:r>
                      <a:rPr>
                        <a:latin typeface="Cambria Math"/>
                      </a:rPr>
                      <m:t>}</m:t>
                    </m:r>
                  </m:oMath>
                </a14:m>
                <a:r>
                  <a:rPr dirty="0"/>
                  <a:t>, </a:t>
                </a:r>
                <a:r>
                  <a:rPr dirty="0" err="1"/>
                  <a:t>odnosno</a:t>
                </a:r>
                <a:r>
                  <a:rPr dirty="0"/>
                  <a:t> 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/>
                        </a:rPr>
                        <m:t>−</m:t>
                      </m:r>
                      <m:r>
                        <a:rPr>
                          <a:latin typeface="Cambria Math"/>
                        </a:rPr>
                        <m:t>𝐻</m:t>
                      </m:r>
                      <m:r>
                        <a:rPr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/>
                                </a:rPr>
                                <m:t>𝛴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/>
                                </a:rPr>
                                <m:t>𝛬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sr-Latn-RS" dirty="0" smtClean="0"/>
              </a:p>
              <a:p>
                <a:pPr marL="0" lvl="0" indent="0">
                  <a:buNone/>
                </a:pPr>
                <a:r>
                  <a:rPr lang="sr-Latn-RS" dirty="0"/>
                  <a:t>D</a:t>
                </a:r>
                <a:r>
                  <a:rPr lang="sr-Latn-RS" dirty="0" smtClean="0"/>
                  <a:t>efinišemo</a:t>
                </a:r>
                <a:r>
                  <a:rPr dirty="0" smtClean="0"/>
                  <a:t> </a:t>
                </a:r>
                <a:r>
                  <a:rPr dirty="0" err="1"/>
                  <a:t>odgovarajuće</a:t>
                </a:r>
                <a:r>
                  <a:rPr dirty="0"/>
                  <a:t> PCA </a:t>
                </a:r>
                <a:r>
                  <a:rPr dirty="0" err="1" smtClean="0"/>
                  <a:t>reziduale</a:t>
                </a:r>
                <a:r>
                  <a:rPr lang="sr-Latn-RS" dirty="0" smtClean="0"/>
                  <a:t> kao</a:t>
                </a:r>
                <a:r>
                  <a:rPr dirty="0" smtClean="0"/>
                  <a:t>: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>
                              <a:latin typeface="Cambria Math"/>
                            </a:rPr>
                            <m:t>(</m:t>
                          </m:r>
                          <m:r>
                            <a:rPr>
                              <a:latin typeface="Cambria Math"/>
                            </a:rPr>
                            <m:t>𝑖</m:t>
                          </m:r>
                          <m:r>
                            <a:rPr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/>
                        </a:rPr>
                        <m:t>𝑒</m:t>
                      </m:r>
                      <m:r>
                        <a:rPr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sr-Latn-RS" dirty="0" smtClean="0"/>
              </a:p>
              <a:p>
                <a:pPr marL="0" indent="0">
                  <a:buNone/>
                </a:pPr>
                <a:r>
                  <a:rPr lang="sr-Latn-RS" dirty="0"/>
                  <a:t>R</a:t>
                </a:r>
                <a:r>
                  <a:rPr lang="en-US" dirty="0" err="1" smtClean="0"/>
                  <a:t>eziduali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sr-Latn-RS" dirty="0" smtClean="0"/>
                  <a:t> su </a:t>
                </a:r>
                <a:r>
                  <a:rPr lang="en-US" dirty="0" err="1" smtClean="0"/>
                  <a:t>nezavisni</a:t>
                </a:r>
                <a:r>
                  <a:rPr lang="sr-Latn-RS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∼</m:t>
                    </m:r>
                    <m:r>
                      <a:rPr lang="en-US">
                        <a:latin typeface="Cambria Math"/>
                      </a:rPr>
                      <m:t>𝑁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0</m:t>
                    </m:r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)</m:t>
                    </m:r>
                  </m:oMath>
                </a14:m>
                <a:r>
                  <a:rPr lang="ar-AE" dirty="0"/>
                  <a:t>.</a:t>
                </a:r>
                <a:endParaRPr dirty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Odatle</a:t>
                </a:r>
                <a:r>
                  <a:rPr lang="en-US" dirty="0"/>
                  <a:t> </a:t>
                </a:r>
                <a:r>
                  <a:rPr lang="en-US" dirty="0" err="1"/>
                  <a:t>njihov</a:t>
                </a:r>
                <a:r>
                  <a:rPr lang="en-US" dirty="0"/>
                  <a:t> </a:t>
                </a:r>
                <a:r>
                  <a:rPr lang="en-US" dirty="0" err="1"/>
                  <a:t>standardizovan</a:t>
                </a:r>
                <a:r>
                  <a:rPr lang="en-US" dirty="0"/>
                  <a:t> </a:t>
                </a:r>
                <a:r>
                  <a:rPr lang="en-US" dirty="0" err="1"/>
                  <a:t>oblik</a:t>
                </a:r>
                <a:r>
                  <a:rPr lang="en-US" dirty="0"/>
                  <a:t> </a:t>
                </a:r>
                <a:r>
                  <a:rPr lang="en-US" dirty="0" err="1"/>
                  <a:t>možemo</a:t>
                </a:r>
                <a:r>
                  <a:rPr lang="en-US" dirty="0"/>
                  <a:t> </a:t>
                </a:r>
                <a:r>
                  <a:rPr lang="en-US" dirty="0" err="1"/>
                  <a:t>definisati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Linearni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Pretpostavimo</a:t>
                </a:r>
                <a:r>
                  <a:rPr lang="en-US" dirty="0"/>
                  <a:t> da </a:t>
                </a:r>
                <a:r>
                  <a:rPr lang="en-US" dirty="0" err="1"/>
                  <a:t>imamo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prediktora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/>
                      </a:rPr>
                      <m:t>,...,</m:t>
                    </m:r>
                    <m:sSub>
                      <m:sSubPr>
                        <m:ctrlPr>
                          <a:rPr lang="ar-A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dirty="0"/>
                  <a:t>. </a:t>
                </a:r>
                <a:r>
                  <a:rPr lang="en-US" dirty="0"/>
                  <a:t>Tada </a:t>
                </a:r>
                <a:r>
                  <a:rPr lang="en-US" dirty="0" err="1"/>
                  <a:t>linearni</a:t>
                </a:r>
                <a:r>
                  <a:rPr lang="en-US" dirty="0"/>
                  <a:t> model </a:t>
                </a:r>
                <a:r>
                  <a:rPr lang="en-US" dirty="0" err="1"/>
                  <a:t>možemo</a:t>
                </a:r>
                <a:r>
                  <a:rPr lang="en-US" dirty="0"/>
                  <a:t> </a:t>
                </a:r>
                <a:r>
                  <a:rPr lang="en-US" dirty="0" err="1"/>
                  <a:t>zapisati</a:t>
                </a:r>
                <a:r>
                  <a:rPr lang="en-US" dirty="0"/>
                  <a:t> u </a:t>
                </a:r>
                <a:r>
                  <a:rPr lang="en-US" dirty="0" err="1"/>
                  <a:t>obliku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sr-Latn-R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sr-Latn-R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r-Latn-R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sr-Latn-RS" i="1" dirty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r-Latn-RS" b="0" i="1" dirty="0" smtClean="0">
                            <a:latin typeface="Cambria Math"/>
                          </a:rPr>
                          <m:t>𝑖</m:t>
                        </m:r>
                        <m:r>
                          <a:rPr lang="sr-Latn-R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r-Latn-RS" b="0" i="1" dirty="0" smtClean="0">
                        <a:latin typeface="Cambria Math"/>
                      </a:rPr>
                      <m:t>+  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sr-Latn-R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𝑖</m:t>
                        </m:r>
                        <m:r>
                          <a:rPr lang="sr-Latn-R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r-Latn-R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r-Latn-RS" b="0" i="1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sr-Latn-R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sr-Latn-R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r-Latn-R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r-Latn-R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r-Latn-R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sr-Latn-R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sr-Latn-RS" dirty="0" smtClean="0"/>
              </a:p>
              <a:p>
                <a:pPr marL="0" lvl="0" indent="0">
                  <a:buNone/>
                </a:pPr>
                <a:endParaRPr lang="sr-Latn-RS" dirty="0" smtClean="0"/>
              </a:p>
              <a:p>
                <a:pPr marL="0" lvl="0" indent="0">
                  <a:buNone/>
                </a:pPr>
                <a:r>
                  <a:rPr lang="sr-Latn-RS" dirty="0" smtClean="0"/>
                  <a:t>Jednostavnije u matričnom obliku: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r-Latn-RS" b="0" i="0" smtClean="0">
                          <a:latin typeface="Cambria Math"/>
                        </a:rPr>
                        <m:t>Y</m:t>
                      </m:r>
                      <m:r>
                        <a:rPr lang="sr-Latn-RS" b="0" i="0" smtClean="0">
                          <a:latin typeface="Cambria Math"/>
                        </a:rPr>
                        <m:t>=</m:t>
                      </m:r>
                      <m:r>
                        <a:rPr lang="sr-Latn-RS" b="0" i="1" smtClean="0">
                          <a:latin typeface="Cambria Math"/>
                        </a:rPr>
                        <m:t>𝑋</m:t>
                      </m:r>
                      <m:r>
                        <a:rPr lang="en-US" smtClean="0">
                          <a:latin typeface="Cambria Math"/>
                        </a:rPr>
                        <m:t>𝛽</m:t>
                      </m:r>
                      <m:r>
                        <a:rPr lang="sr-Latn-RS" b="0" i="0" smtClean="0">
                          <a:latin typeface="Cambria Math"/>
                        </a:rPr>
                        <m:t>+</m:t>
                      </m:r>
                      <m:r>
                        <a:rPr lang="en-US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sr-Latn-R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</a:rPr>
                        <m:t>𝑌</m:t>
                      </m:r>
                      <m:sSup>
                        <m:sSup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r-Latn-RS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r-Latn-R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r-Latn-R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sr-Latn-R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𝛽</m:t>
                      </m:r>
                      <m:r>
                        <a:rPr lang="sr-Latn-R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r-Latn-RS" b="0" i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r-Latn-RS" b="0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sr-Latn-RS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sr-Latn-RS" dirty="0" smtClean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r-Latn-R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sr-Latn-R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sr-Latn-R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𝜀</m:t>
                    </m:r>
                  </m:oMath>
                </a14:m>
                <a:r>
                  <a:rPr lang="sr-Latn-RS" dirty="0" smtClean="0"/>
                  <a:t> je beli šum</a:t>
                </a:r>
                <a:endParaRPr lang="sr-Latn-RS" dirty="0"/>
              </a:p>
              <a:p>
                <a:pPr marL="0" lvl="0" indent="0">
                  <a:buNone/>
                </a:pPr>
                <a:endParaRPr lang="sr-Latn-RS" dirty="0" smtClean="0"/>
              </a:p>
              <a:p>
                <a:pPr marL="0" lvl="0" indent="0">
                  <a:buNone/>
                </a:pPr>
                <a:r>
                  <a:rPr lang="sr-Latn-RS" dirty="0"/>
                  <a:t> </a:t>
                </a:r>
                <a:r>
                  <a:rPr lang="sr-Latn-RS" dirty="0" smtClean="0"/>
                  <a:t>                      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8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dirty="0"/>
              <a:t>U </a:t>
            </a:r>
            <a:r>
              <a:rPr dirty="0" err="1"/>
              <a:t>linearnom</a:t>
            </a:r>
            <a:r>
              <a:rPr dirty="0"/>
              <a:t> </a:t>
            </a:r>
            <a:r>
              <a:rPr dirty="0" err="1"/>
              <a:t>modelu</a:t>
            </a:r>
            <a:r>
              <a:rPr dirty="0"/>
              <a:t> </a:t>
            </a:r>
            <a:r>
              <a:rPr dirty="0" err="1"/>
              <a:t>pretpostavljamo</a:t>
            </a:r>
            <a:r>
              <a:rPr dirty="0"/>
              <a:t> </a:t>
            </a:r>
            <a:r>
              <a:rPr dirty="0" err="1"/>
              <a:t>sledeće</a:t>
            </a:r>
            <a:r>
              <a:rPr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7146" y="2109603"/>
                <a:ext cx="6711654" cy="4195481"/>
              </a:xfrm>
            </p:spPr>
            <p:txBody>
              <a:bodyPr/>
              <a:lstStyle/>
              <a:p>
                <a:pPr lvl="1">
                  <a:buAutoNum type="arabicParenR"/>
                </a:pPr>
                <a:r>
                  <a:rPr dirty="0" err="1"/>
                  <a:t>linearnost</a:t>
                </a:r>
                <a:r>
                  <a:rPr dirty="0"/>
                  <a:t> - model je </a:t>
                </a:r>
                <a:r>
                  <a:rPr dirty="0" err="1"/>
                  <a:t>linearan</a:t>
                </a:r>
                <a:r>
                  <a:rPr dirty="0"/>
                  <a:t> </a:t>
                </a:r>
                <a:r>
                  <a:rPr dirty="0" err="1"/>
                  <a:t>po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𝛽</m:t>
                    </m:r>
                  </m:oMath>
                </a14:m>
                <a:endParaRPr dirty="0"/>
              </a:p>
              <a:p>
                <a:pPr lvl="1">
                  <a:buAutoNum type="arabicParenR"/>
                </a:pPr>
                <a:r>
                  <a:rPr dirty="0" err="1"/>
                  <a:t>nezavisnost</a:t>
                </a:r>
                <a:r>
                  <a:rPr dirty="0"/>
                  <a:t> i </a:t>
                </a:r>
                <a:r>
                  <a:rPr dirty="0" err="1"/>
                  <a:t>heteroskedastičnost</a:t>
                </a:r>
                <a:r>
                  <a:rPr dirty="0"/>
                  <a:t> </a:t>
                </a:r>
                <a:r>
                  <a:rPr dirty="0" err="1"/>
                  <a:t>grešaka</a:t>
                </a:r>
                <a:r>
                  <a:rPr dirty="0"/>
                  <a:t> -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𝐶𝑜𝑣</m:t>
                    </m:r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𝜀</m:t>
                    </m:r>
                    <m:r>
                      <a:rPr>
                        <a:latin typeface="Cambria Math"/>
                      </a:rPr>
                      <m:t>)=</m:t>
                    </m:r>
                    <m:r>
                      <a:rPr>
                        <a:latin typeface="Cambria Math"/>
                      </a:rPr>
                      <m:t>𝑑𝑖𝑎𝑔</m:t>
                    </m:r>
                    <m:r>
                      <a:rPr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i="1">
                            <a:latin typeface="Cambria Math"/>
                          </a:rPr>
                        </m:ctrlPr>
                      </m:sSub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/>
                      </a:rPr>
                      <m:t>,...,</m:t>
                    </m:r>
                    <m:sSubSup>
                      <m:sSubSupPr>
                        <m:ctrlPr>
                          <a:rPr i="1">
                            <a:latin typeface="Cambria Math"/>
                          </a:rPr>
                        </m:ctrlPr>
                      </m:sSub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/>
                      </a:rPr>
                      <m:t>}=</m:t>
                    </m:r>
                    <m:r>
                      <a:rPr>
                        <a:latin typeface="Cambria Math"/>
                      </a:rPr>
                      <m:t>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i="1">
                            <a:latin typeface="Cambria Math"/>
                          </a:rPr>
                        </m:ctrlPr>
                      </m:sSub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/>
                      </a:rPr>
                      <m:t>&lt;∞</m:t>
                    </m:r>
                  </m:oMath>
                </a14:m>
                <a:r>
                  <a:rPr dirty="0"/>
                  <a:t>, </a:t>
                </a:r>
                <a:r>
                  <a:rPr dirty="0" err="1"/>
                  <a:t>za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𝑖</m:t>
                    </m:r>
                    <m:r>
                      <a:rPr>
                        <a:latin typeface="Cambria Math"/>
                      </a:rPr>
                      <m:t>=</m:t>
                    </m:r>
                    <m:r>
                      <a:rPr>
                        <a:latin typeface="Cambria Math"/>
                      </a:rPr>
                      <m:t>1</m:t>
                    </m:r>
                    <m:r>
                      <a:rPr>
                        <a:latin typeface="Cambria Math"/>
                      </a:rPr>
                      <m:t>,...,</m:t>
                    </m:r>
                    <m:r>
                      <a:rPr>
                        <a:latin typeface="Cambria Math"/>
                      </a:rPr>
                      <m:t>𝑛</m:t>
                    </m:r>
                  </m:oMath>
                </a14:m>
                <a:endParaRPr dirty="0"/>
              </a:p>
              <a:p>
                <a:pPr lvl="1">
                  <a:buAutoNum type="arabicParenR"/>
                </a:pPr>
                <a:r>
                  <a:rPr dirty="0" err="1"/>
                  <a:t>maksimalan</a:t>
                </a:r>
                <a:r>
                  <a:rPr dirty="0"/>
                  <a:t> rang - </a:t>
                </a:r>
                <a:r>
                  <a:rPr dirty="0" err="1"/>
                  <a:t>matrica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𝑋</m:t>
                    </m:r>
                  </m:oMath>
                </a14:m>
                <a:r>
                  <a:rPr dirty="0"/>
                  <a:t> je </a:t>
                </a:r>
                <a:r>
                  <a:rPr dirty="0" err="1"/>
                  <a:t>maksimalnog</a:t>
                </a:r>
                <a:r>
                  <a:rPr dirty="0"/>
                  <a:t> </a:t>
                </a:r>
                <a:r>
                  <a:rPr dirty="0" err="1"/>
                  <a:t>ranga</a:t>
                </a:r>
                <a:r>
                  <a:rPr dirty="0"/>
                  <a:t> </a:t>
                </a:r>
                <a:r>
                  <a:rPr dirty="0" err="1"/>
                  <a:t>tj</a:t>
                </a:r>
                <a:r>
                  <a:rPr dirty="0"/>
                  <a:t>.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𝑟</m:t>
                    </m:r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𝑋</m:t>
                    </m:r>
                    <m:r>
                      <a:rPr>
                        <a:latin typeface="Cambria Math"/>
                      </a:rPr>
                      <m:t>)=</m:t>
                    </m:r>
                    <m:r>
                      <a:rPr>
                        <a:latin typeface="Cambria Math"/>
                      </a:rPr>
                      <m:t>𝑝</m:t>
                    </m:r>
                  </m:oMath>
                </a14:m>
                <a:endParaRPr dirty="0"/>
              </a:p>
              <a:p>
                <a:pPr lvl="1">
                  <a:buAutoNum type="arabicParenR"/>
                </a:pPr>
                <a:r>
                  <a:rPr dirty="0" err="1"/>
                  <a:t>normalnost</a:t>
                </a:r>
                <a:r>
                  <a:rPr dirty="0"/>
                  <a:t> </a:t>
                </a:r>
                <a:r>
                  <a:rPr dirty="0" err="1"/>
                  <a:t>grešaka</a:t>
                </a:r>
                <a:r>
                  <a:rPr dirty="0"/>
                  <a:t> -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𝜀</m:t>
                    </m:r>
                    <m:r>
                      <a:rPr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</m:t>
                    </m:r>
                    <m:r>
                      <a:rPr>
                        <a:latin typeface="Cambria Math"/>
                      </a:rPr>
                      <m:t>𝛴</m:t>
                    </m:r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</m:t>
                    </m:r>
                    <m:r>
                      <a:rPr>
                        <a:latin typeface="Cambria Math"/>
                      </a:rPr>
                      <m:t>𝛴</m:t>
                    </m:r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 je n-</a:t>
                </a:r>
                <a:r>
                  <a:rPr dirty="0" err="1"/>
                  <a:t>dimenziona</a:t>
                </a:r>
                <a:r>
                  <a:rPr dirty="0"/>
                  <a:t> </a:t>
                </a:r>
                <a:r>
                  <a:rPr dirty="0" err="1"/>
                  <a:t>normalna</a:t>
                </a:r>
                <a:r>
                  <a:rPr dirty="0"/>
                  <a:t> </a:t>
                </a:r>
                <a:r>
                  <a:rPr dirty="0" err="1"/>
                  <a:t>raspodela</a:t>
                </a:r>
                <a:r>
                  <a:rPr dirty="0"/>
                  <a:t>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:r>
                  <a:rPr dirty="0" err="1"/>
                  <a:t>očekivanjem</a:t>
                </a:r>
                <a:r>
                  <a:rPr dirty="0"/>
                  <a:t> 0 i </a:t>
                </a:r>
                <a:r>
                  <a:rPr dirty="0" err="1"/>
                  <a:t>kovarijacionom</a:t>
                </a:r>
                <a:r>
                  <a:rPr dirty="0"/>
                  <a:t> </a:t>
                </a:r>
                <a:r>
                  <a:rPr dirty="0" err="1"/>
                  <a:t>matricom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𝛴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146" y="2109603"/>
                <a:ext cx="6711654" cy="4195481"/>
              </a:xfrm>
              <a:blipFill>
                <a:blip r:embed="rId2"/>
                <a:stretch>
                  <a:fillRect t="-727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 err="1"/>
                  <a:t>Kada</a:t>
                </a:r>
                <a:r>
                  <a:rPr dirty="0"/>
                  <a:t> bi </a:t>
                </a:r>
                <a:r>
                  <a:rPr dirty="0" err="1"/>
                  <a:t>nam</a:t>
                </a:r>
                <a:r>
                  <a:rPr dirty="0"/>
                  <a:t> </a:t>
                </a:r>
                <a:r>
                  <a:rPr dirty="0" err="1"/>
                  <a:t>greške</a:t>
                </a:r>
                <a:r>
                  <a:rPr dirty="0"/>
                  <a:t> bile </a:t>
                </a:r>
                <a:r>
                  <a:rPr dirty="0" err="1"/>
                  <a:t>homoskedastične</a:t>
                </a:r>
                <a:r>
                  <a:rPr dirty="0"/>
                  <a:t> </a:t>
                </a:r>
                <a:r>
                  <a:rPr dirty="0" err="1"/>
                  <a:t>važilo</a:t>
                </a:r>
                <a:r>
                  <a:rPr dirty="0"/>
                  <a:t> bi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𝐶𝑜𝑣</m:t>
                    </m:r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𝜀</m:t>
                    </m:r>
                    <m:r>
                      <a:rPr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/>
                      </a:rPr>
                      <m:t>&gt;</m:t>
                    </m:r>
                    <m:r>
                      <a:rPr>
                        <a:latin typeface="Cambria Math"/>
                      </a:rPr>
                      <m:t>0</m:t>
                    </m:r>
                  </m:oMath>
                </a14:m>
                <a:r>
                  <a:rPr dirty="0"/>
                  <a:t>, </a:t>
                </a:r>
                <a:r>
                  <a:rPr dirty="0" err="1"/>
                  <a:t>gde</a:t>
                </a:r>
                <a:r>
                  <a:rPr dirty="0"/>
                  <a:t>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matrica</a:t>
                </a:r>
                <a:r>
                  <a:rPr dirty="0"/>
                  <a:t> </a:t>
                </a:r>
                <a:r>
                  <a:rPr dirty="0" err="1"/>
                  <a:t>dimenzije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𝑛</m:t>
                    </m:r>
                    <m:r>
                      <a:rPr>
                        <a:latin typeface="Cambria Math"/>
                      </a:rPr>
                      <m:t>×</m:t>
                    </m:r>
                    <m:r>
                      <a:rPr>
                        <a:latin typeface="Cambria Math"/>
                      </a:rPr>
                      <m:t>𝑛</m:t>
                    </m:r>
                  </m:oMath>
                </a14:m>
                <a:r>
                  <a:rPr dirty="0"/>
                  <a:t>,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:r>
                  <a:rPr dirty="0" err="1"/>
                  <a:t>jedinicama</a:t>
                </a:r>
                <a:r>
                  <a:rPr dirty="0"/>
                  <a:t> </a:t>
                </a:r>
                <a:r>
                  <a:rPr dirty="0" err="1"/>
                  <a:t>na</a:t>
                </a:r>
                <a:r>
                  <a:rPr dirty="0"/>
                  <a:t> </a:t>
                </a:r>
                <a:r>
                  <a:rPr dirty="0" err="1"/>
                  <a:t>dijagonali</a:t>
                </a:r>
                <a:r>
                  <a:rPr dirty="0"/>
                  <a:t> i </a:t>
                </a:r>
                <a:r>
                  <a:rPr dirty="0" err="1"/>
                  <a:t>nulama</a:t>
                </a:r>
                <a:r>
                  <a:rPr dirty="0"/>
                  <a:t> </a:t>
                </a:r>
                <a:r>
                  <a:rPr dirty="0" err="1"/>
                  <a:t>na</a:t>
                </a:r>
                <a:r>
                  <a:rPr dirty="0"/>
                  <a:t> </a:t>
                </a:r>
                <a:r>
                  <a:rPr dirty="0" err="1"/>
                  <a:t>svim</a:t>
                </a:r>
                <a:r>
                  <a:rPr dirty="0"/>
                  <a:t> </a:t>
                </a:r>
                <a:r>
                  <a:rPr dirty="0" err="1"/>
                  <a:t>ostalim</a:t>
                </a:r>
                <a:r>
                  <a:rPr dirty="0"/>
                  <a:t> </a:t>
                </a:r>
                <a:r>
                  <a:rPr dirty="0" err="1"/>
                  <a:t>mestima</a:t>
                </a:r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r>
                  <a:rPr dirty="0" err="1"/>
                  <a:t>Pošto</a:t>
                </a:r>
                <a:r>
                  <a:rPr dirty="0"/>
                  <a:t> </a:t>
                </a:r>
                <a:r>
                  <a:rPr dirty="0" err="1"/>
                  <a:t>smo</a:t>
                </a:r>
                <a:r>
                  <a:rPr dirty="0"/>
                  <a:t> </a:t>
                </a:r>
                <a:r>
                  <a:rPr dirty="0" err="1"/>
                  <a:t>pretpostavili</a:t>
                </a:r>
                <a:r>
                  <a:rPr dirty="0"/>
                  <a:t> da je </a:t>
                </a:r>
                <a:r>
                  <a:rPr dirty="0" err="1"/>
                  <a:t>matrica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𝑋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maksimalnog</a:t>
                </a:r>
                <a:r>
                  <a:rPr dirty="0"/>
                  <a:t> </a:t>
                </a:r>
                <a:r>
                  <a:rPr dirty="0" err="1"/>
                  <a:t>ranga</a:t>
                </a:r>
                <a:r>
                  <a:rPr dirty="0"/>
                  <a:t>, </a:t>
                </a:r>
                <a:r>
                  <a:rPr dirty="0" err="1"/>
                  <a:t>matrica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𝑋</m:t>
                    </m:r>
                  </m:oMath>
                </a14:m>
                <a:r>
                  <a:rPr dirty="0"/>
                  <a:t> je </a:t>
                </a:r>
                <a:r>
                  <a:rPr dirty="0" err="1"/>
                  <a:t>invertibilna</a:t>
                </a:r>
                <a:r>
                  <a:rPr dirty="0"/>
                  <a:t>. </a:t>
                </a:r>
                <a:r>
                  <a:rPr dirty="0" err="1"/>
                  <a:t>Ocena</a:t>
                </a:r>
                <a:r>
                  <a:rPr dirty="0"/>
                  <a:t> </a:t>
                </a:r>
                <a:r>
                  <a:rPr dirty="0" err="1"/>
                  <a:t>za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𝛽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metodom</a:t>
                </a:r>
                <a:r>
                  <a:rPr dirty="0"/>
                  <a:t> </a:t>
                </a:r>
                <a:r>
                  <a:rPr dirty="0" err="1"/>
                  <a:t>najmanjih</a:t>
                </a:r>
                <a:r>
                  <a:rPr dirty="0"/>
                  <a:t> </a:t>
                </a:r>
                <a:r>
                  <a:rPr dirty="0" err="1"/>
                  <a:t>kvadrata</a:t>
                </a:r>
                <a:r>
                  <a:rPr dirty="0"/>
                  <a:t> je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𝑌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872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2183642"/>
                <a:ext cx="6711654" cy="406476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S </a:t>
                </a:r>
                <a:r>
                  <a:rPr dirty="0" err="1"/>
                  <a:t>obzirom</a:t>
                </a:r>
                <a:r>
                  <a:rPr dirty="0"/>
                  <a:t> </a:t>
                </a:r>
                <a:r>
                  <a:rPr dirty="0" err="1"/>
                  <a:t>na</a:t>
                </a:r>
                <a:r>
                  <a:rPr dirty="0"/>
                  <a:t> </a:t>
                </a:r>
                <a:r>
                  <a:rPr dirty="0" err="1"/>
                  <a:t>pretpostavku</a:t>
                </a:r>
                <a:r>
                  <a:rPr dirty="0"/>
                  <a:t> </a:t>
                </a:r>
                <a:r>
                  <a:rPr dirty="0" err="1"/>
                  <a:t>normalnosti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dirty="0"/>
                  <a:t> je </a:t>
                </a:r>
                <a:r>
                  <a:rPr dirty="0" err="1"/>
                  <a:t>ocena</a:t>
                </a:r>
                <a:r>
                  <a:rPr dirty="0"/>
                  <a:t> i </a:t>
                </a:r>
                <a:r>
                  <a:rPr dirty="0" err="1"/>
                  <a:t>metodom</a:t>
                </a:r>
                <a:r>
                  <a:rPr dirty="0"/>
                  <a:t> </a:t>
                </a:r>
                <a:r>
                  <a:rPr dirty="0" err="1"/>
                  <a:t>maksimalne</a:t>
                </a:r>
                <a:r>
                  <a:rPr dirty="0"/>
                  <a:t> </a:t>
                </a:r>
                <a:r>
                  <a:rPr dirty="0" err="1"/>
                  <a:t>verodostojnosti</a:t>
                </a:r>
                <a:r>
                  <a:rPr dirty="0"/>
                  <a:t> </a:t>
                </a:r>
                <a:r>
                  <a:rPr lang="sr-Latn-RS" dirty="0" smtClean="0"/>
                  <a:t> </a:t>
                </a:r>
                <a:r>
                  <a:rPr dirty="0" smtClean="0"/>
                  <a:t>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𝛽</m:t>
                    </m:r>
                    <m:r>
                      <a:rPr>
                        <a:latin typeface="Cambria Math"/>
                      </a:rPr>
                      <m:t>,(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𝛴</m:t>
                    </m:r>
                    <m:r>
                      <a:rPr>
                        <a:latin typeface="Cambria Math"/>
                      </a:rPr>
                      <m:t>𝑋</m:t>
                    </m:r>
                    <m:r>
                      <a:rPr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 </a:t>
                </a:r>
                <a:r>
                  <a:rPr dirty="0" smtClean="0"/>
                  <a:t>.</a:t>
                </a:r>
                <a:endParaRPr lang="sr-Latn-RS" dirty="0" smtClean="0"/>
              </a:p>
              <a:p>
                <a:pPr marL="0" lvl="0" indent="0">
                  <a:buNone/>
                </a:pPr>
                <a:r>
                  <a:rPr dirty="0" smtClean="0"/>
                  <a:t> </a:t>
                </a:r>
                <a:r>
                  <a:rPr dirty="0" err="1" smtClean="0"/>
                  <a:t>Označimo</a:t>
                </a:r>
                <a:r>
                  <a:rPr lang="sr-Latn-RS" dirty="0" smtClean="0"/>
                  <a:t> 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𝑃</m:t>
                    </m:r>
                    <m:r>
                      <a:rPr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endParaRPr lang="sr-Latn-RS" dirty="0"/>
              </a:p>
              <a:p>
                <a:pPr marL="0" lvl="0" indent="0">
                  <a:buNone/>
                </a:pPr>
                <a:r>
                  <a:rPr dirty="0" smtClean="0"/>
                  <a:t>tada</a:t>
                </a:r>
                <a:r>
                  <a:rPr lang="sr-Latn-RS" dirty="0" smtClean="0"/>
                  <a:t> </a:t>
                </a:r>
                <a:r>
                  <a:rPr dirty="0" smtClean="0"/>
                  <a:t> </a:t>
                </a:r>
                <a:r>
                  <a:rPr dirty="0"/>
                  <a:t>je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𝛽</m:t>
                    </m:r>
                    <m:r>
                      <a:rPr>
                        <a:latin typeface="Cambria Math"/>
                      </a:rPr>
                      <m:t>,</m:t>
                    </m:r>
                    <m:r>
                      <a:rPr>
                        <a:latin typeface="Cambria Math"/>
                      </a:rPr>
                      <m:t>𝑃</m:t>
                    </m:r>
                    <m:r>
                      <a:rPr>
                        <a:latin typeface="Cambria Math"/>
                      </a:rPr>
                      <m:t>𝛴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r>
                  <a:rPr dirty="0" err="1"/>
                  <a:t>Ocena</a:t>
                </a:r>
                <a:r>
                  <a:rPr dirty="0"/>
                  <a:t> </a:t>
                </a:r>
                <a:r>
                  <a:rPr dirty="0" err="1"/>
                  <a:t>nezavisne</a:t>
                </a:r>
                <a:r>
                  <a:rPr dirty="0"/>
                  <a:t> </a:t>
                </a:r>
                <a:r>
                  <a:rPr dirty="0" err="1"/>
                  <a:t>promenljive</a:t>
                </a:r>
                <a:r>
                  <a:rPr dirty="0"/>
                  <a:t> je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>
                        <a:latin typeface="Cambria Math"/>
                      </a:rPr>
                      <m:t>=</m:t>
                    </m:r>
                    <m:r>
                      <a:rPr>
                        <a:latin typeface="Cambria Math"/>
                      </a:rPr>
                      <m:t>𝑋</m:t>
                    </m:r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>
                        <a:latin typeface="Cambria Math"/>
                      </a:rPr>
                      <m:t>=</m:t>
                    </m:r>
                    <m:r>
                      <a:rPr>
                        <a:latin typeface="Cambria Math"/>
                      </a:rPr>
                      <m:t>𝑋</m:t>
                    </m:r>
                    <m:r>
                      <a:rPr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/>
                      </a:rPr>
                      <m:t>𝑌</m:t>
                    </m:r>
                    <m:r>
                      <a:rPr>
                        <a:latin typeface="Cambria Math"/>
                      </a:rPr>
                      <m:t>=</m:t>
                    </m:r>
                    <m:r>
                      <a:rPr>
                        <a:latin typeface="Cambria Math"/>
                      </a:rPr>
                      <m:t>𝐻𝑌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2183642"/>
                <a:ext cx="6711654" cy="4064764"/>
              </a:xfrm>
              <a:blipFill rotWithShape="1">
                <a:blip r:embed="rId2"/>
                <a:stretch>
                  <a:fillRect l="-999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B42C86-9612-4982-A571-17EAD70C663A}"/>
              </a:ext>
            </a:extLst>
          </p:cNvPr>
          <p:cNvSpPr txBox="1"/>
          <p:nvPr/>
        </p:nvSpPr>
        <p:spPr>
          <a:xfrm>
            <a:off x="829383" y="498763"/>
            <a:ext cx="58982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200" dirty="0" err="1"/>
              <a:t>Ocena</a:t>
            </a:r>
            <a:r>
              <a:rPr lang="en-US" sz="4200" dirty="0"/>
              <a:t> </a:t>
            </a:r>
            <a:r>
              <a:rPr lang="en-US" sz="4200" dirty="0" err="1"/>
              <a:t>zavisne</a:t>
            </a:r>
            <a:r>
              <a:rPr lang="en-US" sz="4200" dirty="0"/>
              <a:t> </a:t>
            </a:r>
            <a:r>
              <a:rPr lang="en-US" sz="4200" dirty="0" err="1"/>
              <a:t>promenljive</a:t>
            </a:r>
            <a:endParaRPr lang="en-US" sz="4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Definisanje</a:t>
            </a:r>
            <a:r>
              <a:rPr lang="en-US" dirty="0"/>
              <a:t> </a:t>
            </a:r>
            <a:r>
              <a:rPr lang="en-US" dirty="0" err="1"/>
              <a:t>reziduala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 err="1"/>
                  <a:t>Matrica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𝐻</m:t>
                    </m:r>
                  </m:oMath>
                </a14:m>
                <a:r>
                  <a:rPr dirty="0"/>
                  <a:t>, </a:t>
                </a:r>
                <a:r>
                  <a:rPr dirty="0" err="1"/>
                  <a:t>koja</a:t>
                </a:r>
                <a:r>
                  <a:rPr dirty="0"/>
                  <a:t> se </a:t>
                </a:r>
                <a:r>
                  <a:rPr dirty="0" err="1"/>
                  <a:t>naziva</a:t>
                </a:r>
                <a:r>
                  <a:rPr dirty="0"/>
                  <a:t> hat </a:t>
                </a:r>
                <a:r>
                  <a:rPr dirty="0" smtClean="0"/>
                  <a:t>matrix</a:t>
                </a:r>
                <a:r>
                  <a:rPr lang="sr-Latn-RS" dirty="0" smtClean="0"/>
                  <a:t>.</a:t>
                </a:r>
              </a:p>
              <a:p>
                <a:r>
                  <a:rPr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sr-Latn-RS" dirty="0" smtClean="0"/>
                  <a:t> </a:t>
                </a:r>
                <a:r>
                  <a:rPr dirty="0" smtClean="0"/>
                  <a:t>je </a:t>
                </a:r>
                <a:r>
                  <a:rPr dirty="0" err="1"/>
                  <a:t>projektor</a:t>
                </a:r>
                <a:endParaRPr lang="sr-Latn-R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dirty="0" err="1"/>
                  <a:t>predstavlja</a:t>
                </a:r>
                <a:r>
                  <a:rPr dirty="0"/>
                  <a:t> </a:t>
                </a:r>
                <a:r>
                  <a:rPr dirty="0" err="1"/>
                  <a:t>ortogonalnu</a:t>
                </a:r>
                <a:r>
                  <a:rPr dirty="0"/>
                  <a:t> </a:t>
                </a:r>
                <a:r>
                  <a:rPr dirty="0" err="1"/>
                  <a:t>projekciju</a:t>
                </a:r>
                <a:r>
                  <a:rPr dirty="0"/>
                  <a:t> </a:t>
                </a:r>
                <a:r>
                  <a:rPr dirty="0" err="1"/>
                  <a:t>vektora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𝑌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na</a:t>
                </a:r>
                <a:r>
                  <a:rPr dirty="0"/>
                  <a:t> </a:t>
                </a:r>
                <a:r>
                  <a:rPr dirty="0" err="1"/>
                  <a:t>ravan</a:t>
                </a:r>
                <a:r>
                  <a:rPr dirty="0"/>
                  <a:t> </a:t>
                </a:r>
                <a:r>
                  <a:rPr dirty="0" err="1"/>
                  <a:t>generisanu</a:t>
                </a:r>
                <a:r>
                  <a:rPr dirty="0"/>
                  <a:t>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𝑋</m:t>
                    </m:r>
                  </m:oMath>
                </a14:m>
                <a:r>
                  <a:rPr dirty="0" smtClean="0"/>
                  <a:t>.</a:t>
                </a:r>
                <a:endParaRPr lang="sr-Latn-RS" dirty="0" smtClean="0"/>
              </a:p>
              <a:p>
                <a:r>
                  <a:rPr dirty="0" smtClean="0"/>
                  <a:t> </a:t>
                </a:r>
                <a:r>
                  <a:rPr dirty="0" err="1"/>
                  <a:t>Elemente</a:t>
                </a:r>
                <a:r>
                  <a:rPr dirty="0"/>
                  <a:t> </a:t>
                </a:r>
                <a:r>
                  <a:rPr dirty="0" err="1"/>
                  <a:t>na</a:t>
                </a:r>
                <a:r>
                  <a:rPr dirty="0"/>
                  <a:t> </a:t>
                </a:r>
                <a:r>
                  <a:rPr dirty="0" err="1"/>
                  <a:t>njenoj</a:t>
                </a:r>
                <a:r>
                  <a:rPr dirty="0"/>
                  <a:t> </a:t>
                </a:r>
                <a:r>
                  <a:rPr dirty="0" err="1"/>
                  <a:t>dijagonali</a:t>
                </a:r>
                <a:r>
                  <a:rPr dirty="0"/>
                  <a:t> (</a:t>
                </a:r>
                <a:r>
                  <a:rPr dirty="0" err="1"/>
                  <a:t>težine</a:t>
                </a:r>
                <a:r>
                  <a:rPr dirty="0"/>
                  <a:t>) </a:t>
                </a:r>
                <a:r>
                  <a:rPr dirty="0" err="1"/>
                  <a:t>označavamo</a:t>
                </a:r>
                <a:r>
                  <a:rPr dirty="0"/>
                  <a:t>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  <a:endParaRPr lang="sr-Latn-RS" dirty="0" smtClean="0"/>
              </a:p>
              <a:p>
                <a:r>
                  <a:rPr dirty="0"/>
                  <a:t> </a:t>
                </a:r>
                <a:r>
                  <a:rPr dirty="0" err="1"/>
                  <a:t>Reziduale</a:t>
                </a:r>
                <a:r>
                  <a:rPr dirty="0"/>
                  <a:t> </a:t>
                </a:r>
                <a:r>
                  <a:rPr dirty="0" err="1"/>
                  <a:t>ćemo</a:t>
                </a:r>
                <a:r>
                  <a:rPr dirty="0"/>
                  <a:t> </a:t>
                </a:r>
                <a:r>
                  <a:rPr dirty="0" err="1"/>
                  <a:t>definisati</a:t>
                </a:r>
                <a:r>
                  <a:rPr dirty="0"/>
                  <a:t> </a:t>
                </a:r>
                <a:r>
                  <a:rPr dirty="0" err="1"/>
                  <a:t>sa</a:t>
                </a:r>
                <a:r>
                  <a:rPr dirty="0"/>
                  <a:t> </a:t>
                </a:r>
                <a:endParaRPr lang="sr-Latn-RS" dirty="0" smtClean="0"/>
              </a:p>
              <a:p>
                <a:pPr marL="0" indent="0">
                  <a:buNone/>
                </a:pPr>
                <a:r>
                  <a:rPr lang="sr-Latn-RS" dirty="0" smtClean="0"/>
                  <a:t>     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𝑒</m:t>
                    </m:r>
                    <m:r>
                      <a:rPr>
                        <a:latin typeface="Cambria Math"/>
                      </a:rPr>
                      <m:t>≡</m:t>
                    </m:r>
                    <m:r>
                      <a:rPr>
                        <a:latin typeface="Cambria Math"/>
                      </a:rPr>
                      <m:t>𝑌</m:t>
                    </m:r>
                    <m:r>
                      <a:rPr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i="1">
                            <a:latin typeface="Cambria Math"/>
                          </a:rPr>
                        </m:ctrlPr>
                      </m:accPr>
                      <m:e>
                        <m:r>
                          <a:rPr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>
                        <a:latin typeface="Cambria Math"/>
                      </a:rPr>
                      <m:t>=</m:t>
                    </m:r>
                    <m:r>
                      <a:rPr>
                        <a:latin typeface="Cambria Math"/>
                      </a:rPr>
                      <m:t>𝑌</m:t>
                    </m:r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𝐻𝑌</m:t>
                    </m:r>
                    <m:r>
                      <a:rPr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𝐻</m:t>
                    </m:r>
                    <m:r>
                      <a:rPr>
                        <a:latin typeface="Cambria Math"/>
                      </a:rPr>
                      <m:t>)</m:t>
                    </m:r>
                    <m:r>
                      <a:rPr>
                        <a:latin typeface="Cambria Math"/>
                      </a:rPr>
                      <m:t>𝑌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dirty="0" err="1"/>
              <a:t>Homoskedasticnost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 err="1"/>
                  <a:t>Nakon</a:t>
                </a:r>
                <a:r>
                  <a:rPr dirty="0"/>
                  <a:t> </a:t>
                </a:r>
                <a:r>
                  <a:rPr dirty="0" err="1"/>
                  <a:t>konstruisanja</a:t>
                </a:r>
                <a:r>
                  <a:rPr dirty="0"/>
                  <a:t> </a:t>
                </a:r>
                <a:r>
                  <a:rPr dirty="0" err="1"/>
                  <a:t>linearnog</a:t>
                </a:r>
                <a:r>
                  <a:rPr dirty="0"/>
                  <a:t> </a:t>
                </a:r>
                <a:r>
                  <a:rPr dirty="0" err="1"/>
                  <a:t>modela</a:t>
                </a:r>
                <a:r>
                  <a:rPr dirty="0"/>
                  <a:t> </a:t>
                </a:r>
                <a:r>
                  <a:rPr dirty="0" err="1"/>
                  <a:t>treba</a:t>
                </a:r>
                <a:r>
                  <a:rPr dirty="0"/>
                  <a:t> </a:t>
                </a:r>
                <a:r>
                  <a:rPr dirty="0" err="1"/>
                  <a:t>proveriti</a:t>
                </a:r>
                <a:r>
                  <a:rPr dirty="0"/>
                  <a:t> da li </a:t>
                </a:r>
                <a:r>
                  <a:rPr dirty="0" err="1"/>
                  <a:t>su</a:t>
                </a:r>
                <a:r>
                  <a:rPr dirty="0"/>
                  <a:t> </a:t>
                </a:r>
                <a:r>
                  <a:rPr dirty="0" err="1"/>
                  <a:t>ispunjene</a:t>
                </a:r>
                <a:r>
                  <a:rPr dirty="0"/>
                  <a:t> </a:t>
                </a:r>
                <a:r>
                  <a:rPr dirty="0" err="1"/>
                  <a:t>pretpostavke</a:t>
                </a:r>
                <a:r>
                  <a:rPr dirty="0"/>
                  <a:t> tog </a:t>
                </a:r>
                <a:r>
                  <a:rPr dirty="0" err="1"/>
                  <a:t>modela</a:t>
                </a:r>
                <a:r>
                  <a:rPr dirty="0"/>
                  <a:t>. </a:t>
                </a:r>
                <a:r>
                  <a:rPr lang="en-US" dirty="0"/>
                  <a:t>S </a:t>
                </a:r>
                <a:r>
                  <a:rPr lang="en-US" dirty="0" err="1"/>
                  <a:t>obzirom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to da </a:t>
                </a:r>
                <a:r>
                  <a:rPr lang="en-US" dirty="0" err="1"/>
                  <a:t>greške</a:t>
                </a:r>
                <a:r>
                  <a:rPr lang="en-US" dirty="0"/>
                  <a:t> </a:t>
                </a:r>
                <a:r>
                  <a:rPr lang="en-US" dirty="0" err="1"/>
                  <a:t>nisu</a:t>
                </a:r>
                <a:r>
                  <a:rPr lang="en-US" dirty="0"/>
                  <a:t> </a:t>
                </a:r>
                <a:r>
                  <a:rPr lang="en-US" dirty="0" err="1"/>
                  <a:t>obzervabilne</a:t>
                </a:r>
                <a:r>
                  <a:rPr lang="en-US" dirty="0"/>
                  <a:t>, </a:t>
                </a:r>
                <a:r>
                  <a:rPr lang="en-US" dirty="0" err="1"/>
                  <a:t>posmatraćemo</a:t>
                </a:r>
                <a:r>
                  <a:rPr lang="en-US" dirty="0"/>
                  <a:t> </a:t>
                </a:r>
                <a:r>
                  <a:rPr lang="en-US" dirty="0" err="1"/>
                  <a:t>reziduale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sr-Latn-RS" dirty="0" smtClean="0"/>
                  <a:t>Dakle, treba  proveriti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dirty="0" err="1" smtClean="0"/>
                  <a:t>normalnost</a:t>
                </a:r>
                <a:endParaRPr lang="sr-Latn-RS" dirty="0" smtClean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dirty="0" smtClean="0"/>
                  <a:t> </a:t>
                </a:r>
                <a:r>
                  <a:rPr dirty="0" err="1" smtClean="0"/>
                  <a:t>homoskedastičnost</a:t>
                </a:r>
                <a:endParaRPr lang="sr-Latn-RS" dirty="0" smtClean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dirty="0" smtClean="0"/>
                  <a:t> </a:t>
                </a:r>
                <a:r>
                  <a:rPr dirty="0"/>
                  <a:t>i </a:t>
                </a:r>
                <a:r>
                  <a:rPr dirty="0" err="1"/>
                  <a:t>nezavisnost</a:t>
                </a:r>
                <a:r>
                  <a:rPr dirty="0"/>
                  <a:t> </a:t>
                </a:r>
                <a:r>
                  <a:rPr dirty="0" err="1"/>
                  <a:t>grešaka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𝜀</m:t>
                    </m:r>
                  </m:oMath>
                </a14:m>
                <a:r>
                  <a:rPr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9" t="-727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Jedna</a:t>
            </a:r>
            <a:r>
              <a:rPr dirty="0"/>
              <a:t> od </a:t>
            </a:r>
            <a:r>
              <a:rPr dirty="0" err="1"/>
              <a:t>pretpostavki</a:t>
            </a:r>
            <a:r>
              <a:rPr dirty="0"/>
              <a:t> </a:t>
            </a:r>
            <a:r>
              <a:rPr dirty="0" err="1"/>
              <a:t>koja</a:t>
            </a:r>
            <a:r>
              <a:rPr dirty="0"/>
              <a:t> je </a:t>
            </a:r>
            <a:r>
              <a:rPr dirty="0" err="1"/>
              <a:t>često</a:t>
            </a:r>
            <a:r>
              <a:rPr dirty="0"/>
              <a:t> </a:t>
            </a:r>
            <a:r>
              <a:rPr dirty="0" err="1"/>
              <a:t>narušena</a:t>
            </a:r>
            <a:r>
              <a:rPr dirty="0"/>
              <a:t> </a:t>
            </a:r>
            <a:r>
              <a:rPr dirty="0" err="1"/>
              <a:t>jeste</a:t>
            </a:r>
            <a:r>
              <a:rPr dirty="0"/>
              <a:t> </a:t>
            </a:r>
            <a:r>
              <a:rPr dirty="0" err="1"/>
              <a:t>homoskedastičnost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. </a:t>
            </a:r>
            <a:r>
              <a:rPr dirty="0" err="1"/>
              <a:t>konstantna</a:t>
            </a:r>
            <a:r>
              <a:rPr dirty="0"/>
              <a:t> </a:t>
            </a:r>
            <a:r>
              <a:rPr dirty="0" err="1"/>
              <a:t>disperzija</a:t>
            </a:r>
            <a:r>
              <a:rPr dirty="0"/>
              <a:t> </a:t>
            </a:r>
            <a:r>
              <a:rPr dirty="0" err="1" smtClean="0"/>
              <a:t>reziduala</a:t>
            </a:r>
            <a:r>
              <a:rPr lang="sr-Latn-RS" dirty="0" smtClean="0"/>
              <a:t>.</a:t>
            </a:r>
          </a:p>
          <a:p>
            <a:r>
              <a:rPr dirty="0" smtClean="0"/>
              <a:t> </a:t>
            </a:r>
            <a:r>
              <a:rPr dirty="0"/>
              <a:t>Da </a:t>
            </a:r>
            <a:r>
              <a:rPr dirty="0" err="1"/>
              <a:t>bismo</a:t>
            </a:r>
            <a:r>
              <a:rPr dirty="0"/>
              <a:t> je </a:t>
            </a:r>
            <a:r>
              <a:rPr dirty="0" err="1"/>
              <a:t>proverili</a:t>
            </a:r>
            <a:r>
              <a:rPr dirty="0"/>
              <a:t> </a:t>
            </a:r>
            <a:r>
              <a:rPr dirty="0" err="1"/>
              <a:t>posmatraćemo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 </a:t>
            </a:r>
            <a:r>
              <a:rPr dirty="0" err="1"/>
              <a:t>reziduala</a:t>
            </a:r>
            <a:r>
              <a:rPr dirty="0"/>
              <a:t> u </a:t>
            </a:r>
            <a:r>
              <a:rPr dirty="0" err="1"/>
              <a:t>odnosu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ocenu</a:t>
            </a:r>
            <a:r>
              <a:rPr dirty="0"/>
              <a:t> </a:t>
            </a:r>
            <a:r>
              <a:rPr dirty="0" err="1"/>
              <a:t>zavisne</a:t>
            </a:r>
            <a:r>
              <a:rPr dirty="0"/>
              <a:t> </a:t>
            </a:r>
            <a:r>
              <a:rPr dirty="0" err="1"/>
              <a:t>promenljive</a:t>
            </a:r>
            <a:r>
              <a:rPr dirty="0"/>
              <a:t>. </a:t>
            </a:r>
            <a:endParaRPr lang="sr-Latn-RS" dirty="0" smtClean="0"/>
          </a:p>
          <a:p>
            <a:r>
              <a:rPr dirty="0" err="1" smtClean="0"/>
              <a:t>Ukoliko</a:t>
            </a:r>
            <a:r>
              <a:rPr dirty="0" smtClean="0"/>
              <a:t> </a:t>
            </a:r>
            <a:r>
              <a:rPr dirty="0"/>
              <a:t>je </a:t>
            </a:r>
            <a:r>
              <a:rPr dirty="0" err="1"/>
              <a:t>homoskedastičnost</a:t>
            </a:r>
            <a:r>
              <a:rPr dirty="0"/>
              <a:t> </a:t>
            </a:r>
            <a:r>
              <a:rPr dirty="0" err="1"/>
              <a:t>zadovoljena</a:t>
            </a:r>
            <a:r>
              <a:rPr dirty="0"/>
              <a:t> </a:t>
            </a:r>
            <a:r>
              <a:rPr dirty="0" err="1"/>
              <a:t>imaćemo</a:t>
            </a:r>
            <a:r>
              <a:rPr dirty="0"/>
              <a:t> </a:t>
            </a:r>
            <a:r>
              <a:rPr dirty="0" err="1"/>
              <a:t>konstantnu</a:t>
            </a:r>
            <a:r>
              <a:rPr dirty="0"/>
              <a:t> </a:t>
            </a:r>
            <a:r>
              <a:rPr dirty="0" err="1"/>
              <a:t>raspršenost</a:t>
            </a:r>
            <a:r>
              <a:rPr dirty="0"/>
              <a:t> </a:t>
            </a:r>
            <a:r>
              <a:rPr dirty="0" err="1"/>
              <a:t>reziduala</a:t>
            </a:r>
            <a:r>
              <a:rPr dirty="0"/>
              <a:t> </a:t>
            </a:r>
            <a:r>
              <a:rPr dirty="0" err="1"/>
              <a:t>po</a:t>
            </a:r>
            <a:r>
              <a:rPr dirty="0"/>
              <a:t> </a:t>
            </a:r>
            <a:r>
              <a:rPr dirty="0" err="1"/>
              <a:t>vertikalnoj</a:t>
            </a:r>
            <a:r>
              <a:rPr dirty="0"/>
              <a:t> </a:t>
            </a:r>
            <a:r>
              <a:rPr dirty="0" err="1"/>
              <a:t>osi</a:t>
            </a:r>
            <a:r>
              <a:rPr dirty="0"/>
              <a:t>. </a:t>
            </a:r>
            <a:endParaRPr lang="sr-Latn-RS" dirty="0" smtClean="0"/>
          </a:p>
          <a:p>
            <a:r>
              <a:rPr dirty="0" smtClean="0"/>
              <a:t>U </a:t>
            </a:r>
            <a:r>
              <a:rPr dirty="0" err="1"/>
              <a:t>slučaju</a:t>
            </a:r>
            <a:r>
              <a:rPr dirty="0"/>
              <a:t> da </a:t>
            </a:r>
            <a:r>
              <a:rPr dirty="0" err="1"/>
              <a:t>raspršenost</a:t>
            </a:r>
            <a:r>
              <a:rPr dirty="0"/>
              <a:t> </a:t>
            </a:r>
            <a:r>
              <a:rPr dirty="0" err="1"/>
              <a:t>nije</a:t>
            </a:r>
            <a:r>
              <a:rPr dirty="0"/>
              <a:t> </a:t>
            </a:r>
            <a:r>
              <a:rPr dirty="0" err="1"/>
              <a:t>konstantna</a:t>
            </a:r>
            <a:r>
              <a:rPr dirty="0"/>
              <a:t>, </a:t>
            </a:r>
            <a:r>
              <a:rPr dirty="0" err="1"/>
              <a:t>imamo</a:t>
            </a:r>
            <a:r>
              <a:rPr dirty="0"/>
              <a:t> problem </a:t>
            </a:r>
            <a:r>
              <a:rPr dirty="0" err="1"/>
              <a:t>heteroskedastičnosti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 err="1" smtClean="0"/>
                  <a:t>Važi</a:t>
                </a:r>
                <a:r>
                  <a:rPr lang="sr-Latn-RS" dirty="0"/>
                  <a:t> </a:t>
                </a:r>
                <a:r>
                  <a:rPr lang="sr-Latn-RS" dirty="0" smtClean="0"/>
                  <a:t>  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𝑒</m:t>
                    </m:r>
                    <m:r>
                      <a:rPr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𝐻</m:t>
                    </m:r>
                    <m:r>
                      <a:rPr>
                        <a:latin typeface="Cambria Math"/>
                      </a:rPr>
                      <m:t>)</m:t>
                    </m:r>
                    <m:r>
                      <a:rPr>
                        <a:latin typeface="Cambria Math"/>
                      </a:rPr>
                      <m:t>𝑌</m:t>
                    </m:r>
                    <m:r>
                      <a:rPr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(</m:t>
                    </m:r>
                    <m:r>
                      <a:rPr>
                        <a:latin typeface="Cambria Math"/>
                      </a:rPr>
                      <m:t>0</m:t>
                    </m:r>
                    <m:r>
                      <a:rPr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/>
                      </a:rPr>
                      <m:t>−</m:t>
                    </m:r>
                    <m:r>
                      <a:rPr>
                        <a:latin typeface="Cambria Math"/>
                      </a:rPr>
                      <m:t>𝐻</m:t>
                    </m:r>
                    <m:r>
                      <a:rPr>
                        <a:latin typeface="Cambria Math"/>
                      </a:rPr>
                      <m:t>)</m:t>
                    </m:r>
                    <m:r>
                      <a:rPr>
                        <a:latin typeface="Cambria Math"/>
                      </a:rPr>
                      <m:t>𝛴</m:t>
                    </m:r>
                    <m:r>
                      <a:rPr>
                        <a:latin typeface="Cambria Math"/>
                      </a:rPr>
                      <m:t>)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𝑒</m:t>
                    </m:r>
                    <m:r>
                      <a:rPr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i="1">
                            <a:latin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.</a:t>
                </a:r>
                <a:endParaRPr lang="sr-Latn-RS" dirty="0" smtClean="0"/>
              </a:p>
              <a:p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nisu</a:t>
                </a:r>
                <a:r>
                  <a:rPr dirty="0"/>
                  <a:t> </a:t>
                </a:r>
                <a:r>
                  <a:rPr dirty="0" err="1"/>
                  <a:t>nezavisni</a:t>
                </a:r>
                <a:r>
                  <a:rPr dirty="0"/>
                  <a:t> </a:t>
                </a:r>
                <a:r>
                  <a:rPr dirty="0" err="1"/>
                  <a:t>za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</a:rPr>
                      <m:t>𝑖</m:t>
                    </m:r>
                    <m:r>
                      <a:rPr>
                        <a:latin typeface="Cambria Math"/>
                      </a:rPr>
                      <m:t>≠</m:t>
                    </m:r>
                    <m:r>
                      <a:rPr>
                        <a:latin typeface="Cambria Math"/>
                      </a:rPr>
                      <m:t>𝑗</m:t>
                    </m:r>
                  </m:oMath>
                </a14:m>
                <a:r>
                  <a:rPr dirty="0" smtClean="0"/>
                  <a:t>.</a:t>
                </a:r>
                <a:endParaRPr lang="sr-Latn-RS" dirty="0" smtClean="0"/>
              </a:p>
              <a:p>
                <a:r>
                  <a:rPr dirty="0" smtClean="0"/>
                  <a:t> </a:t>
                </a:r>
                <a:r>
                  <a:rPr dirty="0" err="1"/>
                  <a:t>Cilj</a:t>
                </a:r>
                <a:r>
                  <a:rPr dirty="0"/>
                  <a:t> </a:t>
                </a:r>
                <a:r>
                  <a:rPr dirty="0" err="1"/>
                  <a:t>nam</a:t>
                </a:r>
                <a:r>
                  <a:rPr dirty="0"/>
                  <a:t> je da </a:t>
                </a:r>
                <a:r>
                  <a:rPr dirty="0" err="1"/>
                  <a:t>definišemo</a:t>
                </a:r>
                <a:r>
                  <a:rPr dirty="0"/>
                  <a:t> </a:t>
                </a:r>
                <a:r>
                  <a:rPr dirty="0" err="1"/>
                  <a:t>nove</a:t>
                </a:r>
                <a:r>
                  <a:rPr dirty="0"/>
                  <a:t> </a:t>
                </a:r>
                <a:r>
                  <a:rPr dirty="0" err="1"/>
                  <a:t>reziduale</a:t>
                </a:r>
                <a:r>
                  <a:rPr dirty="0"/>
                  <a:t> </a:t>
                </a:r>
                <a:r>
                  <a:rPr dirty="0" err="1"/>
                  <a:t>koji</a:t>
                </a:r>
                <a:r>
                  <a:rPr dirty="0"/>
                  <a:t> </a:t>
                </a:r>
                <a:r>
                  <a:rPr dirty="0" err="1"/>
                  <a:t>su</a:t>
                </a:r>
                <a:r>
                  <a:rPr dirty="0"/>
                  <a:t> </a:t>
                </a:r>
                <a:r>
                  <a:rPr dirty="0" err="1"/>
                  <a:t>nezavisni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4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1593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Rešavanje problema heteroskedastičnosti</vt:lpstr>
      <vt:lpstr>Linearni model</vt:lpstr>
      <vt:lpstr>U linearnom modelu pretpostavljamo sledeće:</vt:lpstr>
      <vt:lpstr>PowerPoint Presentation</vt:lpstr>
      <vt:lpstr>PowerPoint Presentation</vt:lpstr>
      <vt:lpstr>Definisanje reziduala</vt:lpstr>
      <vt:lpstr>Homoskedasticnost</vt:lpstr>
      <vt:lpstr>PowerPoint Presentation</vt:lpstr>
      <vt:lpstr>PowerPoint Presentation</vt:lpstr>
      <vt:lpstr>PCA reziduali</vt:lpstr>
      <vt:lpstr>PowerPoint Presentation</vt:lpstr>
      <vt:lpstr>Ocena disperzije</vt:lpstr>
      <vt:lpstr>Standardizovani reziduali </vt:lpstr>
      <vt:lpstr>Standardizovani reziduali</vt:lpstr>
      <vt:lpstr>PowerPoint Presentation</vt:lpstr>
      <vt:lpstr>Heteroskedastični PCA reziduali</vt:lpstr>
      <vt:lpstr>Ocena kovarijacione matrice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Heterosk</dc:title>
  <dc:creator>Borisav</dc:creator>
  <cp:lastModifiedBy>borisav</cp:lastModifiedBy>
  <cp:revision>90</cp:revision>
  <dcterms:created xsi:type="dcterms:W3CDTF">2022-02-25T01:52:33Z</dcterms:created>
  <dcterms:modified xsi:type="dcterms:W3CDTF">2022-02-25T08:43:35Z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2/24/2022</vt:lpwstr>
  </property>
  <property fmtid="{D5CDD505-2E9C-101B-9397-08002B2CF9AE}" pid="3" name="output">
    <vt:lpwstr>powerpoint_presentation</vt:lpwstr>
  </property>
</Properties>
</file>