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429" r:id="rId3"/>
    <p:sldId id="257" r:id="rId4"/>
    <p:sldId id="297" r:id="rId5"/>
    <p:sldId id="291" r:id="rId6"/>
    <p:sldId id="295" r:id="rId7"/>
    <p:sldId id="293" r:id="rId8"/>
    <p:sldId id="337" r:id="rId9"/>
    <p:sldId id="317" r:id="rId10"/>
    <p:sldId id="318" r:id="rId11"/>
    <p:sldId id="357" r:id="rId12"/>
    <p:sldId id="298" r:id="rId13"/>
    <p:sldId id="306" r:id="rId14"/>
    <p:sldId id="305" r:id="rId15"/>
    <p:sldId id="308" r:id="rId16"/>
    <p:sldId id="320" r:id="rId17"/>
    <p:sldId id="339" r:id="rId18"/>
    <p:sldId id="353" r:id="rId19"/>
    <p:sldId id="363" r:id="rId20"/>
    <p:sldId id="378" r:id="rId21"/>
    <p:sldId id="379" r:id="rId22"/>
    <p:sldId id="381" r:id="rId23"/>
    <p:sldId id="351" r:id="rId24"/>
    <p:sldId id="352" r:id="rId25"/>
    <p:sldId id="354" r:id="rId26"/>
    <p:sldId id="358" r:id="rId27"/>
    <p:sldId id="359" r:id="rId28"/>
    <p:sldId id="326" r:id="rId29"/>
    <p:sldId id="335" r:id="rId30"/>
    <p:sldId id="330" r:id="rId31"/>
    <p:sldId id="336" r:id="rId32"/>
    <p:sldId id="401" r:id="rId33"/>
    <p:sldId id="333" r:id="rId34"/>
    <p:sldId id="345" r:id="rId35"/>
    <p:sldId id="342" r:id="rId36"/>
    <p:sldId id="343" r:id="rId37"/>
    <p:sldId id="341" r:id="rId38"/>
    <p:sldId id="347" r:id="rId39"/>
    <p:sldId id="349" r:id="rId40"/>
    <p:sldId id="350" r:id="rId41"/>
    <p:sldId id="312" r:id="rId42"/>
    <p:sldId id="314" r:id="rId43"/>
    <p:sldId id="310" r:id="rId44"/>
    <p:sldId id="321" r:id="rId45"/>
    <p:sldId id="313" r:id="rId46"/>
    <p:sldId id="315" r:id="rId47"/>
    <p:sldId id="400" r:id="rId48"/>
    <p:sldId id="402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403" r:id="rId60"/>
    <p:sldId id="369" r:id="rId61"/>
    <p:sldId id="370" r:id="rId62"/>
    <p:sldId id="371" r:id="rId63"/>
    <p:sldId id="373" r:id="rId64"/>
    <p:sldId id="375" r:id="rId65"/>
    <p:sldId id="377" r:id="rId66"/>
    <p:sldId id="382" r:id="rId67"/>
    <p:sldId id="386" r:id="rId68"/>
    <p:sldId id="387" r:id="rId69"/>
    <p:sldId id="410" r:id="rId70"/>
    <p:sldId id="411" r:id="rId71"/>
    <p:sldId id="412" r:id="rId72"/>
    <p:sldId id="413" r:id="rId73"/>
    <p:sldId id="414" r:id="rId74"/>
    <p:sldId id="415" r:id="rId75"/>
    <p:sldId id="417" r:id="rId76"/>
    <p:sldId id="418" r:id="rId77"/>
    <p:sldId id="416" r:id="rId78"/>
    <p:sldId id="421" r:id="rId79"/>
    <p:sldId id="427" r:id="rId80"/>
    <p:sldId id="423" r:id="rId81"/>
    <p:sldId id="424" r:id="rId82"/>
    <p:sldId id="428" r:id="rId83"/>
    <p:sldId id="425" r:id="rId84"/>
    <p:sldId id="426" r:id="rId8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0093" autoAdjust="0"/>
  </p:normalViewPr>
  <p:slideViewPr>
    <p:cSldViewPr snapToGrid="0">
      <p:cViewPr varScale="1">
        <p:scale>
          <a:sx n="59" d="100"/>
          <a:sy n="59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3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4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2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91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FromBody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79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跳過該實作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94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3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6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10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6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58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06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0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55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44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59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659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94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5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今日主要以</a:t>
            </a:r>
            <a:r>
              <a:rPr lang="en-US" altLang="zh-TW" dirty="0" smtClean="0"/>
              <a:t>VS2017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4.5</a:t>
            </a:r>
            <a:r>
              <a:rPr lang="zh-TW" altLang="en-US" dirty="0" smtClean="0"/>
              <a:t>來介紹與實作，</a:t>
            </a:r>
            <a:r>
              <a:rPr lang="en-US" altLang="zh-TW" dirty="0" smtClean="0"/>
              <a:t>VS2019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的部分也會講到一點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59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616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67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89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11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94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5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92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4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4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0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530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471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23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14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018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735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0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呼叫賣座電影的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參數可以在開發人員工具的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那邊看該請求的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Headers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開頭的參數，可自行測試需要帶哪個參數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值要用字串型別傳送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8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22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32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9478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15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808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437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707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55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4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222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34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99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1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找後端回傳範例圖配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6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6314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079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53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1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TP/Sta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eiYou/WebApiPractice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yc421206/2018/09/29/swagger_install_swashbuckle" TargetMode="External"/><Relationship Id="rId2" Type="http://schemas.openxmlformats.org/officeDocument/2006/relationships/hyperlink" Target="https://kevintsengtw.blogspot.com/2015/12/aspnet-web-api-swagg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tblogs.com.tw/rainmaker/2014/05/21/14519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573/Swagger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ValuesController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(.NET Framework)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91" y="2407516"/>
            <a:ext cx="713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39" y="1420438"/>
            <a:ext cx="8349012" cy="5437562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確定</a:t>
            </a:r>
          </a:p>
        </p:txBody>
      </p:sp>
    </p:spTree>
    <p:extLst>
      <p:ext uri="{BB962C8B-B14F-4D97-AF65-F5344CB8AC3E}">
        <p14:creationId xmlns:p14="http://schemas.microsoft.com/office/powerpoint/2010/main" val="188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專案建立後已有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可以直接執行專案做測試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497"/>
            <a:ext cx="7332720" cy="390792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8119"/>
          <a:stretch/>
        </p:blipFill>
        <p:spPr>
          <a:xfrm>
            <a:off x="609600" y="5555672"/>
            <a:ext cx="6223671" cy="10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/values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{{domain</a:t>
            </a:r>
            <a:r>
              <a:rPr lang="en-US" altLang="zh-TW" dirty="0" smtClean="0"/>
              <a:t>}}/api/values/5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2" y="2090599"/>
            <a:ext cx="9469171" cy="1848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2" y="4665247"/>
            <a:ext cx="7401958" cy="135273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889" r="24836"/>
          <a:stretch/>
        </p:blipFill>
        <p:spPr>
          <a:xfrm>
            <a:off x="2893589" y="1710298"/>
            <a:ext cx="6261493" cy="40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118"/>
            <a:ext cx="4353533" cy="20576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91" y="662781"/>
            <a:ext cx="4467849" cy="3353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0949"/>
            <a:ext cx="9421540" cy="20957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592003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根據路由設定尋找對應的路由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RouteConfig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549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專屬路由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需寫在預設路由前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config.Routes.MapHttpRoute(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name: "data",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routeTemplate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/{Test*}",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                 defaults: new { controller = "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action = "Test" 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預設路由</a:t>
                      </a:r>
                      <a:endParaRPr lang="en-US" altLang="zh-TW" sz="2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err="1" smtClean="0"/>
                        <a:t>config.Routes.MapHttpRoute</a:t>
                      </a:r>
                      <a:r>
                        <a:rPr lang="en-US" altLang="zh-TW" sz="2800" dirty="0" smtClean="0"/>
                        <a:t>(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name: "</a:t>
                      </a:r>
                      <a:r>
                        <a:rPr lang="en-US" altLang="zh-TW" sz="2800" dirty="0" err="1" smtClean="0"/>
                        <a:t>DefaultApi</a:t>
                      </a:r>
                      <a:r>
                        <a:rPr lang="en-US" altLang="zh-TW" sz="2800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// </a:t>
                      </a:r>
                      <a:r>
                        <a:rPr lang="en-US" altLang="zh-TW" sz="2800" dirty="0" err="1" smtClean="0"/>
                        <a:t>routeTemplate</a:t>
                      </a:r>
                      <a:r>
                        <a:rPr lang="en-US" altLang="zh-TW" sz="2800" dirty="0" smtClean="0"/>
                        <a:t>: "</a:t>
                      </a:r>
                      <a:r>
                        <a:rPr lang="en-US" altLang="zh-TW" sz="2800" dirty="0" err="1" smtClean="0"/>
                        <a:t>api</a:t>
                      </a:r>
                      <a:r>
                        <a:rPr lang="en-US" altLang="zh-TW" sz="2800" dirty="0" smtClean="0"/>
                        <a:t>/{controller}/{action}/{id}",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	defaults: new { id = </a:t>
                      </a:r>
                      <a:r>
                        <a:rPr lang="en-US" altLang="zh-TW" sz="2800" dirty="0" err="1" smtClean="0"/>
                        <a:t>RouteParameter.Optional</a:t>
                      </a:r>
                      <a:r>
                        <a:rPr lang="en-US" altLang="zh-TW" sz="2800" dirty="0" smtClean="0"/>
                        <a:t>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dirty="0" smtClean="0"/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20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0222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特定路由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組合路由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sngStrike" dirty="0" smtClean="0"/>
                        <a:t>[Ro</a:t>
                      </a:r>
                      <a:r>
                        <a:rPr lang="en-US" altLang="zh-TW" sz="2800" strike="sng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還不支援該語法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sng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.NET 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設定路由時還不支援開頭為</a:t>
                      </a:r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的路由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2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：設定路由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RouteApiController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87929"/>
            <a:ext cx="5602942" cy="525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69" y="1387929"/>
            <a:ext cx="4836459" cy="52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3146" y="889228"/>
            <a:ext cx="5157787" cy="8239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/>
              <a:t>Controller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062474" y="88922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API Controller(.NET)</a:t>
            </a:r>
            <a:endParaRPr lang="zh-TW" altLang="en-US" sz="3200" dirty="0"/>
          </a:p>
        </p:txBody>
      </p:sp>
      <p:pic>
        <p:nvPicPr>
          <p:cNvPr id="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58" y="1713140"/>
            <a:ext cx="5245592" cy="3099663"/>
          </a:xfrm>
          <a:prstGeom prst="rect">
            <a:avLst/>
          </a:prstGeom>
        </p:spPr>
      </p:pic>
      <p:pic>
        <p:nvPicPr>
          <p:cNvPr id="10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731" y="1713140"/>
            <a:ext cx="5183188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91885" y="1325563"/>
          <a:ext cx="11430000" cy="44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IHttpActionResult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WebApiConfig.cs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做路由設定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28889" r="24836"/>
          <a:stretch/>
        </p:blipFill>
        <p:spPr>
          <a:xfrm>
            <a:off x="8942876" y="4751614"/>
            <a:ext cx="3249124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一般的 </a:t>
            </a:r>
            <a:r>
              <a:rPr lang="en-US" altLang="zh-TW" dirty="0" smtClean="0"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統一的命名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可能會是這樣：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</a:t>
            </a:r>
            <a:r>
              <a:rPr lang="en-US" altLang="zh-TW" sz="2800" dirty="0"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getData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createData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	/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deleteData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/1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若以 </a:t>
            </a:r>
            <a:r>
              <a:rPr lang="en-US" altLang="zh-TW" dirty="0" smtClean="0">
                <a:ea typeface="微軟正黑體" panose="020B0604030504040204" pitchFamily="34" charset="-120"/>
              </a:rPr>
              <a:t>RESTful API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統一格式的</a:t>
            </a:r>
            <a:r>
              <a:rPr lang="en-US" altLang="zh-TW" dirty="0" smtClean="0">
                <a:ea typeface="微軟正黑體" panose="020B0604030504040204" pitchFamily="34" charset="-120"/>
              </a:rPr>
              <a:t>URL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GET 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POST    	/data</a:t>
            </a: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刪除資料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DELETE  	/data/1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RESTful API</a:t>
            </a:r>
            <a:endParaRPr lang="zh-TW" altLang="en-US" sz="36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9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：回傳狀態碼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/>
              <a:t>HttpStatusApiController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1999" y="378506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26" y="0"/>
            <a:ext cx="6946101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7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0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83338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6190"/>
              </p:ext>
            </p:extLst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81946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2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8854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30799"/>
              </p:ext>
            </p:extLst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47663"/>
              </p:ext>
            </p:extLst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LogTablesAsyncApiController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2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使用北風資料庫</a:t>
            </a:r>
            <a:r>
              <a:rPr lang="en-US" altLang="zh-TW" sz="3200" dirty="0"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ea typeface="微軟正黑體" panose="020B0604030504040204" pitchFamily="34" charset="-120"/>
              </a:rPr>
              <a:t>微軟提供的範例資料庫，網路找得到</a:t>
            </a:r>
            <a:r>
              <a:rPr lang="en-US" altLang="zh-TW" sz="32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200" dirty="0" err="1">
                <a:ea typeface="微軟正黑體" panose="020B0604030504040204" pitchFamily="34" charset="-120"/>
              </a:rPr>
              <a:t>NuGet</a:t>
            </a:r>
            <a:r>
              <a:rPr lang="zh-TW" altLang="en-US" sz="3200" dirty="0">
                <a:ea typeface="微軟正黑體" panose="020B0604030504040204" pitchFamily="34" charset="-120"/>
              </a:rPr>
              <a:t>安裝</a:t>
            </a:r>
            <a:r>
              <a:rPr lang="en-US" altLang="zh-TW" sz="3200" dirty="0" err="1">
                <a:ea typeface="微軟正黑體" panose="020B0604030504040204" pitchFamily="34" charset="-120"/>
              </a:rPr>
              <a:t>Microsoft.EntityFramework</a:t>
            </a:r>
            <a:r>
              <a:rPr lang="zh-TW" altLang="en-US" sz="3200" dirty="0" smtClean="0">
                <a:ea typeface="微軟正黑體" panose="020B0604030504040204" pitchFamily="34" charset="-120"/>
              </a:rPr>
              <a:t>套件</a:t>
            </a:r>
            <a:endParaRPr lang="zh-TW" altLang="en-US" sz="3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25562"/>
            <a:ext cx="1219200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App)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1325561"/>
            <a:ext cx="9064613" cy="5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1" y="29264"/>
            <a:ext cx="5216436" cy="6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1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762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14" y="0"/>
            <a:ext cx="4558800" cy="68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First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08"/>
            <a:ext cx="12192000" cy="45408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555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內容版面配置區 6"/>
          <p:cNvGraphicFramePr>
            <a:graphicFrameLocks/>
          </p:cNvGraphicFramePr>
          <p:nvPr>
            <p:extLst/>
          </p:nvPr>
        </p:nvGraphicFramePr>
        <p:xfrm>
          <a:off x="0" y="4540831"/>
          <a:ext cx="1212033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0336"/>
              </a:tblGrid>
              <a:tr h="216952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&lt;add name="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NorthwindEntities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="metadata=res://*/Models.Entity.Northwind.csdl|res://*/Models.Entity.Northwind.ssdl|res://*/Models.Entity.Northwind.msl;provider=System.Data.SqlClient;provider connection string=&amp;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quot;data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source=AMY\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SQLEXPRESS;initial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catalog=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Northwind;user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amy;password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=12345678;multipleactiveresultsets=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True;application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name=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EntityFramework&amp;quot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 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providerName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System.Data.EntityClient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/&gt;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TW" sz="2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connectionStrings</a:t>
                      </a:r>
                      <a:r>
                        <a:rPr lang="en-US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都有關聯表，又因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EF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消極載入關係，會有循環參考問題，故不使用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325563"/>
            <a:ext cx="9230380" cy="90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2" y="2487840"/>
            <a:ext cx="92303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若出現以下錯誤，則先重建方案後再試一次即可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2204369"/>
            <a:ext cx="11366500" cy="35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837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2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先了解：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8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7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web.config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83298"/>
              </p:ext>
            </p:extLst>
          </p:nvPr>
        </p:nvGraphicFramePr>
        <p:xfrm>
          <a:off x="341086" y="818555"/>
          <a:ext cx="113665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208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&lt;configuration&gt;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name=“Access-Control-Allow-Origin” value="http://172.12.123.45:6789" /&gt;</a:t>
                      </a:r>
                      <a:r>
                        <a:rPr lang="zh-TW" altLang="en-US" sz="2800" b="1" dirty="0" smtClean="0"/>
                        <a:t>   </a:t>
                      </a:r>
                      <a:r>
                        <a:rPr lang="en-US" altLang="zh-TW" sz="2800" b="1" dirty="0" smtClean="0"/>
                        <a:t>// </a:t>
                      </a:r>
                      <a:r>
                        <a:rPr lang="zh-TW" altLang="en-US" sz="2800" b="1" dirty="0" smtClean="0"/>
                        <a:t>指定</a:t>
                      </a:r>
                      <a:r>
                        <a:rPr lang="en-US" altLang="zh-TW" sz="2800" b="1" dirty="0" smtClean="0"/>
                        <a:t>IP</a:t>
                      </a:r>
                      <a:r>
                        <a:rPr lang="zh-TW" altLang="en-US" sz="2800" b="1" dirty="0" smtClean="0"/>
                        <a:t>，若用*代表開放全部</a:t>
                      </a: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name="Access-Control-Allow-Methods" value="GET, POST, PUT, DELETE, OPTIONS"/&gt;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&lt;add name="Access-Control-Allow-Headers" value="Origin, X-Requested-With, Content-Type, Accept" 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&lt;/</a:t>
                      </a:r>
                      <a:r>
                        <a:rPr lang="en-US" altLang="zh-TW" sz="2800" b="1" dirty="0" err="1" smtClean="0"/>
                        <a:t>customHeaders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&lt;/</a:t>
                      </a:r>
                      <a:r>
                        <a:rPr lang="en-US" altLang="zh-TW" sz="2800" b="1" dirty="0" err="1" smtClean="0"/>
                        <a:t>httpProtocol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&lt;/</a:t>
                      </a:r>
                      <a:r>
                        <a:rPr lang="en-US" altLang="zh-TW" sz="2800" b="1" dirty="0" err="1" smtClean="0"/>
                        <a:t>system.webServer</a:t>
                      </a:r>
                      <a:r>
                        <a:rPr lang="en-US" altLang="zh-TW" sz="2800" b="1" dirty="0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&lt;/configuration&gt;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4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607463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設定二：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在呼叫的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responsive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xxxApi.cs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檔的方法中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836028"/>
              </p:ext>
            </p:extLst>
          </p:nvPr>
        </p:nvGraphicFramePr>
        <p:xfrm>
          <a:off x="341086" y="1607463"/>
          <a:ext cx="11366500" cy="441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4419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// *</a:t>
                      </a:r>
                      <a:r>
                        <a:rPr lang="zh-TW" altLang="en-US" sz="2800" b="1" dirty="0" smtClean="0"/>
                        <a:t>代表任何網域資源都接收，不建議用*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("Access-Control-Allow-Origin", "*");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("Access-Control-Allow-Headers", "Origin, X-Requested-With, Content-Type, Accept");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err="1" smtClean="0"/>
                        <a:t>HttpContext.Current.Response.AppendHeader</a:t>
                      </a:r>
                      <a:r>
                        <a:rPr lang="en-US" altLang="zh-TW" sz="2800" b="1" dirty="0" smtClean="0"/>
                        <a:t>("Access-Control-Allow-Methods", "GET,PUT,POST,DELETE");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26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設定三：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前端呼叫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時，設定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8063"/>
              </p:ext>
            </p:extLst>
          </p:nvPr>
        </p:nvGraphicFramePr>
        <p:xfrm>
          <a:off x="341086" y="1028343"/>
          <a:ext cx="11366500" cy="584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4811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url: 'https://m.maizuo.com/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gateway?cityId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=110100&amp;pageNum=1&amp;pageSize=10&amp;type=1&amp;k=3713465',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headers: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'X-Client-Info': '{"a":"3000","ch":"1002","v":"5.0.4","e":"1603079153333207857790978","bc":"110100"}',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    'X-Host': '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mall.film-ticket.film.list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'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  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}).then(res =&gt; { console.log(res) 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aluesController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zh-TW" altLang="en-US" dirty="0" smtClean="0"/>
              <a:t>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" y="2342899"/>
            <a:ext cx="11660227" cy="1105054"/>
          </a:xfrm>
          <a:prstGeom prst="rect">
            <a:avLst/>
          </a:prstGeom>
        </p:spPr>
      </p:pic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0051"/>
              </p:ext>
            </p:extLst>
          </p:nvPr>
        </p:nvGraphicFramePr>
        <p:xfrm>
          <a:off x="412750" y="3766341"/>
          <a:ext cx="113665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錯誤</a:t>
                      </a:r>
                      <a:endParaRPr lang="en-US" altLang="zh-TW" sz="2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Access to 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XMLHttpRequest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at 'http://localhost:49584/</a:t>
                      </a:r>
                      <a:r>
                        <a:rPr lang="en-US" altLang="zh-TW" sz="28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/Values' from origin 'https://jquery.com' has been blocked by CORS policy: No 'Access-Control-Allow-Origin' header is present on the requested resource.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dirty="0"/>
          </a:p>
          <a:p>
            <a:r>
              <a:rPr lang="zh-TW" altLang="en-US" dirty="0"/>
              <a:t>設定後</a:t>
            </a:r>
          </a:p>
        </p:txBody>
      </p:sp>
    </p:spTree>
    <p:extLst>
      <p:ext uri="{BB962C8B-B14F-4D97-AF65-F5344CB8AC3E}">
        <p14:creationId xmlns:p14="http://schemas.microsoft.com/office/powerpoint/2010/main" val="2999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設定後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前後在不同網域呼叫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83468"/>
              </p:ext>
            </p:extLst>
          </p:nvPr>
        </p:nvGraphicFramePr>
        <p:xfrm>
          <a:off x="412750" y="2169770"/>
          <a:ext cx="113665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$.get("http://localhost:49584/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api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/Values").done(function (response) {  console.log(response);});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zh-TW" altLang="en-US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正確撈取</a:t>
                      </a:r>
                      <a:endParaRPr lang="en-US" altLang="zh-TW" sz="2800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['value1', 'value2']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套件介紹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參考：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kevintsengtw.blogspot.com/2015/12/aspnet-web-api-swagger.html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dotblogs.com.tw/yc421206/2018/09/29/swagger_install_swashbuckle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dotblogs.com.tw/rainmaker/2014/05/21/145191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互動文件產生器，使用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所編寫的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Software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支援了現在許多的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 API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除了顯示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輸出入規格外，也能夠讓使用者即時的在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UI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介面上進行操作，立刻就能看到執行結果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92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 Web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專案裡加入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在專案裡透過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安裝以下兩個 </a:t>
            </a:r>
            <a:r>
              <a:rPr lang="en-US" altLang="zh-TW" dirty="0"/>
              <a:t>Packages</a:t>
            </a:r>
            <a:r>
              <a:rPr lang="zh-TW" altLang="en-US" dirty="0"/>
              <a:t>，分別是：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Swashbuckle.Core</a:t>
            </a:r>
            <a:r>
              <a:rPr lang="en-US" altLang="zh-TW" dirty="0"/>
              <a:t>(</a:t>
            </a:r>
            <a:r>
              <a:rPr lang="zh-TW" altLang="en-US" dirty="0"/>
              <a:t>裝了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就會把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一併安裝進 來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安裝好 </a:t>
            </a:r>
            <a:r>
              <a:rPr lang="en-US" altLang="zh-TW" dirty="0" err="1"/>
              <a:t>Swashbuckle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Swashbuckle.Core</a:t>
            </a:r>
            <a:r>
              <a:rPr lang="en-US" altLang="zh-TW" dirty="0"/>
              <a:t> </a:t>
            </a:r>
            <a:r>
              <a:rPr lang="zh-TW" altLang="en-US" dirty="0"/>
              <a:t>之後，要檢查看看下面的檔案是不是 有建立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/</a:t>
            </a:r>
            <a:r>
              <a:rPr lang="en-US" altLang="zh-TW" dirty="0" err="1"/>
              <a:t>SwaggerConfig.cs</a:t>
            </a:r>
            <a:r>
              <a:rPr lang="en-US" altLang="zh-TW" dirty="0"/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23" y="2513882"/>
            <a:ext cx="10387756" cy="1029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49" y="4492299"/>
            <a:ext cx="2966607" cy="2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對專案按右鍵 </a:t>
            </a:r>
            <a:r>
              <a:rPr lang="en-US" altLang="zh-TW" dirty="0"/>
              <a:t>&gt; </a:t>
            </a:r>
            <a:r>
              <a:rPr lang="zh-TW" altLang="en-US" dirty="0"/>
              <a:t>屬性 </a:t>
            </a:r>
            <a:r>
              <a:rPr lang="en-US" altLang="zh-TW" dirty="0"/>
              <a:t>&gt; </a:t>
            </a:r>
            <a:r>
              <a:rPr lang="zh-TW" altLang="en-US" dirty="0"/>
              <a:t>建置，裡面要勾選建置時輸出「</a:t>
            </a:r>
            <a:r>
              <a:rPr lang="en-US" altLang="zh-TW" dirty="0"/>
              <a:t>XML </a:t>
            </a:r>
            <a:r>
              <a:rPr lang="zh-TW" altLang="en-US" dirty="0"/>
              <a:t>文件檔 案」，並設定路徑，檔名自</a:t>
            </a:r>
            <a:r>
              <a:rPr lang="zh-TW" altLang="en-US" dirty="0" smtClean="0"/>
              <a:t>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83" y="2123414"/>
            <a:ext cx="81069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的內容，在程式碼的第 </a:t>
            </a:r>
            <a:r>
              <a:rPr lang="en-US" altLang="zh-TW" dirty="0"/>
              <a:t>105 </a:t>
            </a:r>
            <a:r>
              <a:rPr lang="zh-TW" altLang="en-US" dirty="0"/>
              <a:t>行，將這一行給反 註解，目的是輸出 </a:t>
            </a:r>
            <a:r>
              <a:rPr lang="en-US" altLang="zh-TW" dirty="0"/>
              <a:t>XML </a:t>
            </a:r>
            <a:r>
              <a:rPr lang="zh-TW" altLang="en-US" dirty="0"/>
              <a:t>檔，但還未實作方法，因此會出現紅底錯誤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3" y="2216230"/>
            <a:ext cx="10501085" cy="27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175657"/>
            <a:ext cx="11366500" cy="5001306"/>
          </a:xfrm>
        </p:spPr>
        <p:txBody>
          <a:bodyPr/>
          <a:lstStyle/>
          <a:p>
            <a:r>
              <a:rPr lang="zh-TW" altLang="en-US" dirty="0"/>
              <a:t>取消註解後，需實作 </a:t>
            </a:r>
            <a:r>
              <a:rPr lang="en-US" altLang="zh-TW" dirty="0" err="1"/>
              <a:t>GetXmlCommentsPath</a:t>
            </a:r>
            <a:r>
              <a:rPr lang="en-US" altLang="zh-TW" dirty="0"/>
              <a:t> </a:t>
            </a:r>
            <a:r>
              <a:rPr lang="zh-TW" altLang="en-US" dirty="0"/>
              <a:t>方法，在 </a:t>
            </a:r>
            <a:r>
              <a:rPr lang="en-US" altLang="zh-TW" dirty="0" err="1"/>
              <a:t>SwaggerConfig.cs</a:t>
            </a:r>
            <a:r>
              <a:rPr lang="en-US" altLang="zh-TW" dirty="0"/>
              <a:t> </a:t>
            </a:r>
            <a:r>
              <a:rPr lang="zh-TW" altLang="en-US" dirty="0"/>
              <a:t>新增以下程式碼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191637"/>
              </p:ext>
            </p:extLst>
          </p:nvPr>
        </p:nvGraphicFramePr>
        <p:xfrm>
          <a:off x="412750" y="2169770"/>
          <a:ext cx="113665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11760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取得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Swagger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產生的 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API </a:t>
                      </a:r>
                      <a:r>
                        <a:rPr lang="zh-TW" altLang="en-US" sz="2800" b="1" dirty="0" smtClean="0">
                          <a:latin typeface="+mn-lt"/>
                        </a:rPr>
                        <a:t>文件說明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&lt;/summary&gt;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/// &lt;returns&gt;&lt;/returns&gt;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private static string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GetXmlCommentsPath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	return 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Path.Combine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(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System.AppDomain.CurrentDomain.BaseDirectory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, @"</a:t>
                      </a:r>
                      <a:r>
                        <a:rPr lang="en-US" altLang="zh-TW" sz="2800" b="1" dirty="0" err="1" smtClean="0">
                          <a:latin typeface="+mn-lt"/>
                        </a:rPr>
                        <a:t>App_Data</a:t>
                      </a:r>
                      <a:r>
                        <a:rPr lang="en-US" altLang="zh-TW" sz="2800" b="1" dirty="0" smtClean="0">
                          <a:latin typeface="+mn-lt"/>
                        </a:rPr>
                        <a:t>\WebApplication5.XML");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>
                          <a:latin typeface="+mn-lt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上添加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註解是用三個 反斜線寫的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才會產生文件說明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397675"/>
            <a:ext cx="725906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若不想產生某支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的說明，則在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SwaggerConfig.cs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取消以下註解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2393718"/>
            <a:ext cx="11372001" cy="2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另外在要隱藏文件的該 </a:t>
            </a:r>
            <a:r>
              <a:rPr lang="en-US" altLang="zh-TW" sz="2800" dirty="0"/>
              <a:t>Action </a:t>
            </a:r>
            <a:r>
              <a:rPr lang="zh-TW" altLang="en-US" sz="2800" dirty="0"/>
              <a:t>添加以下</a:t>
            </a:r>
            <a:r>
              <a:rPr lang="zh-TW" altLang="en-US" sz="2800" dirty="0" smtClean="0"/>
              <a:t>屬性：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</a:rPr>
              <a:t>ApiExplorerSettings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IgnoreApi</a:t>
            </a:r>
            <a:r>
              <a:rPr lang="en-US" altLang="zh-TW" sz="2800" dirty="0">
                <a:solidFill>
                  <a:srgbClr val="FF0000"/>
                </a:solidFill>
              </a:rPr>
              <a:t> = true)] 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1654027"/>
            <a:ext cx="11366500" cy="52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209788"/>
            <a:ext cx="11366500" cy="818555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啟動程式後在程式後方加上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如下啟動網址：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localhost:56573/Swagger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0" y="1846898"/>
            <a:ext cx="11616820" cy="41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3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2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491" y="1257300"/>
            <a:ext cx="11152909" cy="5508624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都會帶有一個資訊，這個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資訊有規範一定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幾個分別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透過網址的方式傳送，大家都看得到，比較不安全，適用於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Body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，像傳送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檔案、帳密或是其他機密資訊時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開啟開發人員工具，然後切到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找到傳送的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資訊，點開最下方可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</a:p>
        </p:txBody>
      </p:sp>
    </p:spTree>
    <p:extLst>
      <p:ext uri="{BB962C8B-B14F-4D97-AF65-F5344CB8AC3E}">
        <p14:creationId xmlns:p14="http://schemas.microsoft.com/office/powerpoint/2010/main" val="2994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9837</TotalTime>
  <Words>3495</Words>
  <Application>Microsoft Office PowerPoint</Application>
  <PresentationFormat>寬螢幕</PresentationFormat>
  <Paragraphs>482</Paragraphs>
  <Slides>84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0" baseType="lpstr">
      <vt:lpstr>微軟正黑體</vt:lpstr>
      <vt:lpstr>新細明體</vt:lpstr>
      <vt:lpstr>Arial</vt:lpstr>
      <vt:lpstr>Calibri</vt:lpstr>
      <vt:lpstr>Calibri Light</vt:lpstr>
      <vt:lpstr>Office 佈景主題</vt:lpstr>
      <vt:lpstr>Web API串接教學與實做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2017 =&gt; 檔案 =&gt; 新增 =&gt; 專案 =&gt; 建立ASP.NET Web應用程式(.NET Framework)及專案名稱 =&gt; 確定</vt:lpstr>
      <vt:lpstr>PowerPoint 簡報</vt:lpstr>
      <vt:lpstr>PowerPoint 簡報</vt:lpstr>
      <vt:lpstr>測試結果</vt:lpstr>
      <vt:lpstr>查看request、response資訊</vt:lpstr>
      <vt:lpstr>怎麼知道我們輸入的URL會呼叫什麼API？=&gt;透過路由設定</vt:lpstr>
      <vt:lpstr>如何看API路由設定</vt:lpstr>
      <vt:lpstr>自訂路由(透過RouteConfig統一設定)</vt:lpstr>
      <vt:lpstr>自訂路由(在Controller、Action單獨指定)</vt:lpstr>
      <vt:lpstr>實作：設定路由</vt:lpstr>
      <vt:lpstr>PowerPoint 簡報</vt:lpstr>
      <vt:lpstr>一般Controller VS API Controller</vt:lpstr>
      <vt:lpstr>一般Controller VS API Controller</vt:lpstr>
      <vt:lpstr>PowerPoint 簡報</vt:lpstr>
      <vt:lpstr>實作：回傳狀態碼</vt:lpstr>
      <vt:lpstr>PowerPoint 簡報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UI介面介紹</vt:lpstr>
      <vt:lpstr>匯出postman</vt:lpstr>
      <vt:lpstr>匯入postman(桌面版)</vt:lpstr>
      <vt:lpstr>匯入postman(網頁版)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實作：DB連線</vt:lpstr>
      <vt:lpstr>DB連線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使用DB First步驟</vt:lpstr>
      <vt:lpstr>利用Scaffold產生Web API</vt:lpstr>
      <vt:lpstr>這邊用LogTable建立API，其他Table都有關聯表，又因EF消極載入關係，會有循環參考問題，故不使用</vt:lpstr>
      <vt:lpstr>若出現以下錯誤，則先重建方案後再試一次即可</vt:lpstr>
      <vt:lpstr>同步和非同步</vt:lpstr>
      <vt:lpstr>跨網域存取CORS設定</vt:lpstr>
      <vt:lpstr>介紹</vt:lpstr>
      <vt:lpstr>介紹</vt:lpstr>
      <vt:lpstr>CORS設定一：設定 web.config</vt:lpstr>
      <vt:lpstr>CORS設定二：在呼叫的API加入 responsive header  直接在 xxxApi.cs 檔的方法中設定</vt:lpstr>
      <vt:lpstr>CORS設定三：前端呼叫API時，設定header參數</vt:lpstr>
      <vt:lpstr>實作：跨網域存取CORS設定</vt:lpstr>
      <vt:lpstr>設定CORS前後在不同網域呼叫API</vt:lpstr>
      <vt:lpstr>設定CORS前後在不同網域呼叫API</vt:lpstr>
      <vt:lpstr>Web API 文件產生器 - Swagger套件介紹</vt:lpstr>
      <vt:lpstr>介紹</vt:lpstr>
      <vt:lpstr>ASP.NET Web 專案裡加入 Swagger 功能</vt:lpstr>
      <vt:lpstr>設定輸出 Swagger 產生的 XML 說明文件</vt:lpstr>
      <vt:lpstr>設定輸出 Swagger 產生的 XML 說明文件</vt:lpstr>
      <vt:lpstr>設定輸出 Swagger 產生的 XML 說明文件</vt:lpstr>
      <vt:lpstr>在 Action 上添加 Summary 註解(註解是用三個 反斜線寫的)才會產生文件說明 </vt:lpstr>
      <vt:lpstr>若不想產生某支 API 的說明，則在 SwaggerConfig.cs 取消以下註解</vt:lpstr>
      <vt:lpstr>另外在要隱藏文件的該 Action 添加以下屬性： [ApiExplorerSettings(IgnoreApi = true)] </vt:lpstr>
      <vt:lpstr>執行結果(啟動程式後在程式後方加上 Swagger) 如下啟動網址：http://localhost:56573/Swagger</vt:lpstr>
      <vt:lpstr>其他補充</vt:lpstr>
      <vt:lpstr>什麼是JSON</vt:lpstr>
      <vt:lpstr>JSON序列化&amp;反序列化</vt:lpstr>
      <vt:lpstr>SQL資料JSON序列化</vt:lpstr>
      <vt:lpstr>JSON轉類別</vt:lpstr>
      <vt:lpstr>API模擬網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Microsoft 帳戶</cp:lastModifiedBy>
  <cp:revision>403</cp:revision>
  <dcterms:created xsi:type="dcterms:W3CDTF">2021-12-05T02:13:03Z</dcterms:created>
  <dcterms:modified xsi:type="dcterms:W3CDTF">2021-12-24T00:58:21Z</dcterms:modified>
</cp:coreProperties>
</file>