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431" r:id="rId3"/>
    <p:sldId id="429" r:id="rId4"/>
    <p:sldId id="257" r:id="rId5"/>
    <p:sldId id="297" r:id="rId6"/>
    <p:sldId id="291" r:id="rId7"/>
    <p:sldId id="295" r:id="rId8"/>
    <p:sldId id="293" r:id="rId9"/>
    <p:sldId id="337" r:id="rId10"/>
    <p:sldId id="317" r:id="rId11"/>
    <p:sldId id="318" r:id="rId12"/>
    <p:sldId id="357" r:id="rId13"/>
    <p:sldId id="298" r:id="rId14"/>
    <p:sldId id="306" r:id="rId15"/>
    <p:sldId id="305" r:id="rId16"/>
    <p:sldId id="308" r:id="rId17"/>
    <p:sldId id="320" r:id="rId18"/>
    <p:sldId id="339" r:id="rId19"/>
    <p:sldId id="353" r:id="rId20"/>
    <p:sldId id="363" r:id="rId21"/>
    <p:sldId id="378" r:id="rId22"/>
    <p:sldId id="379" r:id="rId23"/>
    <p:sldId id="381" r:id="rId24"/>
    <p:sldId id="351" r:id="rId25"/>
    <p:sldId id="352" r:id="rId26"/>
    <p:sldId id="354" r:id="rId27"/>
    <p:sldId id="358" r:id="rId28"/>
    <p:sldId id="359" r:id="rId29"/>
    <p:sldId id="326" r:id="rId30"/>
    <p:sldId id="335" r:id="rId31"/>
    <p:sldId id="330" r:id="rId32"/>
    <p:sldId id="336" r:id="rId33"/>
    <p:sldId id="401" r:id="rId34"/>
    <p:sldId id="432" r:id="rId35"/>
    <p:sldId id="433" r:id="rId36"/>
    <p:sldId id="333" r:id="rId37"/>
    <p:sldId id="345" r:id="rId38"/>
    <p:sldId id="342" r:id="rId39"/>
    <p:sldId id="343" r:id="rId40"/>
    <p:sldId id="341" r:id="rId41"/>
    <p:sldId id="347" r:id="rId42"/>
    <p:sldId id="349" r:id="rId43"/>
    <p:sldId id="350" r:id="rId44"/>
    <p:sldId id="312" r:id="rId45"/>
    <p:sldId id="314" r:id="rId46"/>
    <p:sldId id="310" r:id="rId47"/>
    <p:sldId id="434" r:id="rId48"/>
    <p:sldId id="321" r:id="rId49"/>
    <p:sldId id="313" r:id="rId50"/>
    <p:sldId id="315" r:id="rId51"/>
    <p:sldId id="400" r:id="rId52"/>
    <p:sldId id="402" r:id="rId53"/>
    <p:sldId id="389" r:id="rId54"/>
    <p:sldId id="390" r:id="rId55"/>
    <p:sldId id="391" r:id="rId56"/>
    <p:sldId id="392" r:id="rId57"/>
    <p:sldId id="393" r:id="rId58"/>
    <p:sldId id="394" r:id="rId59"/>
    <p:sldId id="395" r:id="rId60"/>
    <p:sldId id="396" r:id="rId61"/>
    <p:sldId id="397" r:id="rId62"/>
    <p:sldId id="398" r:id="rId63"/>
    <p:sldId id="403" r:id="rId64"/>
    <p:sldId id="369" r:id="rId65"/>
    <p:sldId id="370" r:id="rId66"/>
    <p:sldId id="371" r:id="rId67"/>
    <p:sldId id="373" r:id="rId68"/>
    <p:sldId id="375" r:id="rId69"/>
    <p:sldId id="377" r:id="rId70"/>
    <p:sldId id="382" r:id="rId71"/>
    <p:sldId id="386" r:id="rId72"/>
    <p:sldId id="387" r:id="rId73"/>
    <p:sldId id="410" r:id="rId74"/>
    <p:sldId id="411" r:id="rId75"/>
    <p:sldId id="412" r:id="rId76"/>
    <p:sldId id="413" r:id="rId77"/>
    <p:sldId id="414" r:id="rId78"/>
    <p:sldId id="415" r:id="rId79"/>
    <p:sldId id="417" r:id="rId80"/>
    <p:sldId id="418" r:id="rId81"/>
    <p:sldId id="416" r:id="rId82"/>
    <p:sldId id="421" r:id="rId83"/>
    <p:sldId id="427" r:id="rId84"/>
    <p:sldId id="428" r:id="rId85"/>
    <p:sldId id="425" r:id="rId86"/>
    <p:sldId id="426" r:id="rId8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0093" autoAdjust="0"/>
  </p:normalViewPr>
  <p:slideViewPr>
    <p:cSldViewPr snapToGrid="0">
      <p:cViewPr varScale="1">
        <p:scale>
          <a:sx n="53" d="100"/>
          <a:sy n="53" d="100"/>
        </p:scale>
        <p:origin x="1032" y="36"/>
      </p:cViewPr>
      <p:guideLst/>
    </p:cSldViewPr>
  </p:slideViewPr>
  <p:outlineViewPr>
    <p:cViewPr>
      <p:scale>
        <a:sx n="33" d="100"/>
        <a:sy n="33" d="100"/>
      </p:scale>
      <p:origin x="0" y="-186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E5846-5D0F-48C5-89A4-48096943028B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48313-5CBC-4C3A-A1C1-87A108B3BB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958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</a:t>
            </a:r>
            <a:r>
              <a:rPr lang="en-US" altLang="zh-TW" dirty="0" err="1" smtClean="0"/>
              <a:t>.net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mvc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.net</a:t>
            </a:r>
            <a:r>
              <a:rPr lang="en-US" altLang="zh-TW" dirty="0" smtClean="0"/>
              <a:t> core </a:t>
            </a:r>
            <a:r>
              <a:rPr lang="en-US" altLang="zh-TW" dirty="0" err="1" smtClean="0"/>
              <a:t>mvc</a:t>
            </a:r>
            <a:r>
              <a:rPr lang="zh-TW" altLang="en-US" dirty="0" smtClean="0"/>
              <a:t>的開發經驗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有</a:t>
            </a:r>
            <a:r>
              <a:rPr lang="en-US" altLang="zh-TW" dirty="0" err="1" smtClean="0"/>
              <a:t>webApi</a:t>
            </a:r>
            <a:r>
              <a:rPr lang="zh-TW" altLang="en-US" dirty="0" smtClean="0"/>
              <a:t>串接經驗的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036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22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045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420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跳過該實作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919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FromBody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798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/</a:t>
            </a:r>
            <a:r>
              <a:rPr lang="zh-TW" altLang="en-US" dirty="0" smtClean="0"/>
              <a:t>代表根目錄的意思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不同公司，不一樣的工程師，設計的名稱都會不一樣，</a:t>
            </a:r>
            <a:r>
              <a:rPr lang="zh-TW" altLang="en-US" b="1" dirty="0" smtClean="0"/>
              <a:t>沒有統一的命名方式</a:t>
            </a:r>
            <a:r>
              <a:rPr lang="zh-TW" altLang="en-US" dirty="0" smtClean="0"/>
              <a:t>，造成在引用各家 </a:t>
            </a:r>
            <a:r>
              <a:rPr lang="en-US" altLang="zh-TW" dirty="0" smtClean="0"/>
              <a:t>API </a:t>
            </a:r>
            <a:r>
              <a:rPr lang="zh-TW" altLang="en-US" dirty="0" smtClean="0"/>
              <a:t>時，都需要詳讀 </a:t>
            </a:r>
            <a:r>
              <a:rPr lang="en-US" altLang="zh-TW" dirty="0" smtClean="0"/>
              <a:t>API </a:t>
            </a:r>
            <a:r>
              <a:rPr lang="zh-TW" altLang="en-US" dirty="0" smtClean="0"/>
              <a:t>文件，理解所有設計命名規則後，才可使用。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就是用一個統一的 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定位資源，將動作藏在 </a:t>
            </a:r>
            <a:r>
              <a:rPr lang="en-US" altLang="zh-TW" dirty="0" smtClean="0"/>
              <a:t>HTTP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method </a:t>
            </a:r>
            <a:r>
              <a:rPr lang="zh-TW" altLang="en-US" dirty="0" smtClean="0"/>
              <a:t>裡面。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183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跳過該實作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994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621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44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呼叫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和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回傳的資料格式很多種，如</a:t>
            </a:r>
            <a:r>
              <a:rPr lang="en-US" altLang="zh-TW" dirty="0" smtClean="0"/>
              <a:t>XML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TXT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等，那目前最常用的就是</a:t>
            </a:r>
            <a:r>
              <a:rPr lang="en-US" altLang="zh-TW" dirty="0" smtClean="0"/>
              <a:t>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855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今日教學</a:t>
            </a:r>
            <a:r>
              <a:rPr lang="en-US" altLang="zh-TW" dirty="0" smtClean="0"/>
              <a:t>PPT</a:t>
            </a:r>
            <a:r>
              <a:rPr lang="zh-TW" altLang="en-US" dirty="0" smtClean="0"/>
              <a:t>及範例檔都放在這個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339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{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"name" : "Amy",	// </a:t>
            </a:r>
            <a:r>
              <a:rPr lang="zh-TW" altLang="en-US" dirty="0" smtClean="0"/>
              <a:t>所有</a:t>
            </a:r>
            <a:r>
              <a:rPr lang="en-US" altLang="zh-TW" dirty="0" smtClean="0"/>
              <a:t>key</a:t>
            </a:r>
            <a:r>
              <a:rPr lang="zh-TW" altLang="en-US" dirty="0" smtClean="0"/>
              <a:t>都需用</a:t>
            </a:r>
            <a:r>
              <a:rPr lang="en-US" altLang="zh-TW" dirty="0" smtClean="0"/>
              <a:t>""</a:t>
            </a:r>
            <a:r>
              <a:rPr lang="zh-TW" altLang="en-US" dirty="0" smtClean="0"/>
              <a:t>包住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"age" : 18	// </a:t>
            </a:r>
            <a:r>
              <a:rPr lang="zh-TW" altLang="en-US" dirty="0" smtClean="0"/>
              <a:t>最後一個</a:t>
            </a:r>
            <a:r>
              <a:rPr lang="en-US" altLang="zh-TW" dirty="0" smtClean="0"/>
              <a:t>key</a:t>
            </a:r>
            <a:r>
              <a:rPr lang="zh-TW" altLang="en-US" dirty="0" smtClean="0"/>
              <a:t>的話不用再加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}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834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460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365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8581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065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2096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6559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2441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459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6104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045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6594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3947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3566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9592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6163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670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3892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4111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294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今日主要以</a:t>
            </a:r>
            <a:r>
              <a:rPr lang="en-US" altLang="zh-TW" dirty="0" smtClean="0"/>
              <a:t>VS2017</a:t>
            </a:r>
            <a:r>
              <a:rPr lang="zh-TW" altLang="en-US" dirty="0" smtClean="0"/>
              <a:t>、</a:t>
            </a:r>
            <a:r>
              <a:rPr lang="en-US" altLang="zh-TW" dirty="0" smtClean="0"/>
              <a:t>.NET</a:t>
            </a:r>
            <a:r>
              <a:rPr lang="zh-TW" altLang="en-US" dirty="0" smtClean="0"/>
              <a:t> </a:t>
            </a:r>
            <a:r>
              <a:rPr lang="en-US" altLang="zh-TW" dirty="0" smtClean="0"/>
              <a:t>4.5</a:t>
            </a:r>
            <a:r>
              <a:rPr lang="zh-TW" altLang="en-US" dirty="0" smtClean="0"/>
              <a:t>來介紹與實作，</a:t>
            </a:r>
            <a:r>
              <a:rPr lang="en-US" altLang="zh-TW" dirty="0" smtClean="0"/>
              <a:t>VS2019</a:t>
            </a:r>
            <a:r>
              <a:rPr lang="zh-TW" altLang="en-US" dirty="0" smtClean="0"/>
              <a:t>、</a:t>
            </a:r>
            <a:r>
              <a:rPr lang="en-US" altLang="zh-TW" dirty="0" smtClean="0"/>
              <a:t>.NET</a:t>
            </a:r>
            <a:r>
              <a:rPr lang="zh-TW" altLang="en-US" dirty="0" smtClean="0"/>
              <a:t> </a:t>
            </a:r>
            <a:r>
              <a:rPr lang="en-US" altLang="zh-TW" dirty="0" smtClean="0"/>
              <a:t>Core</a:t>
            </a:r>
            <a:r>
              <a:rPr lang="zh-TW" altLang="en-US" dirty="0" smtClean="0"/>
              <a:t>的部分也會講到一點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096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3251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0920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644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5484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3530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4712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0239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例如：一家公司，該公司員工和公司要資料，公司會給他；若為外來者要和該公司要資料，公司會因無法辨別外來者身分，而不給予資料，除非該公司有設定允許該外來者存取資料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6146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0187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17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例：先想像你是一家餐廳的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客人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，然後你拿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紀錄你是第幾桌、點了什麼餐點等，再將訂單給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服務生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，之後服務生將訂單交給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廚房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，廚房做好後，服務生再將餐點送回給你。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服務生就是客人和廚房的溝通橋樑。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訂單就是我們的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規範資料格式跟傳遞方法等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9405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5308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這邊用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呼叫賣座電影的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舉例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參數可以在開發人員工具的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那邊看該請求的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Headers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X-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開頭的參數，可自行測試需要帶哪個參數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傳送時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值要用字串型別傳送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588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1228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3231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6158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8087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7437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1707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3551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04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CRUD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的縮寫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94787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0222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83473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8991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3079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52539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參考：</a:t>
            </a:r>
            <a:r>
              <a:rPr lang="en-US" altLang="zh-TW" smtClean="0"/>
              <a:t>https://ericwu.asia/2019/05/01/%E7%94%A2%E7%94%9F%E4%BB%BB%E4%BD%95-mock-http-%E5%9B%9E%E6%87%89%E7%9A%84%E5%A5%BD%E5%B7%A5%E5%85%B7-mocky-io/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841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3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803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11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40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33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67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62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04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48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97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11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71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20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50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8679F-F7AD-4C3C-A7D1-3B957986030F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01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dotnet/api/system.net.httpstatuscode?view=net-6.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eiYou/WebApiPractice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postman.com/docs/getting-started/introduction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nye.gitbooks.io/postman/content/chapter1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ategory/ajax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en-us/download/visual-studio-sdk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ostman.com/downloads/" TargetMode="External"/><Relationship Id="rId4" Type="http://schemas.openxmlformats.org/officeDocument/2006/relationships/hyperlink" Target="https://www.microsoft.com/zh-tw/download/details.aspx?id=30653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TW/docs/Web/JavaScript/Same_origin_policy_for_JavaScript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dotblogs.com.tw/yc421206/2018/09/29/swagger_install_swashbuckle" TargetMode="External"/><Relationship Id="rId2" Type="http://schemas.openxmlformats.org/officeDocument/2006/relationships/hyperlink" Target="https://kevintsengtw.blogspot.com/2015/12/aspnet-web-api-swagger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tblogs.com.tw/rainmaker/2014/05/21/145191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6573/Swagger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cky.io/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ckaroo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聖森雲端科技徵的就是你- 第12 屆iT邦幫忙鐵人賽::企業徵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435" y="-347209"/>
            <a:ext cx="378278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串接教學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Amy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00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9491" y="1257300"/>
            <a:ext cx="11152909" cy="55086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資訊有一定的資料格式跟傳遞方法等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傳遞方法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(method)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 GET / PUT / DELETE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，正好會對應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CRUD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：傳送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的參數會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透過網址的方式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傳送，大家都看得到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：傳送的資料會包在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 Body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29491" y="1"/>
            <a:ext cx="11152909" cy="1481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資訊介紹</a:t>
            </a:r>
          </a:p>
        </p:txBody>
      </p:sp>
    </p:spTree>
    <p:extLst>
      <p:ext uri="{BB962C8B-B14F-4D97-AF65-F5344CB8AC3E}">
        <p14:creationId xmlns:p14="http://schemas.microsoft.com/office/powerpoint/2010/main" val="29941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29491" y="1"/>
            <a:ext cx="11152909" cy="1481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(HTTP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29491" y="1257300"/>
            <a:ext cx="11152909" cy="5508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一般呼叫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回傳結果都會有一個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Status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，來告知我們呼叫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的狀態，常見的狀態碼如下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2xx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請求成功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4xx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客戶端錯誤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請求失敗，常見的可能是找不到資源，或是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請求不符合規範</a:t>
            </a: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5xx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伺服器錯誤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，這類狀態碼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90%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代表了伺服器在處理請求的過程中有錯誤或者異常狀態發生，可以去找後端，不是前端的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寫錯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端發生錯誤時，都應該回傳對應的狀態碼給前端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，而不是都回傳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的狀態碼，然後讓前端用資料判斷是否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完整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狀態碼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828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實作：快速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範例參考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ValuesController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1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9491" y="1"/>
            <a:ext cx="11152909" cy="1481496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=&gt;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ASP.NET Web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(.NET Framework)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及專案名稱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確定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" r="14732"/>
          <a:stretch/>
        </p:blipFill>
        <p:spPr>
          <a:xfrm>
            <a:off x="429491" y="1481497"/>
            <a:ext cx="6636327" cy="819264"/>
          </a:xfrm>
          <a:prstGeom prst="rect">
            <a:avLst/>
          </a:prstGeom>
        </p:spPr>
      </p:pic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491" y="2407516"/>
            <a:ext cx="71383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1439" y="1420438"/>
            <a:ext cx="8349012" cy="5437562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429491" y="1"/>
            <a:ext cx="11152909" cy="1481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選擇加入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確定</a:t>
            </a:r>
          </a:p>
        </p:txBody>
      </p:sp>
    </p:spTree>
    <p:extLst>
      <p:ext uri="{BB962C8B-B14F-4D97-AF65-F5344CB8AC3E}">
        <p14:creationId xmlns:p14="http://schemas.microsoft.com/office/powerpoint/2010/main" val="188082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29491" y="1"/>
            <a:ext cx="11152909" cy="1481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專案建立後已有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可以直接執行專案做測試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1497"/>
            <a:ext cx="7332720" cy="3907921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78119"/>
          <a:stretch/>
        </p:blipFill>
        <p:spPr>
          <a:xfrm>
            <a:off x="609600" y="5555672"/>
            <a:ext cx="6223671" cy="10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31711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{{domain}}/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/values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{{domain</a:t>
            </a:r>
            <a:r>
              <a:rPr lang="en-US" altLang="zh-TW" dirty="0" smtClean="0"/>
              <a:t>}}/api/values/5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42" y="2090599"/>
            <a:ext cx="9469171" cy="184810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742" y="4665247"/>
            <a:ext cx="7401958" cy="1352739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測試結果</a:t>
            </a:r>
          </a:p>
        </p:txBody>
      </p:sp>
    </p:spTree>
    <p:extLst>
      <p:ext uri="{BB962C8B-B14F-4D97-AF65-F5344CB8AC3E}">
        <p14:creationId xmlns:p14="http://schemas.microsoft.com/office/powerpoint/2010/main" val="25396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413" y="1325562"/>
            <a:ext cx="9231087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怎麼知道我們輸入的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會呼叫什麼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透過路由設定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8889" r="24836"/>
          <a:stretch/>
        </p:blipFill>
        <p:spPr>
          <a:xfrm>
            <a:off x="2893589" y="1710298"/>
            <a:ext cx="6261493" cy="405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6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路由設定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4118"/>
            <a:ext cx="4353533" cy="20576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891" y="662781"/>
            <a:ext cx="4467849" cy="33532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50949"/>
            <a:ext cx="9421540" cy="209579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38200" y="5920031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根據路由設定尋找對應的路由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10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串接經驗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電商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綠界電子發票串接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ASP.NET Core 5.0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桃園捷運車務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匯出串接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ASP.NET Core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2.2)</a:t>
            </a: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災害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防救資訊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 災情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(ASP.NET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4.7.2)</a:t>
            </a: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02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自訂路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RouteConfig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統一設定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245498"/>
              </p:ext>
            </p:extLst>
          </p:nvPr>
        </p:nvGraphicFramePr>
        <p:xfrm>
          <a:off x="341086" y="973176"/>
          <a:ext cx="11366500" cy="5816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1611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專屬路由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需寫在預設路由前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config.Routes.MapHttpRoute(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                name: "data",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                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routeTemplate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"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dataApi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/{Test*}",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                 defaults: new { controller = "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dataApi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 action = "Test" 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endParaRPr lang="en-US" altLang="zh-TW" sz="28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// </a:t>
                      </a:r>
                      <a:r>
                        <a:rPr lang="zh-TW" altLang="en-US" sz="2800" dirty="0" smtClean="0"/>
                        <a:t>預設路由</a:t>
                      </a:r>
                      <a:endParaRPr lang="en-US" altLang="zh-TW" sz="28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err="1" smtClean="0"/>
                        <a:t>config.Routes.MapHttpRoute</a:t>
                      </a:r>
                      <a:r>
                        <a:rPr lang="en-US" altLang="zh-TW" sz="2800" dirty="0" smtClean="0"/>
                        <a:t>(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	name: "</a:t>
                      </a:r>
                      <a:r>
                        <a:rPr lang="en-US" altLang="zh-TW" sz="2800" dirty="0" err="1" smtClean="0"/>
                        <a:t>DefaultApi</a:t>
                      </a:r>
                      <a:r>
                        <a:rPr lang="en-US" altLang="zh-TW" sz="2800" dirty="0" smtClean="0"/>
                        <a:t>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	</a:t>
                      </a:r>
                      <a:r>
                        <a:rPr lang="en-US" altLang="zh-TW" sz="2800" dirty="0" err="1" smtClean="0"/>
                        <a:t>routeTemplate</a:t>
                      </a:r>
                      <a:r>
                        <a:rPr lang="en-US" altLang="zh-TW" sz="2800" dirty="0" smtClean="0"/>
                        <a:t>: "</a:t>
                      </a:r>
                      <a:r>
                        <a:rPr lang="en-US" altLang="zh-TW" sz="2800" dirty="0" err="1" smtClean="0"/>
                        <a:t>api</a:t>
                      </a:r>
                      <a:r>
                        <a:rPr lang="en-US" altLang="zh-TW" sz="2800" dirty="0" smtClean="0"/>
                        <a:t>/{controller}/{id}",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	// </a:t>
                      </a:r>
                      <a:r>
                        <a:rPr lang="en-US" altLang="zh-TW" sz="2800" dirty="0" err="1" smtClean="0"/>
                        <a:t>routeTemplate</a:t>
                      </a:r>
                      <a:r>
                        <a:rPr lang="en-US" altLang="zh-TW" sz="2800" dirty="0" smtClean="0"/>
                        <a:t>: "</a:t>
                      </a:r>
                      <a:r>
                        <a:rPr lang="en-US" altLang="zh-TW" sz="2800" dirty="0" err="1" smtClean="0"/>
                        <a:t>api</a:t>
                      </a:r>
                      <a:r>
                        <a:rPr lang="en-US" altLang="zh-TW" sz="2800" dirty="0" smtClean="0"/>
                        <a:t>/{controller}/{action}/{id}",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	defaults: new { id = </a:t>
                      </a:r>
                      <a:r>
                        <a:rPr lang="en-US" altLang="zh-TW" sz="2800" dirty="0" err="1" smtClean="0"/>
                        <a:t>RouteParameter.Optional</a:t>
                      </a:r>
                      <a:r>
                        <a:rPr lang="en-US" altLang="zh-TW" sz="2800" dirty="0" smtClean="0"/>
                        <a:t>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66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自訂路由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單獨指定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615617"/>
              </p:ext>
            </p:extLst>
          </p:nvPr>
        </p:nvGraphicFramePr>
        <p:xfrm>
          <a:off x="341086" y="973176"/>
          <a:ext cx="11366500" cy="5816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16117">
                <a:tc>
                  <a:txBody>
                    <a:bodyPr/>
                    <a:lstStyle/>
                    <a:p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800" dirty="0" smtClean="0"/>
                        <a:t>// </a:t>
                      </a:r>
                      <a:r>
                        <a:rPr lang="zh-TW" altLang="en-US" sz="2800" dirty="0" smtClean="0"/>
                        <a:t>特定路由</a:t>
                      </a:r>
                      <a:endParaRPr lang="en-US" altLang="zh-TW" sz="2800" dirty="0" smtClean="0"/>
                    </a:p>
                    <a:p>
                      <a:r>
                        <a:rPr lang="en-US" altLang="zh-TW" sz="2800" dirty="0" smtClean="0"/>
                        <a:t>[Route(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"Get"</a:t>
                      </a:r>
                      <a:r>
                        <a:rPr lang="en-US" altLang="zh-TW" sz="2800" dirty="0" smtClean="0"/>
                        <a:t>)]    // /Get</a:t>
                      </a:r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組合路由</a:t>
                      </a:r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800" dirty="0" smtClean="0"/>
                        <a:t>[</a:t>
                      </a:r>
                      <a:r>
                        <a:rPr lang="en-US" altLang="zh-TW" sz="2800" dirty="0" err="1" smtClean="0"/>
                        <a:t>RouteP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refix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("Test/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RouteApi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")]   </a:t>
                      </a:r>
                      <a:r>
                        <a:rPr lang="en-US" altLang="zh-TW" sz="2800" dirty="0" smtClean="0"/>
                        <a:t>// /Test/</a:t>
                      </a:r>
                      <a:r>
                        <a:rPr lang="en-US" altLang="zh-TW" sz="2800" dirty="0" err="1" smtClean="0"/>
                        <a:t>RouteApi</a:t>
                      </a:r>
                      <a:endParaRPr lang="en-US" altLang="zh-TW" sz="2800" dirty="0" smtClean="0"/>
                    </a:p>
                    <a:p>
                      <a:r>
                        <a:rPr lang="en-US" altLang="zh-TW" sz="2800" dirty="0" smtClean="0"/>
                        <a:t>[Route(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"Get"</a:t>
                      </a:r>
                      <a:r>
                        <a:rPr lang="en-US" altLang="zh-TW" sz="2800" dirty="0" smtClean="0"/>
                        <a:t>)]</a:t>
                      </a:r>
                      <a:r>
                        <a:rPr lang="en-US" altLang="zh-TW" sz="2800" baseline="0" dirty="0" smtClean="0"/>
                        <a:t>    /Test/</a:t>
                      </a:r>
                      <a:r>
                        <a:rPr lang="en-US" altLang="zh-TW" sz="2800" baseline="0" dirty="0" err="1" smtClean="0"/>
                        <a:t>RouteApi</a:t>
                      </a:r>
                      <a:r>
                        <a:rPr lang="en-US" altLang="zh-TW" sz="2800" baseline="0" dirty="0" smtClean="0"/>
                        <a:t>/Get</a:t>
                      </a:r>
                    </a:p>
                    <a:p>
                      <a:endParaRPr lang="en-US" altLang="zh-TW" sz="2800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備註：</a:t>
                      </a:r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strike="sngStrike" dirty="0" smtClean="0"/>
                        <a:t>[Ro</a:t>
                      </a:r>
                      <a:r>
                        <a:rPr lang="en-US" altLang="zh-TW" sz="2800" strike="sng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ute(“Test/[controller]/[action]”)]</a:t>
                      </a: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.NET 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還不支援該語法</a:t>
                      </a:r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800" strike="sng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[Route(“/”)]</a:t>
                      </a:r>
                      <a:r>
                        <a:rPr lang="en-US" altLang="zh-TW" sz="2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.NET </a:t>
                      </a:r>
                      <a:r>
                        <a:rPr lang="zh-TW" altLang="en-US" sz="2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設定路由時還不支援開頭為</a:t>
                      </a:r>
                      <a:r>
                        <a:rPr lang="en-US" altLang="zh-TW" sz="2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2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的路由</a:t>
                      </a:r>
                      <a:endParaRPr lang="en-US" altLang="zh-TW" sz="2800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2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：設定路由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範例參考：</a:t>
            </a:r>
            <a:r>
              <a:rPr lang="en-US" altLang="zh-TW" dirty="0" err="1" smtClean="0"/>
              <a:t>RouteApiController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61999" y="378506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1387929"/>
            <a:ext cx="5602942" cy="5257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569" y="1387929"/>
            <a:ext cx="4836459" cy="524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 API Controller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93146" y="889228"/>
            <a:ext cx="5157787" cy="823912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</a:t>
            </a:r>
            <a:r>
              <a:rPr lang="en-US" altLang="zh-TW" sz="3200" dirty="0"/>
              <a:t>Controller</a:t>
            </a:r>
            <a:endParaRPr lang="zh-TW" altLang="en-US" sz="32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7062474" y="889228"/>
            <a:ext cx="5183188" cy="823912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API Controller(.NET)</a:t>
            </a:r>
            <a:endParaRPr lang="zh-TW" altLang="en-US" sz="3200" dirty="0"/>
          </a:p>
        </p:txBody>
      </p:sp>
      <p:pic>
        <p:nvPicPr>
          <p:cNvPr id="7" name="內容版面配置區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058" y="1713140"/>
            <a:ext cx="5245592" cy="3099663"/>
          </a:xfrm>
          <a:prstGeom prst="rect">
            <a:avLst/>
          </a:prstGeom>
        </p:spPr>
      </p:pic>
      <p:pic>
        <p:nvPicPr>
          <p:cNvPr id="10" name="內容版面配置區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85731" y="1713140"/>
            <a:ext cx="5183188" cy="51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 API Controller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97397"/>
              </p:ext>
            </p:extLst>
          </p:nvPr>
        </p:nvGraphicFramePr>
        <p:xfrm>
          <a:off x="391885" y="1325563"/>
          <a:ext cx="11430000" cy="500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306658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Controller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 Controller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802095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繼承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Controller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繼承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ApiController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註：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.net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core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繼承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ControllerBase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且會多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ApiController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491447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return View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不能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return View</a:t>
                      </a:r>
                    </a:p>
                    <a:p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1018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傳入型別不用加上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標籤屬性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傳出型別通常用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ActionResult</a:t>
                      </a:r>
                      <a:endParaRPr lang="zh-TW" altLang="en-US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傳入型別有時需加上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標籤屬性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傳出型別通常用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IHttpActionResult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802095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RouteConfig.cs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做路由設定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WebApiConfig.cs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做路由設定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t="28889" r="24836"/>
          <a:stretch/>
        </p:blipFill>
        <p:spPr>
          <a:xfrm>
            <a:off x="8942876" y="4751614"/>
            <a:ext cx="3249124" cy="210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4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8191"/>
            <a:ext cx="10515600" cy="5557233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一般的 </a:t>
            </a:r>
            <a:r>
              <a:rPr lang="en-US" altLang="zh-TW" dirty="0" smtClean="0"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ea typeface="微軟正黑體" panose="020B0604030504040204" pitchFamily="34" charset="-120"/>
              </a:rPr>
              <a:t>URL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統一的命名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可能會是這樣：</a:t>
            </a: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獲得資料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GET    </a:t>
            </a:r>
            <a:r>
              <a:rPr lang="en-US" altLang="zh-TW" sz="2800" dirty="0"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/</a:t>
            </a:r>
            <a:r>
              <a:rPr lang="en-US" altLang="zh-TW" sz="2800" dirty="0" err="1" smtClean="0">
                <a:ea typeface="微軟正黑體" panose="020B0604030504040204" pitchFamily="34" charset="-120"/>
              </a:rPr>
              <a:t>getData</a:t>
            </a: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POST   	/</a:t>
            </a:r>
            <a:r>
              <a:rPr lang="en-US" altLang="zh-TW" sz="2800" dirty="0" err="1" smtClean="0">
                <a:ea typeface="微軟正黑體" panose="020B0604030504040204" pitchFamily="34" charset="-120"/>
              </a:rPr>
              <a:t>createData</a:t>
            </a: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DELETE 	/</a:t>
            </a:r>
            <a:r>
              <a:rPr lang="en-US" altLang="zh-TW" sz="2800" dirty="0" err="1" smtClean="0">
                <a:ea typeface="微軟正黑體" panose="020B0604030504040204" pitchFamily="34" charset="-120"/>
              </a:rPr>
              <a:t>deleteData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/1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若以 </a:t>
            </a:r>
            <a:r>
              <a:rPr lang="en-US" altLang="zh-TW" dirty="0" smtClean="0">
                <a:ea typeface="微軟正黑體" panose="020B0604030504040204" pitchFamily="34" charset="-120"/>
              </a:rPr>
              <a:t>RESTful API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風格開發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，就是用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統一格式的</a:t>
            </a:r>
            <a:r>
              <a:rPr lang="en-US" altLang="zh-TW" dirty="0" smtClean="0">
                <a:ea typeface="微軟正黑體" panose="020B0604030504040204" pitchFamily="34" charset="-120"/>
              </a:rPr>
              <a:t>URL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獲得資料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GET     	/data</a:t>
            </a: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POST    	/data</a:t>
            </a: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DELETE  	/data/1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+mn-lt"/>
                <a:ea typeface="微軟正黑體" panose="020B0604030504040204" pitchFamily="34" charset="-120"/>
              </a:rPr>
              <a:t>RESTful API</a:t>
            </a:r>
            <a:endParaRPr lang="zh-TW" altLang="en-US" sz="3600" dirty="0">
              <a:latin typeface="+mn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395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：回傳狀態碼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範例參考：</a:t>
            </a:r>
            <a:r>
              <a:rPr lang="en-US" altLang="zh-TW" dirty="0" err="1"/>
              <a:t>HttpStatusApiController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331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61999" y="378506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726" y="0"/>
            <a:ext cx="6946101" cy="68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Postman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介紹與簡易操作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github.com/HueiYou/WebApiPractice.git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72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用於</a:t>
            </a:r>
            <a:r>
              <a:rPr lang="en-US" altLang="zh-TW" dirty="0"/>
              <a:t>API</a:t>
            </a:r>
            <a:r>
              <a:rPr lang="zh-TW" altLang="en-US" dirty="0"/>
              <a:t>測試的輔助開發</a:t>
            </a:r>
            <a:r>
              <a:rPr lang="en-US" altLang="zh-TW" dirty="0"/>
              <a:t>GUI</a:t>
            </a:r>
            <a:r>
              <a:rPr lang="zh-TW" altLang="en-US" dirty="0"/>
              <a:t>工具</a:t>
            </a:r>
            <a:endParaRPr lang="en-US" altLang="zh-TW" dirty="0"/>
          </a:p>
          <a:p>
            <a:r>
              <a:rPr lang="zh-TW" altLang="en-US" dirty="0"/>
              <a:t>可輕鬆快速地模擬各類請求，並以視覺化呈現及解析回應結果</a:t>
            </a:r>
            <a:endParaRPr lang="en-US" altLang="zh-TW" dirty="0"/>
          </a:p>
          <a:p>
            <a:r>
              <a:rPr lang="zh-TW" altLang="en-US" dirty="0"/>
              <a:t>提供一些如產生呼叫</a:t>
            </a:r>
            <a:r>
              <a:rPr lang="en-US" altLang="zh-TW" dirty="0"/>
              <a:t>API</a:t>
            </a:r>
            <a:r>
              <a:rPr lang="zh-TW" altLang="en-US" dirty="0"/>
              <a:t>程式碼、</a:t>
            </a:r>
            <a:r>
              <a:rPr lang="en-US" altLang="zh-TW" dirty="0"/>
              <a:t>API</a:t>
            </a:r>
            <a:r>
              <a:rPr lang="zh-TW" altLang="en-US" dirty="0"/>
              <a:t>文件等便利的功能可用</a:t>
            </a:r>
            <a:endParaRPr lang="en-US" altLang="zh-TW" dirty="0"/>
          </a:p>
          <a:p>
            <a:r>
              <a:rPr lang="zh-TW" altLang="en-US" dirty="0"/>
              <a:t>參考：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https://learning.postman.com/docs/getting-started/introduction/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https://honye.gitbooks.io/postman/content/chapter1.html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95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介面介紹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3232597"/>
            <a:ext cx="10515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區：可以根據不同專案建立工作區，並邀請其他人一起加入該工作區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相關功能快捷鍵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控管所有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的區塊：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History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：檢視曾經呼叫過的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：存放所有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的集合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。這功能僅開放給註冊用戶。</a:t>
            </a:r>
          </a:p>
        </p:txBody>
      </p:sp>
      <p:pic>
        <p:nvPicPr>
          <p:cNvPr id="19" name="內容版面配置區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32578"/>
            <a:ext cx="10515600" cy="171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介面介紹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4546243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列出目前開啟的請求，也可以用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來新增請求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資訊：採用的請求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、發送按鈕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參數設定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922" y="759509"/>
            <a:ext cx="6992155" cy="378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8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補充說明：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x-www-form-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urlencoded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form-data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區別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>
                <a:ea typeface="微軟正黑體" panose="020B0604030504040204" pitchFamily="34" charset="-120"/>
              </a:rPr>
              <a:t>application/x-www-form-</a:t>
            </a:r>
            <a:r>
              <a:rPr lang="en-US" altLang="zh-TW" sz="3200" dirty="0" err="1">
                <a:ea typeface="微軟正黑體" panose="020B0604030504040204" pitchFamily="34" charset="-120"/>
              </a:rPr>
              <a:t>urlencoded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：這是預設的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content-type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的選項。這也是在不使用上傳檔案時用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提交的方式。使用這類型提交時所有字元都會進行編碼處理。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ea typeface="微軟正黑體" panose="020B0604030504040204" pitchFamily="34" charset="-120"/>
              </a:rPr>
              <a:t>multipart/form-data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：使用這個內容類型可以讓我們藉由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請求上傳檔案和一些其他參數。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/>
              <a:t>application/</a:t>
            </a:r>
            <a:r>
              <a:rPr lang="en-US" altLang="zh-TW" dirty="0" err="1" smtClean="0"/>
              <a:t>json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物件傳遞參數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3094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TW" altLang="en-US" b="1" dirty="0"/>
              <a:t>什麼是</a:t>
            </a:r>
            <a:r>
              <a:rPr lang="en-US" altLang="zh-TW" b="1" dirty="0" smtClean="0"/>
              <a:t>JSON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Object Notation (JSON) </a:t>
            </a:r>
            <a:r>
              <a:rPr lang="zh-TW" altLang="en-US" dirty="0"/>
              <a:t>是一種資料交換格式</a:t>
            </a:r>
            <a:endParaRPr lang="zh-TW" altLang="en-US" dirty="0" smtClean="0"/>
          </a:p>
          <a:p>
            <a:r>
              <a:rPr lang="zh-TW" altLang="en-US" dirty="0" smtClean="0"/>
              <a:t>依照 </a:t>
            </a:r>
            <a:r>
              <a:rPr lang="en-US" altLang="zh-TW" dirty="0"/>
              <a:t>JavaScript </a:t>
            </a:r>
            <a:r>
              <a:rPr lang="zh-TW" altLang="en-US" dirty="0"/>
              <a:t>物件</a:t>
            </a:r>
            <a:r>
              <a:rPr lang="zh-TW" altLang="en-US" dirty="0" smtClean="0"/>
              <a:t>語法</a:t>
            </a:r>
            <a:r>
              <a:rPr lang="zh-TW" altLang="en-US" dirty="0"/>
              <a:t>格式</a:t>
            </a:r>
            <a:endParaRPr lang="en-US" altLang="zh-TW" dirty="0"/>
          </a:p>
          <a:p>
            <a:r>
              <a:rPr lang="en-US" altLang="zh-TW" dirty="0" smtClean="0"/>
              <a:t>JSON </a:t>
            </a:r>
            <a:r>
              <a:rPr lang="zh-TW" altLang="en-US" dirty="0"/>
              <a:t>可能是物件或字串。當你想從 </a:t>
            </a:r>
            <a:r>
              <a:rPr lang="en-US" altLang="zh-TW" dirty="0"/>
              <a:t>JSON</a:t>
            </a:r>
            <a:r>
              <a:rPr lang="zh-TW" altLang="en-US" dirty="0"/>
              <a:t>中讀取資料時，</a:t>
            </a:r>
            <a:r>
              <a:rPr lang="en-US" altLang="zh-TW" dirty="0"/>
              <a:t>JSON</a:t>
            </a:r>
            <a:r>
              <a:rPr lang="zh-TW" altLang="en-US" dirty="0"/>
              <a:t>可作為物件；當要跨網路傳送 </a:t>
            </a:r>
            <a:r>
              <a:rPr lang="en-US" altLang="zh-TW" dirty="0"/>
              <a:t>JSON </a:t>
            </a:r>
            <a:r>
              <a:rPr lang="zh-TW" altLang="en-US" dirty="0"/>
              <a:t>時，就會是字串</a:t>
            </a:r>
            <a:r>
              <a:rPr lang="zh-TW" altLang="en-US" dirty="0" smtClean="0"/>
              <a:t>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6535"/>
            <a:ext cx="9475983" cy="219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JSON</a:t>
            </a:r>
            <a:r>
              <a:rPr lang="zh-TW" altLang="en-US" b="1" dirty="0" smtClean="0"/>
              <a:t>序列化</a:t>
            </a:r>
            <a:r>
              <a:rPr lang="en-US" altLang="zh-TW" b="1" dirty="0" smtClean="0"/>
              <a:t>&amp;</a:t>
            </a:r>
            <a:r>
              <a:rPr lang="zh-TW" altLang="en-US" b="1" dirty="0" smtClean="0"/>
              <a:t>反序列化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序列化：將物件轉成字串</a:t>
            </a:r>
            <a:endParaRPr lang="en-US" altLang="zh-TW" dirty="0" smtClean="0"/>
          </a:p>
          <a:p>
            <a:r>
              <a:rPr lang="zh-TW" altLang="en-US" dirty="0"/>
              <a:t>反序列</a:t>
            </a:r>
            <a:r>
              <a:rPr lang="zh-TW" altLang="en-US" dirty="0" smtClean="0"/>
              <a:t>化：將字串轉成物件</a:t>
            </a:r>
            <a:endParaRPr lang="en-US" altLang="zh-TW" dirty="0" smtClean="0"/>
          </a:p>
          <a:p>
            <a:r>
              <a:rPr lang="en-US" altLang="zh-TW" dirty="0" smtClean="0"/>
              <a:t>// JS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序列化</a:t>
            </a:r>
          </a:p>
          <a:p>
            <a:r>
              <a:rPr lang="en-US" altLang="zh-TW" dirty="0" err="1" smtClean="0"/>
              <a:t>JSON.stringify</a:t>
            </a:r>
            <a:r>
              <a:rPr lang="en-US" altLang="zh-TW" dirty="0" smtClean="0"/>
              <a:t>(JSON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// JS</a:t>
            </a:r>
            <a:r>
              <a:rPr lang="zh-TW" altLang="en-US" dirty="0" smtClean="0"/>
              <a:t>的反序列化</a:t>
            </a:r>
          </a:p>
          <a:p>
            <a:r>
              <a:rPr lang="en-US" altLang="zh-TW" dirty="0" err="1" smtClean="0"/>
              <a:t>JSON.parse</a:t>
            </a:r>
            <a:r>
              <a:rPr lang="en-US" altLang="zh-TW" dirty="0" smtClean="0"/>
              <a:t>(JSON</a:t>
            </a:r>
            <a:r>
              <a:rPr lang="zh-TW" altLang="en-US" dirty="0" smtClean="0"/>
              <a:t>格式字串</a:t>
            </a:r>
            <a:r>
              <a:rPr lang="en-US" altLang="zh-TW" dirty="0" smtClean="0"/>
              <a:t>);</a:t>
            </a:r>
          </a:p>
          <a:p>
            <a:r>
              <a:rPr lang="en-US" altLang="zh-TW" dirty="0"/>
              <a:t>// Json.NET</a:t>
            </a:r>
            <a:r>
              <a:rPr lang="zh-TW" altLang="en-US" dirty="0"/>
              <a:t>序列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/>
              <a:t>jsonData</a:t>
            </a:r>
            <a:r>
              <a:rPr lang="en-US" altLang="zh-TW" dirty="0"/>
              <a:t> = </a:t>
            </a:r>
            <a:r>
              <a:rPr lang="en-US" altLang="zh-TW" dirty="0" err="1"/>
              <a:t>JsonConvert.SerializeObject</a:t>
            </a:r>
            <a:r>
              <a:rPr lang="en-US" altLang="zh-TW" dirty="0"/>
              <a:t>(</a:t>
            </a:r>
            <a:r>
              <a:rPr lang="en-US" altLang="zh-TW" dirty="0" err="1"/>
              <a:t>lstStuModel</a:t>
            </a:r>
            <a:r>
              <a:rPr lang="en-US" altLang="zh-TW" dirty="0"/>
              <a:t>); </a:t>
            </a:r>
            <a:r>
              <a:rPr lang="en-US" altLang="zh-TW" dirty="0" err="1"/>
              <a:t>Console.WriteLine</a:t>
            </a:r>
            <a:r>
              <a:rPr lang="en-US" altLang="zh-TW" dirty="0"/>
              <a:t>(</a:t>
            </a:r>
            <a:r>
              <a:rPr lang="en-US" altLang="zh-TW" dirty="0" err="1"/>
              <a:t>jsonData</a:t>
            </a:r>
            <a:r>
              <a:rPr lang="en-US" altLang="zh-TW" dirty="0"/>
              <a:t>); </a:t>
            </a:r>
            <a:r>
              <a:rPr lang="en-US" altLang="zh-TW" dirty="0" err="1"/>
              <a:t>Console.ReadKey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// </a:t>
            </a:r>
            <a:r>
              <a:rPr lang="en-US" altLang="zh-TW" dirty="0"/>
              <a:t>Json.NET</a:t>
            </a:r>
            <a:r>
              <a:rPr lang="zh-TW" altLang="en-US" dirty="0"/>
              <a:t>反序列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 = @" { 'Name':'C#','Age':'3000','ID':'1','Sex':'</a:t>
            </a:r>
            <a:r>
              <a:rPr lang="zh-TW" altLang="en-US" dirty="0" smtClean="0"/>
              <a:t>女</a:t>
            </a:r>
            <a:r>
              <a:rPr lang="en-US" altLang="zh-TW" dirty="0" smtClean="0"/>
              <a:t>'} " ; </a:t>
            </a:r>
          </a:p>
          <a:p>
            <a:r>
              <a:rPr lang="en-US" altLang="zh-TW" dirty="0" smtClean="0"/>
              <a:t>Student </a:t>
            </a:r>
            <a:r>
              <a:rPr lang="en-US" altLang="zh-TW" dirty="0" err="1" smtClean="0"/>
              <a:t>descJsonStu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JsonConvert.DeserializeObject</a:t>
            </a:r>
            <a:r>
              <a:rPr lang="en-US" altLang="zh-TW" dirty="0" smtClean="0"/>
              <a:t>&lt;Student&gt;(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); //</a:t>
            </a:r>
            <a:r>
              <a:rPr lang="zh-TW" altLang="en-US" dirty="0" smtClean="0"/>
              <a:t>反序列化</a:t>
            </a:r>
          </a:p>
          <a:p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70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介面介紹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4404575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相關設定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變數：可以設定區域及全域變數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範例：可以替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建立範例以供參考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註解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：可以替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產生指定的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程式語法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3096" y="951907"/>
            <a:ext cx="4605807" cy="324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匯出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535387"/>
            <a:ext cx="10515600" cy="117565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選要匯出的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 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右鍵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Export 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選擇要匯出的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看之後要匯入給哪一版的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就選哪個，如我的是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 2.1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8" name="Picture 3" descr="https://i.imgur.com/L9m7rH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22" b="16476"/>
          <a:stretch/>
        </p:blipFill>
        <p:spPr bwMode="auto">
          <a:xfrm>
            <a:off x="838200" y="951907"/>
            <a:ext cx="4403271" cy="444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793" y="951907"/>
            <a:ext cx="5441059" cy="44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桌面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5629218"/>
            <a:ext cx="9399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將匯出的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檔匯入即可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 descr="https://i.imgur.com/RHOToP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51907"/>
            <a:ext cx="7975147" cy="445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1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199" y="5076338"/>
            <a:ext cx="8158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線上的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in Postman &gt;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 for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951907"/>
            <a:ext cx="10515600" cy="38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事前環境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準備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Web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建立與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  <a:endParaRPr lang="zh-TW" altLang="en-US" sz="3200" b="0" dirty="0" smtClean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工具介紹與簡易操作</a:t>
            </a:r>
            <a:endParaRPr lang="zh-TW" altLang="en-US" sz="3200" b="0" dirty="0" smtClean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跨網域存取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問題與設定</a:t>
            </a:r>
            <a:endParaRPr lang="zh-TW" altLang="en-US" sz="3200" b="0" dirty="0" smtClean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文件產生器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Swagger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r>
              <a:rPr lang="zh-TW" altLang="en-US" sz="3200" b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3200" b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37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產出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5630398"/>
            <a:ext cx="10515600" cy="122760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選要匯出的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 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右鍵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Publish Docs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Publish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即產生線上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28" y="951907"/>
            <a:ext cx="3815443" cy="459195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479" y="475953"/>
            <a:ext cx="5649113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建立與應用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範例參考：</a:t>
            </a:r>
            <a:r>
              <a:rPr lang="en-US" altLang="zh-TW" dirty="0" err="1" smtClean="0"/>
              <a:t>DataApiController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390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scaffold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快速產生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086" y="1325563"/>
            <a:ext cx="7135221" cy="4182059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41086" y="5631509"/>
            <a:ext cx="815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資料夾按右鍵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點選加入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控制器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51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scaffold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快速產生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414" y="1028343"/>
            <a:ext cx="5655129" cy="478322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41086" y="5885808"/>
            <a:ext cx="11602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選擇具有讀取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寫入動作的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 2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控制器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控制器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名稱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加入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871" y="2946259"/>
            <a:ext cx="5513468" cy="111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0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583338"/>
              </p:ext>
            </p:extLst>
          </p:nvPr>
        </p:nvGraphicFramePr>
        <p:xfrm>
          <a:off x="341086" y="973176"/>
          <a:ext cx="11366500" cy="5816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1611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@section scripts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    &lt;script&gt;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        </a:t>
                      </a:r>
                      <a:r>
                        <a:rPr lang="en-US" altLang="zh-TW" sz="2400" b="1" dirty="0" smtClean="0"/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url: "/</a:t>
                      </a:r>
                      <a:r>
                        <a:rPr lang="en-US" altLang="zh-TW" sz="2400" b="1" dirty="0" err="1" smtClean="0"/>
                        <a:t>api</a:t>
                      </a:r>
                      <a:r>
                        <a:rPr lang="en-US" altLang="zh-TW" sz="2400" b="1" dirty="0" smtClean="0"/>
                        <a:t>/</a:t>
                      </a:r>
                      <a:r>
                        <a:rPr lang="en-US" altLang="zh-TW" sz="2400" b="1" dirty="0" err="1" smtClean="0"/>
                        <a:t>DataApi</a:t>
                      </a:r>
                      <a:r>
                        <a:rPr lang="en-US" altLang="zh-TW" sz="2400" b="1" dirty="0" smtClean="0"/>
                        <a:t>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type: 'get',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success: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error: function 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    console.log(xhr,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});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    &lt;/script&gt;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995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56190"/>
              </p:ext>
            </p:extLst>
          </p:nvPr>
        </p:nvGraphicFramePr>
        <p:xfrm>
          <a:off x="0" y="-1"/>
          <a:ext cx="12191999" cy="686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797"/>
                <a:gridCol w="9408202"/>
              </a:tblGrid>
              <a:tr h="5123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ajax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參數說明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3"/>
                        </a:rPr>
                        <a:t>參考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717462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url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要呼叫的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Url</a:t>
                      </a:r>
                      <a:endParaRPr lang="zh-TW" altLang="en-US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717462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type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請求方式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("POST" 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或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"GET")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 默認為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"GET"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</a:p>
                  </a:txBody>
                  <a:tcPr/>
                </a:tc>
              </a:tr>
              <a:tr h="725150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data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傳遞至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Server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的資料</a:t>
                      </a:r>
                    </a:p>
                  </a:txBody>
                  <a:tcPr/>
                </a:tc>
              </a:tr>
              <a:tr h="844559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dataType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是網頁預期從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Server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接收的資料型態，若沒指定則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jQuery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會根據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response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MIME type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來推定為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xml, 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json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script, html, text</a:t>
                      </a:r>
                    </a:p>
                  </a:txBody>
                  <a:tcPr/>
                </a:tc>
              </a:tr>
              <a:tr h="953236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contentType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是網頁要送到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Server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的資料型態，若沒指定則預設為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'application/x-www-form-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urlencoded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; charset=UTF-8'</a:t>
                      </a:r>
                    </a:p>
                  </a:txBody>
                  <a:tcPr/>
                </a:tc>
              </a:tr>
              <a:tr h="582912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success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是個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function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，請求成功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接收到回傳資料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時調用此函式。</a:t>
                      </a:r>
                    </a:p>
                  </a:txBody>
                  <a:tcPr/>
                </a:tc>
              </a:tr>
              <a:tr h="902427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error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是個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function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，請求失敗時調用此函式，有三個參數分別為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XMLHttpRequest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對象、錯誤信息、（可選）捕獲的例外對象。</a:t>
                      </a:r>
                    </a:p>
                  </a:txBody>
                  <a:tcPr/>
                </a:tc>
              </a:tr>
              <a:tr h="902427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async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是否使用非同步，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true: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非同步，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false: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同步，預設是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endParaRPr lang="zh-TW" altLang="en-US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27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參數屬性設定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4122"/>
            <a:ext cx="6122238" cy="149753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-21772" y="1325563"/>
            <a:ext cx="986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</a:t>
            </a:r>
            <a:r>
              <a:rPr lang="zh-TW" altLang="en-US" sz="3200" dirty="0" smtClean="0"/>
              <a:t>端</a:t>
            </a:r>
            <a:r>
              <a:rPr lang="en-US" altLang="zh-TW" sz="3200" dirty="0" smtClean="0"/>
              <a:t>Action</a:t>
            </a:r>
            <a:r>
              <a:rPr lang="zh-TW" altLang="en-US" sz="3200" dirty="0" smtClean="0"/>
              <a:t>可以設定接收參數的屬性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" y="3698118"/>
            <a:ext cx="1219199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備註：這邊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範例是用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ValuesController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FromUrl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FromBody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：接收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Body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FromForm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FormData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檔案上傳用這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82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一個參數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134214"/>
              </p:ext>
            </p:extLst>
          </p:nvPr>
        </p:nvGraphicFramePr>
        <p:xfrm>
          <a:off x="6197600" y="1884122"/>
          <a:ext cx="5994400" cy="4951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0"/>
              </a:tblGrid>
              <a:tr h="495143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url: "/</a:t>
                      </a:r>
                      <a:r>
                        <a:rPr lang="en-US" altLang="zh-TW" sz="2400" b="1" dirty="0" err="1" smtClean="0"/>
                        <a:t>api</a:t>
                      </a:r>
                      <a:r>
                        <a:rPr lang="en-US" altLang="zh-TW" sz="2400" b="1" dirty="0" smtClean="0"/>
                        <a:t>/values",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type: 'post',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data: '"hello world"',</a:t>
                      </a:r>
                    </a:p>
                    <a:p>
                      <a:pPr marL="0" indent="0">
                        <a:buNone/>
                      </a:pPr>
                      <a:r>
                        <a:rPr lang="zh-TW" altLang="en-US" sz="2400" b="1" dirty="0" smtClean="0"/>
                        <a:t>    </a:t>
                      </a:r>
                      <a:r>
                        <a:rPr lang="en-US" altLang="zh-TW" sz="2400" b="1" dirty="0" err="1" smtClean="0"/>
                        <a:t>contentType</a:t>
                      </a:r>
                      <a:r>
                        <a:rPr lang="en-US" altLang="zh-TW" sz="2400" b="1" dirty="0" smtClean="0"/>
                        <a:t>: "application/</a:t>
                      </a:r>
                      <a:r>
                        <a:rPr lang="en-US" altLang="zh-TW" sz="2400" b="1" dirty="0" err="1" smtClean="0"/>
                        <a:t>json</a:t>
                      </a:r>
                      <a:r>
                        <a:rPr lang="en-US" altLang="zh-TW" sz="2400" b="1" smtClean="0"/>
                        <a:t>; charset=utf-8",</a:t>
                      </a:r>
                      <a:endParaRPr lang="en-US" altLang="zh-TW" sz="2400" b="1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success: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error: function 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console.log(xhr,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});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4122"/>
            <a:ext cx="6122238" cy="149753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-21772" y="1325563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197600" y="1274565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前端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" y="3698118"/>
            <a:ext cx="4591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備註：這邊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範例是用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ValuesController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512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傳多個參數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不建議寫法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478854"/>
              </p:ext>
            </p:extLst>
          </p:nvPr>
        </p:nvGraphicFramePr>
        <p:xfrm>
          <a:off x="6197600" y="1884122"/>
          <a:ext cx="5994400" cy="4951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0"/>
              </a:tblGrid>
              <a:tr h="495143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url: "/</a:t>
                      </a:r>
                      <a:r>
                        <a:rPr lang="en-US" altLang="zh-TW" sz="2400" b="1" dirty="0" err="1" smtClean="0"/>
                        <a:t>api</a:t>
                      </a:r>
                      <a:r>
                        <a:rPr lang="en-US" altLang="zh-TW" sz="2400" b="1" dirty="0" smtClean="0"/>
                        <a:t>/</a:t>
                      </a:r>
                      <a:r>
                        <a:rPr lang="en-US" altLang="zh-TW" sz="2400" b="1" dirty="0" err="1" smtClean="0"/>
                        <a:t>DataApi?value</a:t>
                      </a:r>
                      <a:r>
                        <a:rPr lang="en-US" altLang="zh-TW" sz="2400" b="1" dirty="0" smtClean="0"/>
                        <a:t>=123&amp;value2=456",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type: 'post',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success: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error: function 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console.log(xhr,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});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772" y="1325563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197600" y="1274565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前端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" y="3698118"/>
            <a:ext cx="56879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寫法後端參數前面不需加上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FromBody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342900" indent="-342900"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端傳參數透過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雖說用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方法但卻是用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方式傳參數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Core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專案則可在每個參數前加上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FromForm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屬性，即可用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FormData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傳遞參數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84122"/>
            <a:ext cx="5861956" cy="14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傳多個參數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寫法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130799"/>
              </p:ext>
            </p:extLst>
          </p:nvPr>
        </p:nvGraphicFramePr>
        <p:xfrm>
          <a:off x="6197600" y="1884122"/>
          <a:ext cx="5994400" cy="4951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0"/>
              </a:tblGrid>
              <a:tr h="495143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url: "/</a:t>
                      </a:r>
                      <a:r>
                        <a:rPr lang="en-US" altLang="zh-TW" sz="2000" b="1" dirty="0" err="1" smtClean="0"/>
                        <a:t>api</a:t>
                      </a:r>
                      <a:r>
                        <a:rPr lang="en-US" altLang="zh-TW" sz="2000" b="1" dirty="0" smtClean="0"/>
                        <a:t>/</a:t>
                      </a:r>
                      <a:r>
                        <a:rPr lang="en-US" altLang="zh-TW" sz="2000" b="1" dirty="0" err="1" smtClean="0"/>
                        <a:t>DataApi</a:t>
                      </a:r>
                      <a:r>
                        <a:rPr lang="en-US" altLang="zh-TW" sz="2000" b="1" dirty="0" smtClean="0"/>
                        <a:t>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type: 'post',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data: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    value: "123",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    value2: "456"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success: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error: function (xhr, status, </a:t>
                      </a:r>
                      <a:r>
                        <a:rPr lang="en-US" altLang="zh-TW" sz="2000" b="1" dirty="0" err="1" smtClean="0"/>
                        <a:t>errorThrown</a:t>
                      </a:r>
                      <a:r>
                        <a:rPr lang="en-US" altLang="zh-TW" sz="2000" b="1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    console.log(xhr, status, </a:t>
                      </a:r>
                      <a:r>
                        <a:rPr lang="en-US" altLang="zh-TW" sz="2000" b="1" dirty="0" err="1" smtClean="0"/>
                        <a:t>errorThrown</a:t>
                      </a:r>
                      <a:r>
                        <a:rPr lang="en-US" altLang="zh-TW" sz="2000" b="1" dirty="0" smtClean="0"/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});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772" y="1325563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197600" y="1274565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前端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238" y="1910338"/>
            <a:ext cx="6122237" cy="138399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19" y="3879103"/>
            <a:ext cx="6122237" cy="151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環境準備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5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047663"/>
              </p:ext>
            </p:extLst>
          </p:nvPr>
        </p:nvGraphicFramePr>
        <p:xfrm>
          <a:off x="341086" y="973176"/>
          <a:ext cx="11366500" cy="5884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848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&lt;script&gt;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$.get("/</a:t>
                      </a:r>
                      <a:r>
                        <a:rPr lang="en-US" altLang="zh-TW" sz="2800" b="1" dirty="0" err="1" smtClean="0"/>
                        <a:t>api</a:t>
                      </a:r>
                      <a:r>
                        <a:rPr lang="en-US" altLang="zh-TW" sz="2800" b="1" dirty="0" smtClean="0"/>
                        <a:t>/</a:t>
                      </a:r>
                      <a:r>
                        <a:rPr lang="en-US" altLang="zh-TW" sz="2800" b="1" dirty="0" err="1" smtClean="0"/>
                        <a:t>dataApi</a:t>
                      </a:r>
                      <a:r>
                        <a:rPr lang="en-US" altLang="zh-TW" sz="2800" b="1" dirty="0" smtClean="0"/>
                        <a:t>",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	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});</a:t>
                      </a:r>
                    </a:p>
                    <a:p>
                      <a:pPr marL="0" indent="0">
                        <a:buNone/>
                      </a:pPr>
                      <a:endParaRPr lang="en-US" altLang="zh-TW" sz="2800" b="1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$.post("/</a:t>
                      </a:r>
                      <a:r>
                        <a:rPr lang="en-US" altLang="zh-TW" sz="2800" b="1" dirty="0" err="1" smtClean="0"/>
                        <a:t>api</a:t>
                      </a:r>
                      <a:r>
                        <a:rPr lang="en-US" altLang="zh-TW" sz="2800" b="1" dirty="0" smtClean="0"/>
                        <a:t>/</a:t>
                      </a:r>
                      <a:r>
                        <a:rPr lang="en-US" altLang="zh-TW" sz="2800" b="1" dirty="0" err="1" smtClean="0"/>
                        <a:t>dataApi</a:t>
                      </a:r>
                      <a:r>
                        <a:rPr lang="en-US" altLang="zh-TW" sz="2800" b="1" dirty="0" smtClean="0"/>
                        <a:t>", { value: "123", value2: "456“ },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});</a:t>
                      </a:r>
                    </a:p>
                    <a:p>
                      <a:pPr marL="0" indent="0">
                        <a:buNone/>
                      </a:pPr>
                      <a:endParaRPr lang="en-US" altLang="zh-TW" sz="2800" b="1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$.</a:t>
                      </a:r>
                      <a:r>
                        <a:rPr lang="en-US" altLang="zh-TW" sz="2800" b="1" dirty="0" err="1" smtClean="0"/>
                        <a:t>getJSON</a:t>
                      </a:r>
                      <a:r>
                        <a:rPr lang="en-US" altLang="zh-TW" sz="2800" b="1" dirty="0" smtClean="0"/>
                        <a:t>("/</a:t>
                      </a:r>
                      <a:r>
                        <a:rPr lang="en-US" altLang="zh-TW" sz="2800" b="1" dirty="0" err="1" smtClean="0"/>
                        <a:t>api</a:t>
                      </a:r>
                      <a:r>
                        <a:rPr lang="en-US" altLang="zh-TW" sz="2800" b="1" dirty="0" smtClean="0"/>
                        <a:t>/</a:t>
                      </a:r>
                      <a:r>
                        <a:rPr lang="en-US" altLang="zh-TW" sz="2800" b="1" dirty="0" err="1" smtClean="0"/>
                        <a:t>dataApi</a:t>
                      </a:r>
                      <a:r>
                        <a:rPr lang="en-US" altLang="zh-TW" sz="2800" b="1" dirty="0" smtClean="0"/>
                        <a:t>",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});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&lt;/script&gt;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8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範例參考：</a:t>
            </a:r>
            <a:r>
              <a:rPr lang="en-US" altLang="zh-TW" dirty="0" err="1" smtClean="0"/>
              <a:t>LogTablesAsyncApiController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829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>
                <a:ea typeface="微軟正黑體" panose="020B0604030504040204" pitchFamily="34" charset="-120"/>
              </a:rPr>
              <a:t>使用北風資料庫</a:t>
            </a:r>
            <a:r>
              <a:rPr lang="en-US" altLang="zh-TW" sz="3200" dirty="0"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ea typeface="微軟正黑體" panose="020B0604030504040204" pitchFamily="34" charset="-120"/>
              </a:rPr>
              <a:t>微軟提供的範例資料庫，網路找得到</a:t>
            </a:r>
            <a:r>
              <a:rPr lang="en-US" altLang="zh-TW" sz="3200" dirty="0"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3200" dirty="0" err="1">
                <a:ea typeface="微軟正黑體" panose="020B0604030504040204" pitchFamily="34" charset="-120"/>
              </a:rPr>
              <a:t>NuGet</a:t>
            </a:r>
            <a:r>
              <a:rPr lang="zh-TW" altLang="en-US" sz="3200" dirty="0">
                <a:ea typeface="微軟正黑體" panose="020B0604030504040204" pitchFamily="34" charset="-120"/>
              </a:rPr>
              <a:t>安裝</a:t>
            </a:r>
            <a:r>
              <a:rPr lang="en-US" altLang="zh-TW" sz="3200" dirty="0" err="1">
                <a:ea typeface="微軟正黑體" panose="020B0604030504040204" pitchFamily="34" charset="-120"/>
              </a:rPr>
              <a:t>Microsoft.EntityFramework</a:t>
            </a:r>
            <a:r>
              <a:rPr lang="zh-TW" altLang="en-US" sz="3200" dirty="0" smtClean="0">
                <a:ea typeface="微軟正黑體" panose="020B0604030504040204" pitchFamily="34" charset="-120"/>
              </a:rPr>
              <a:t>套件</a:t>
            </a:r>
            <a:endParaRPr lang="zh-TW" altLang="en-US" sz="32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66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9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25562"/>
            <a:ext cx="12192000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029" y="1325561"/>
            <a:ext cx="9064613" cy="55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8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181" y="29264"/>
            <a:ext cx="5216436" cy="682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1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014" y="1"/>
            <a:ext cx="7628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014" y="0"/>
            <a:ext cx="7628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4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014" y="0"/>
            <a:ext cx="4558800" cy="68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9708"/>
            <a:ext cx="12192000" cy="454083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5554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9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104223"/>
              </p:ext>
            </p:extLst>
          </p:nvPr>
        </p:nvGraphicFramePr>
        <p:xfrm>
          <a:off x="0" y="4540831"/>
          <a:ext cx="12120336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0336"/>
              </a:tblGrid>
              <a:tr h="2169523">
                <a:tc>
                  <a:txBody>
                    <a:bodyPr/>
                    <a:lstStyle/>
                    <a:p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connectionStrings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zh-TW" sz="2400" dirty="0" smtClean="0"/>
                        <a:t> 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&lt;add name="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NorthwindEntities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</a:t>
                      </a:r>
                      <a:r>
                        <a:rPr lang="en-US" altLang="zh-TW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connectionString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="metadata=res://*/Models.Entity.Northwind.csdl|res://*/Models.Entity.Northwind.ssdl|res://*/Models.Entity.Northwind.msl;provider=System.Data.SqlClient;provider connection string=&amp;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quot;</a:t>
                      </a:r>
                      <a:r>
                        <a:rPr lang="en-US" altLang="zh-TW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source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=AMY\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SQLEXPRESS;initial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catalog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Northwind;</a:t>
                      </a:r>
                      <a:r>
                        <a:rPr lang="en-US" altLang="zh-TW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id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=amy;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=12345678;multipleactiveresultsets=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True;application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name=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EntityFramework&amp;quot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;" 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providerName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System.Data.EntityClient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/&gt;</a:t>
                      </a:r>
                      <a:r>
                        <a:rPr lang="en-US" altLang="zh-TW" sz="2400" dirty="0" smtClean="0"/>
                        <a:t> 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connectionStrings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7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0491" y="689553"/>
            <a:ext cx="10494818" cy="5822084"/>
          </a:xfrm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 2017/2019/2022</a:t>
            </a: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</a:t>
            </a:r>
          </a:p>
          <a:p>
            <a:pPr lvl="1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下載列表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framework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的話需安裝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4.5 framework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需安裝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.NET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 framework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  <a:hlinkClick r:id="rId4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工具安裝：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</a:p>
          <a:p>
            <a:pPr lvl="1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(Chrome App)</a:t>
            </a:r>
          </a:p>
          <a:p>
            <a:pPr lvl="1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桌面版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平台安裝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35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Scaffold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2" y="1325563"/>
            <a:ext cx="9230380" cy="9025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72" y="2487840"/>
            <a:ext cx="9230380" cy="362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這邊用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LogTable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，其他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都有關聯表，又因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EF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消極載入關係，會有循環參考問題，故不使用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2" y="1325563"/>
            <a:ext cx="9230380" cy="9025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72" y="2487840"/>
            <a:ext cx="9230380" cy="362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若出現以下錯誤，則先重建方案後再試一次即可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086" y="2204369"/>
            <a:ext cx="11366500" cy="355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同步和非同步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325562"/>
            <a:ext cx="11366500" cy="55324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(sync)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：程式由上往下一個一個執行，前面執行完才會往下繼續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非同步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async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：程式執行到非同步程式時，會先將該部分程式的執行序放到一旁執行，不用等它執行完，直接往下繼續執行其他程式，等非同步執行完就會自動回傳結果，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就是非同步的例子</a:t>
            </a: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一般而言，為了讓您的應用程式能夠進行擴充，請務必一律使用非同步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，而不是同步</a:t>
            </a: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避免在相同的應用程式中混用同步和非同步程式碼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很容易不小心觸發微妙的執行緒集區耗盡問題。</a:t>
            </a:r>
          </a:p>
        </p:txBody>
      </p:sp>
    </p:spTree>
    <p:extLst>
      <p:ext uri="{BB962C8B-B14F-4D97-AF65-F5344CB8AC3E}">
        <p14:creationId xmlns:p14="http://schemas.microsoft.com/office/powerpoint/2010/main" val="18375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網域存取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823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028342"/>
            <a:ext cx="11366500" cy="58296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/>
              <a:t>CORS (Cross-Origin Resource Sharing</a:t>
            </a:r>
            <a:r>
              <a:rPr lang="zh-TW" altLang="en-US" dirty="0"/>
              <a:t>， 跨域資源共享</a:t>
            </a:r>
            <a:r>
              <a:rPr lang="en-US" altLang="zh-TW" dirty="0"/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認識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前先了解：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SOP(Same-origin policy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，同源政策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：意即兩份網⾴具備相同協定、埠號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如果有指定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以及主機 位置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(Domain)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，所以只要是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不⼀樣，或者是⼀個⽤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⼀個⽤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，或者埠號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(port)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不⼀樣就是不同源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跨網域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因為安全性的考量，有⼀個東⻄叫做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同源政策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，如果你現在這個網站的跟你要呼叫的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的網站「不同源」的時候，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瀏覽器⼀樣「會幫你發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」，⽽且瀏覽器也「確實有收到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」，但是會把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給擋下來，不讓你的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拿到並且傳回錯誤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跨網域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資源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存取被拒絕問題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82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028342"/>
            <a:ext cx="11366500" cy="5829657"/>
          </a:xfrm>
        </p:spPr>
        <p:txBody>
          <a:bodyPr>
            <a:no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CROS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：允許兩個「不同源」網址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存取資料。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裡⾯加 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Access-Control-Allow-Origin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，當瀏覽器收到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之後，會先檢查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Access-Control-Allow-Origin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裡⾯的內容，如果裡⾯有包含現在這個發起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Origin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的話，就會允許通 過，讓程式順利接收到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277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818555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設定一：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web.config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783298"/>
              </p:ext>
            </p:extLst>
          </p:nvPr>
        </p:nvGraphicFramePr>
        <p:xfrm>
          <a:off x="341086" y="818555"/>
          <a:ext cx="11366500" cy="6065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20881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&lt;configuration&gt;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&lt;</a:t>
                      </a:r>
                      <a:r>
                        <a:rPr lang="en-US" altLang="zh-TW" sz="2800" b="1" dirty="0" err="1" smtClean="0"/>
                        <a:t>system.webServer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&lt;</a:t>
                      </a:r>
                      <a:r>
                        <a:rPr lang="en-US" altLang="zh-TW" sz="2800" b="1" dirty="0" err="1" smtClean="0"/>
                        <a:t>httpProtocol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&lt;</a:t>
                      </a:r>
                      <a:r>
                        <a:rPr lang="en-US" altLang="zh-TW" sz="2800" b="1" dirty="0" err="1" smtClean="0"/>
                        <a:t>customHeaders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&lt;add name=“Access-Control-Allow-Origin” value="http://172.12.123.45:6789" /&gt;</a:t>
                      </a:r>
                      <a:r>
                        <a:rPr lang="zh-TW" altLang="en-US" sz="2800" b="1" dirty="0" smtClean="0"/>
                        <a:t>   </a:t>
                      </a:r>
                      <a:r>
                        <a:rPr lang="en-US" altLang="zh-TW" sz="2800" b="1" dirty="0" smtClean="0"/>
                        <a:t>// </a:t>
                      </a:r>
                      <a:r>
                        <a:rPr lang="zh-TW" altLang="en-US" sz="2800" b="1" dirty="0" smtClean="0"/>
                        <a:t>指定</a:t>
                      </a:r>
                      <a:r>
                        <a:rPr lang="en-US" altLang="zh-TW" sz="2800" b="1" dirty="0" smtClean="0"/>
                        <a:t>IP</a:t>
                      </a:r>
                      <a:r>
                        <a:rPr lang="zh-TW" altLang="en-US" sz="2800" b="1" dirty="0" smtClean="0"/>
                        <a:t>，若用*代表開放全部</a:t>
                      </a:r>
                      <a:endParaRPr lang="en-US" altLang="zh-TW" sz="2800" b="1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&lt;add name="Access-Control-Allow-Methods" value="GET, POST, PUT, DELETE, OPTIONS"/&gt;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&lt;add name="Access-Control-Allow-Headers" value="Origin, X-Requested-With, Content-Type, Accept" 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&lt;/</a:t>
                      </a:r>
                      <a:r>
                        <a:rPr lang="en-US" altLang="zh-TW" sz="2800" b="1" dirty="0" err="1" smtClean="0"/>
                        <a:t>customHeaders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&lt;/</a:t>
                      </a:r>
                      <a:r>
                        <a:rPr lang="en-US" altLang="zh-TW" sz="2800" b="1" dirty="0" err="1" smtClean="0"/>
                        <a:t>httpProtocol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&lt;/</a:t>
                      </a:r>
                      <a:r>
                        <a:rPr lang="en-US" altLang="zh-TW" sz="2800" b="1" dirty="0" err="1" smtClean="0"/>
                        <a:t>system.webServer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&lt;/configuration&gt;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462329"/>
            <a:ext cx="3048000" cy="442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7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607463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設定二：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在呼叫的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responsive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b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直接在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xxxApi.cs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檔的方法中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836028"/>
              </p:ext>
            </p:extLst>
          </p:nvPr>
        </p:nvGraphicFramePr>
        <p:xfrm>
          <a:off x="341086" y="1607463"/>
          <a:ext cx="11366500" cy="4419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441990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// *</a:t>
                      </a:r>
                      <a:r>
                        <a:rPr lang="zh-TW" altLang="en-US" sz="2800" b="1" dirty="0" smtClean="0"/>
                        <a:t>代表任何網域資源都接收，不建議用*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err="1" smtClean="0"/>
                        <a:t>HttpContext.Current.Response.AppendHeader</a:t>
                      </a:r>
                      <a:r>
                        <a:rPr lang="en-US" altLang="zh-TW" sz="2800" b="1" dirty="0" smtClean="0"/>
                        <a:t>("Access-Control-Allow-Origin", "*");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err="1" smtClean="0"/>
                        <a:t>HttpContext.Current.Response.AppendHeader</a:t>
                      </a:r>
                      <a:r>
                        <a:rPr lang="en-US" altLang="zh-TW" sz="2800" b="1" dirty="0" smtClean="0"/>
                        <a:t>("Access-Control-Allow-Headers", "Origin, X-Requested-With, Content-Type, Accept");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err="1" smtClean="0"/>
                        <a:t>HttpContext.Current.Response.AppendHeader</a:t>
                      </a:r>
                      <a:r>
                        <a:rPr lang="en-US" altLang="zh-TW" sz="2800" b="1" dirty="0" smtClean="0"/>
                        <a:t>("Access-Control-Allow-Methods", "GET,PUT,POST,DELETE");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267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818555"/>
          </a:xfrm>
        </p:spPr>
        <p:txBody>
          <a:bodyPr>
            <a:normAutofit fontScale="90000"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設定三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：後端設定特定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端呼叫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時，設定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968063"/>
              </p:ext>
            </p:extLst>
          </p:nvPr>
        </p:nvGraphicFramePr>
        <p:xfrm>
          <a:off x="341086" y="1028343"/>
          <a:ext cx="11366500" cy="5848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4811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    url: 'https://m.maizuo.com/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gateway?cityId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=110100&amp;pageNum=1&amp;pageSize=10&amp;type=1&amp;k=3713465',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    headers: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        'X-Client-Info': '{"a":"3000","ch":"1002","v":"5.0.4","e":"1603079153333207857790978","bc":"110100"}',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        'X-Host': '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mall.film-ticket.film.list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'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   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}).then(res =&gt; { console.log(res) });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20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安裝方式二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770" y="1205345"/>
            <a:ext cx="8152458" cy="56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實作：跨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網域存取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範例：</a:t>
            </a:r>
            <a:r>
              <a:rPr lang="en-US" altLang="zh-TW" dirty="0" err="1"/>
              <a:t>V</a:t>
            </a:r>
            <a:r>
              <a:rPr lang="en-US" altLang="zh-TW" dirty="0" err="1" smtClean="0"/>
              <a:t>aluesController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2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31711"/>
            <a:ext cx="10515600" cy="4351338"/>
          </a:xfrm>
        </p:spPr>
        <p:txBody>
          <a:bodyPr/>
          <a:lstStyle/>
          <a:p>
            <a:r>
              <a:rPr lang="zh-TW" altLang="en-US" dirty="0"/>
              <a:t>設定</a:t>
            </a:r>
            <a:r>
              <a:rPr lang="zh-TW" altLang="en-US" dirty="0" smtClean="0"/>
              <a:t>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前後在不同網域呼叫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9" y="2342899"/>
            <a:ext cx="11660227" cy="1105054"/>
          </a:xfrm>
          <a:prstGeom prst="rect">
            <a:avLst/>
          </a:prstGeom>
        </p:spPr>
      </p:pic>
      <p:graphicFrame>
        <p:nvGraphicFramePr>
          <p:cNvPr id="8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000051"/>
              </p:ext>
            </p:extLst>
          </p:nvPr>
        </p:nvGraphicFramePr>
        <p:xfrm>
          <a:off x="412750" y="3766341"/>
          <a:ext cx="11366500" cy="179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117601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zh-TW" altLang="en-US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錯誤</a:t>
                      </a:r>
                      <a:endParaRPr lang="en-US" altLang="zh-TW" sz="28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Access to </a:t>
                      </a:r>
                      <a:r>
                        <a:rPr lang="en-US" altLang="zh-TW" sz="2800" b="1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XMLHttpRequest</a:t>
                      </a: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 at 'http://localhost:49584/</a:t>
                      </a:r>
                      <a:r>
                        <a:rPr lang="en-US" altLang="zh-TW" sz="2800" b="1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api</a:t>
                      </a: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/Values' from origin 'https://jquery.com' has been blocked by CORS policy: No 'Access-Control-Allow-Origin' header is present on the requested resource.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TW" dirty="0"/>
          </a:p>
          <a:p>
            <a:r>
              <a:rPr lang="zh-TW" altLang="en-US" dirty="0"/>
              <a:t>設定後</a:t>
            </a:r>
          </a:p>
        </p:txBody>
      </p:sp>
    </p:spTree>
    <p:extLst>
      <p:ext uri="{BB962C8B-B14F-4D97-AF65-F5344CB8AC3E}">
        <p14:creationId xmlns:p14="http://schemas.microsoft.com/office/powerpoint/2010/main" val="29994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31711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設定後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前後在不同網域呼叫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383468"/>
              </p:ext>
            </p:extLst>
          </p:nvPr>
        </p:nvGraphicFramePr>
        <p:xfrm>
          <a:off x="412750" y="2169770"/>
          <a:ext cx="113665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117601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$.get("http://localhost:49584/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api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/Values").done(function (response) {  console.log(response);});</a:t>
                      </a:r>
                    </a:p>
                    <a:p>
                      <a:pPr marL="0" indent="0">
                        <a:buNone/>
                      </a:pPr>
                      <a:endParaRPr lang="en-US" altLang="zh-TW" sz="2800" b="1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// </a:t>
                      </a:r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正確撈取</a:t>
                      </a:r>
                      <a:endParaRPr lang="en-US" altLang="zh-TW" sz="2800" b="1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['value1', 'value2']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4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文件產生器 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Swagger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套件介紹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02360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參考：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kevintsengtw.blogspot.com/2015/12/aspnet-web-api-swagger.html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dotblogs.com.tw/yc421206/2018/09/29/swagger_install_swashbuckle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dotblogs.com.tw/rainmaker/2014/05/21/145191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19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175657"/>
            <a:ext cx="11366500" cy="5001306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是一套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互動文件產生器，使用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所編寫的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是一套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 Source Software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支援了現在許多的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除了顯示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輸出入規格外，也能夠讓使用者即時的在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UI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介面上進行操作，立刻就能看到執行結果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92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ASP.NET Web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專案裡加入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175657"/>
            <a:ext cx="11366500" cy="5001306"/>
          </a:xfrm>
        </p:spPr>
        <p:txBody>
          <a:bodyPr/>
          <a:lstStyle/>
          <a:p>
            <a:r>
              <a:rPr lang="zh-TW" altLang="en-US" dirty="0"/>
              <a:t>在專案裡透過 </a:t>
            </a:r>
            <a:r>
              <a:rPr lang="en-US" altLang="zh-TW" dirty="0" err="1"/>
              <a:t>NuGet</a:t>
            </a:r>
            <a:r>
              <a:rPr lang="en-US" altLang="zh-TW" dirty="0"/>
              <a:t> </a:t>
            </a:r>
            <a:r>
              <a:rPr lang="zh-TW" altLang="en-US" dirty="0"/>
              <a:t>安裝以下兩個 </a:t>
            </a:r>
            <a:r>
              <a:rPr lang="en-US" altLang="zh-TW" dirty="0"/>
              <a:t>Packages</a:t>
            </a:r>
            <a:r>
              <a:rPr lang="zh-TW" altLang="en-US" dirty="0"/>
              <a:t>，分別是：</a:t>
            </a:r>
            <a:r>
              <a:rPr lang="en-US" altLang="zh-TW" dirty="0" err="1"/>
              <a:t>Swashbuckle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Swashbuckle.Core</a:t>
            </a:r>
            <a:r>
              <a:rPr lang="en-US" altLang="zh-TW" dirty="0"/>
              <a:t>(</a:t>
            </a:r>
            <a:r>
              <a:rPr lang="zh-TW" altLang="en-US" dirty="0"/>
              <a:t>裝了 </a:t>
            </a:r>
            <a:r>
              <a:rPr lang="en-US" altLang="zh-TW" dirty="0" err="1"/>
              <a:t>Swashbuckle</a:t>
            </a:r>
            <a:r>
              <a:rPr lang="en-US" altLang="zh-TW" dirty="0"/>
              <a:t> </a:t>
            </a:r>
            <a:r>
              <a:rPr lang="zh-TW" altLang="en-US" dirty="0"/>
              <a:t>就會把 </a:t>
            </a:r>
            <a:r>
              <a:rPr lang="en-US" altLang="zh-TW" dirty="0" err="1"/>
              <a:t>Swashbuckle.Core</a:t>
            </a:r>
            <a:r>
              <a:rPr lang="en-US" altLang="zh-TW" dirty="0"/>
              <a:t> </a:t>
            </a:r>
            <a:r>
              <a:rPr lang="zh-TW" altLang="en-US" dirty="0"/>
              <a:t>一併安裝進 來</a:t>
            </a:r>
            <a:r>
              <a:rPr lang="en-US" altLang="zh-TW" dirty="0" smtClean="0"/>
              <a:t>)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/>
              <a:t>安裝好 </a:t>
            </a:r>
            <a:r>
              <a:rPr lang="en-US" altLang="zh-TW" dirty="0" err="1"/>
              <a:t>Swashbuckle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 err="1"/>
              <a:t>Swashbuckle.Core</a:t>
            </a:r>
            <a:r>
              <a:rPr lang="en-US" altLang="zh-TW" dirty="0"/>
              <a:t> </a:t>
            </a:r>
            <a:r>
              <a:rPr lang="zh-TW" altLang="en-US" dirty="0"/>
              <a:t>之後，要檢查看看下面的檔案是不是 有建立</a:t>
            </a:r>
            <a:r>
              <a:rPr lang="en-US" altLang="zh-TW" dirty="0"/>
              <a:t>(</a:t>
            </a:r>
            <a:r>
              <a:rPr lang="en-US" altLang="zh-TW" dirty="0" err="1"/>
              <a:t>App_Start</a:t>
            </a:r>
            <a:r>
              <a:rPr lang="en-US" altLang="zh-TW" dirty="0"/>
              <a:t>/</a:t>
            </a:r>
            <a:r>
              <a:rPr lang="en-US" altLang="zh-TW" dirty="0" err="1"/>
              <a:t>SwaggerConfig.cs</a:t>
            </a:r>
            <a:r>
              <a:rPr lang="en-US" altLang="zh-TW" dirty="0"/>
              <a:t>)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23" y="2513882"/>
            <a:ext cx="10387756" cy="10294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049" y="4492299"/>
            <a:ext cx="2966607" cy="231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設定輸出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175657"/>
            <a:ext cx="11366500" cy="5001306"/>
          </a:xfrm>
        </p:spPr>
        <p:txBody>
          <a:bodyPr/>
          <a:lstStyle/>
          <a:p>
            <a:r>
              <a:rPr lang="zh-TW" altLang="en-US" dirty="0"/>
              <a:t>對專案按右鍵 </a:t>
            </a:r>
            <a:r>
              <a:rPr lang="en-US" altLang="zh-TW" dirty="0"/>
              <a:t>&gt; </a:t>
            </a:r>
            <a:r>
              <a:rPr lang="zh-TW" altLang="en-US" dirty="0"/>
              <a:t>屬性 </a:t>
            </a:r>
            <a:r>
              <a:rPr lang="en-US" altLang="zh-TW" dirty="0"/>
              <a:t>&gt; </a:t>
            </a:r>
            <a:r>
              <a:rPr lang="zh-TW" altLang="en-US" dirty="0"/>
              <a:t>建置，裡面要勾選建置時輸出「</a:t>
            </a:r>
            <a:r>
              <a:rPr lang="en-US" altLang="zh-TW" dirty="0"/>
              <a:t>XML </a:t>
            </a:r>
            <a:r>
              <a:rPr lang="zh-TW" altLang="en-US" dirty="0"/>
              <a:t>文件檔 案」，並設定路徑，檔名自</a:t>
            </a:r>
            <a:r>
              <a:rPr lang="zh-TW" altLang="en-US" dirty="0" smtClean="0"/>
              <a:t>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883" y="2123414"/>
            <a:ext cx="8106906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設定輸出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175657"/>
            <a:ext cx="11366500" cy="5001306"/>
          </a:xfrm>
        </p:spPr>
        <p:txBody>
          <a:bodyPr/>
          <a:lstStyle/>
          <a:p>
            <a:r>
              <a:rPr lang="zh-TW" altLang="en-US" dirty="0"/>
              <a:t>修改 </a:t>
            </a:r>
            <a:r>
              <a:rPr lang="en-US" altLang="zh-TW" dirty="0" err="1"/>
              <a:t>SwaggerConfig.cs</a:t>
            </a:r>
            <a:r>
              <a:rPr lang="en-US" altLang="zh-TW" dirty="0"/>
              <a:t> </a:t>
            </a:r>
            <a:r>
              <a:rPr lang="zh-TW" altLang="en-US" dirty="0"/>
              <a:t>的內容，在程式碼的第 </a:t>
            </a:r>
            <a:r>
              <a:rPr lang="en-US" altLang="zh-TW" dirty="0"/>
              <a:t>105 </a:t>
            </a:r>
            <a:r>
              <a:rPr lang="zh-TW" altLang="en-US" dirty="0"/>
              <a:t>行，將這一行給反 註解，目的是輸出 </a:t>
            </a:r>
            <a:r>
              <a:rPr lang="en-US" altLang="zh-TW" dirty="0"/>
              <a:t>XML </a:t>
            </a:r>
            <a:r>
              <a:rPr lang="zh-TW" altLang="en-US" dirty="0"/>
              <a:t>檔，但還未實作方法，因此會出現紅底錯誤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93" y="2216230"/>
            <a:ext cx="10501085" cy="277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5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設定輸出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175657"/>
            <a:ext cx="11366500" cy="5001306"/>
          </a:xfrm>
        </p:spPr>
        <p:txBody>
          <a:bodyPr/>
          <a:lstStyle/>
          <a:p>
            <a:r>
              <a:rPr lang="zh-TW" altLang="en-US" dirty="0"/>
              <a:t>取消註解後，需實作 </a:t>
            </a:r>
            <a:r>
              <a:rPr lang="en-US" altLang="zh-TW" dirty="0" err="1"/>
              <a:t>GetXmlCommentsPath</a:t>
            </a:r>
            <a:r>
              <a:rPr lang="en-US" altLang="zh-TW" dirty="0"/>
              <a:t> </a:t>
            </a:r>
            <a:r>
              <a:rPr lang="zh-TW" altLang="en-US" dirty="0"/>
              <a:t>方法，在 </a:t>
            </a:r>
            <a:r>
              <a:rPr lang="en-US" altLang="zh-TW" dirty="0" err="1"/>
              <a:t>SwaggerConfig.cs</a:t>
            </a:r>
            <a:r>
              <a:rPr lang="en-US" altLang="zh-TW" dirty="0"/>
              <a:t> </a:t>
            </a:r>
            <a:r>
              <a:rPr lang="zh-TW" altLang="en-US" dirty="0"/>
              <a:t>新增以下程式碼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191637"/>
              </p:ext>
            </p:extLst>
          </p:nvPr>
        </p:nvGraphicFramePr>
        <p:xfrm>
          <a:off x="412750" y="2169770"/>
          <a:ext cx="11366500" cy="435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117601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/// &lt;summary&gt;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/// </a:t>
                      </a:r>
                      <a:r>
                        <a:rPr lang="zh-TW" altLang="en-US" sz="2800" b="1" dirty="0" smtClean="0">
                          <a:latin typeface="+mn-lt"/>
                        </a:rPr>
                        <a:t>取得 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Swagger </a:t>
                      </a:r>
                      <a:r>
                        <a:rPr lang="zh-TW" altLang="en-US" sz="2800" b="1" dirty="0" smtClean="0">
                          <a:latin typeface="+mn-lt"/>
                        </a:rPr>
                        <a:t>產生的 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API </a:t>
                      </a:r>
                      <a:r>
                        <a:rPr lang="zh-TW" altLang="en-US" sz="2800" b="1" dirty="0" smtClean="0">
                          <a:latin typeface="+mn-lt"/>
                        </a:rPr>
                        <a:t>文件說明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/// &lt;/summary&gt;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/// &lt;returns&gt;&lt;/returns&gt;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private static string 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GetXmlCommentsPath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()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	return 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Path.Combine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(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System.AppDomain.CurrentDomain.BaseDirectory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, @"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App_Data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\WebApplication5.XML");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1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上添加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Summary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註解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註解是用三個 反斜線寫的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才會產生文件說明 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68" y="1397675"/>
            <a:ext cx="7259063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26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若不想產生某支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的說明，則在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SwaggerConfig.cs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取消以下註解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86" y="2393718"/>
            <a:ext cx="11372001" cy="2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另外在要隱藏文件的該 </a:t>
            </a:r>
            <a:r>
              <a:rPr lang="en-US" altLang="zh-TW" sz="2800" dirty="0"/>
              <a:t>Action </a:t>
            </a:r>
            <a:r>
              <a:rPr lang="zh-TW" altLang="en-US" sz="2800" dirty="0"/>
              <a:t>添加以下</a:t>
            </a:r>
            <a:r>
              <a:rPr lang="zh-TW" altLang="en-US" sz="2800" dirty="0" smtClean="0"/>
              <a:t>屬性：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FF0000"/>
                </a:solidFill>
              </a:rPr>
              <a:t>[</a:t>
            </a:r>
            <a:r>
              <a:rPr lang="en-US" altLang="zh-TW" sz="2800" dirty="0" err="1">
                <a:solidFill>
                  <a:srgbClr val="FF0000"/>
                </a:solidFill>
              </a:rPr>
              <a:t>ApiExplorerSettings</a:t>
            </a:r>
            <a:r>
              <a:rPr lang="en-US" altLang="zh-TW" sz="2800" dirty="0">
                <a:solidFill>
                  <a:srgbClr val="FF0000"/>
                </a:solidFill>
              </a:rPr>
              <a:t>(</a:t>
            </a:r>
            <a:r>
              <a:rPr lang="en-US" altLang="zh-TW" sz="2800" dirty="0" err="1">
                <a:solidFill>
                  <a:srgbClr val="FF0000"/>
                </a:solidFill>
              </a:rPr>
              <a:t>IgnoreApi</a:t>
            </a:r>
            <a:r>
              <a:rPr lang="en-US" altLang="zh-TW" sz="2800" dirty="0">
                <a:solidFill>
                  <a:srgbClr val="FF0000"/>
                </a:solidFill>
              </a:rPr>
              <a:t> = true)] </a:t>
            </a:r>
            <a:endParaRPr lang="zh-TW" altLang="en-US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86" y="1654027"/>
            <a:ext cx="11366500" cy="520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執行結果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啟動程式後在程式後方加上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如下啟動網址：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http://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localhost:56573/Swagger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90" y="1846898"/>
            <a:ext cx="11616820" cy="413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他補充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023608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71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序列化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r>
              <a:rPr lang="en-US" altLang="zh-TW" dirty="0" smtClean="0"/>
              <a:t>FOR </a:t>
            </a:r>
            <a:r>
              <a:rPr lang="en-US" altLang="zh-TW" dirty="0"/>
              <a:t>JSON </a:t>
            </a:r>
            <a:r>
              <a:rPr lang="en-US" altLang="zh-TW" dirty="0" smtClean="0"/>
              <a:t>AUTO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014" y="2508354"/>
            <a:ext cx="7717971" cy="39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JSON</a:t>
            </a:r>
            <a:r>
              <a:rPr lang="zh-TW" altLang="en-US" dirty="0" smtClean="0"/>
              <a:t>轉類別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1443" y="2215107"/>
            <a:ext cx="5649113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模擬網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325563"/>
            <a:ext cx="11366500" cy="5532436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dirty="0">
                <a:solidFill>
                  <a:srgbClr val="4183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https://www.mocky.io/</a:t>
            </a:r>
            <a:r>
              <a:rPr lang="zh-TW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：免費的API模擬，可以設定API傳入傳出參數及型別，並產API網址提供測試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dirty="0">
                <a:solidFill>
                  <a:srgbClr val="4183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https://mockaroo.com/</a:t>
            </a:r>
            <a:r>
              <a:rPr lang="zh-TW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：產生json、excel等假資料的線上免費產生器，也有API模擬器(但需登入且限制使用次數)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20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3616" y="3477129"/>
            <a:ext cx="11366500" cy="1574895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簡單來說，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API(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服務生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客人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和伺服端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廚房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的溝通橋樑。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1273628" y="1709075"/>
            <a:ext cx="2065426" cy="1046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客人</a:t>
            </a:r>
            <a:endParaRPr lang="zh-TW" altLang="en-US" sz="2800" dirty="0"/>
          </a:p>
        </p:txBody>
      </p:sp>
      <p:sp>
        <p:nvSpPr>
          <p:cNvPr id="23" name="橢圓 22"/>
          <p:cNvSpPr/>
          <p:nvPr/>
        </p:nvSpPr>
        <p:spPr>
          <a:xfrm>
            <a:off x="8206352" y="1709075"/>
            <a:ext cx="2439876" cy="1046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廚房</a:t>
            </a:r>
          </a:p>
        </p:txBody>
      </p:sp>
      <p:cxnSp>
        <p:nvCxnSpPr>
          <p:cNvPr id="24" name="直線單箭頭接點 23"/>
          <p:cNvCxnSpPr>
            <a:stCxn id="22" idx="7"/>
            <a:endCxn id="23" idx="1"/>
          </p:cNvCxnSpPr>
          <p:nvPr/>
        </p:nvCxnSpPr>
        <p:spPr>
          <a:xfrm>
            <a:off x="3036579" y="1862278"/>
            <a:ext cx="552708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3" idx="3"/>
            <a:endCxn id="22" idx="5"/>
          </p:cNvCxnSpPr>
          <p:nvPr/>
        </p:nvCxnSpPr>
        <p:spPr>
          <a:xfrm flipH="1">
            <a:off x="3036579" y="2602008"/>
            <a:ext cx="552708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408198" y="1369125"/>
            <a:ext cx="2717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服務生送出訂單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419299" y="2662191"/>
            <a:ext cx="270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服務生返回餐點</a:t>
            </a:r>
            <a:endParaRPr lang="zh-TW" altLang="en-US" sz="2800" dirty="0"/>
          </a:p>
        </p:txBody>
      </p:sp>
      <p:sp>
        <p:nvSpPr>
          <p:cNvPr id="30" name="橢圓 29"/>
          <p:cNvSpPr/>
          <p:nvPr/>
        </p:nvSpPr>
        <p:spPr>
          <a:xfrm>
            <a:off x="4494092" y="1912274"/>
            <a:ext cx="2557222" cy="642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訂單資訊</a:t>
            </a:r>
            <a:endParaRPr lang="zh-TW" altLang="en-US" sz="2800" dirty="0"/>
          </a:p>
        </p:txBody>
      </p:sp>
      <p:sp>
        <p:nvSpPr>
          <p:cNvPr id="39" name="標題 1"/>
          <p:cNvSpPr>
            <a:spLocks noGrp="1"/>
          </p:cNvSpPr>
          <p:nvPr>
            <p:ph type="title"/>
          </p:nvPr>
        </p:nvSpPr>
        <p:spPr>
          <a:xfrm>
            <a:off x="303616" y="342900"/>
            <a:ext cx="11366500" cy="702129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API(</a:t>
            </a:r>
            <a:r>
              <a:rPr lang="en-US" altLang="zh-TW" sz="3600" b="1" dirty="0">
                <a:latin typeface="+mn-lt"/>
                <a:ea typeface="微軟正黑體" panose="020B0604030504040204" pitchFamily="34" charset="-120"/>
              </a:rPr>
              <a:t>Application Programming Interface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273628" y="4814184"/>
            <a:ext cx="9372600" cy="1849463"/>
            <a:chOff x="1273628" y="4814184"/>
            <a:chExt cx="9372600" cy="1849463"/>
          </a:xfrm>
        </p:grpSpPr>
        <p:sp>
          <p:nvSpPr>
            <p:cNvPr id="44" name="橢圓 43"/>
            <p:cNvSpPr/>
            <p:nvPr/>
          </p:nvSpPr>
          <p:spPr>
            <a:xfrm>
              <a:off x="1273628" y="5187311"/>
              <a:ext cx="2065426" cy="10461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/>
                <a:t>客戶端</a:t>
              </a:r>
              <a:endParaRPr lang="en-US" altLang="zh-TW" sz="2800" dirty="0"/>
            </a:p>
            <a:p>
              <a:pPr algn="ctr"/>
              <a:r>
                <a:rPr lang="en-US" altLang="zh-TW" sz="2800" dirty="0"/>
                <a:t>(</a:t>
              </a:r>
              <a:r>
                <a:rPr lang="zh-TW" altLang="en-US" sz="2800" dirty="0"/>
                <a:t>呼叫端</a:t>
              </a:r>
              <a:r>
                <a:rPr lang="en-US" altLang="zh-TW" sz="2800" dirty="0"/>
                <a:t>)</a:t>
              </a:r>
              <a:endParaRPr lang="zh-TW" altLang="en-US" sz="2800" dirty="0"/>
            </a:p>
          </p:txBody>
        </p:sp>
        <p:sp>
          <p:nvSpPr>
            <p:cNvPr id="45" name="橢圓 44"/>
            <p:cNvSpPr/>
            <p:nvPr/>
          </p:nvSpPr>
          <p:spPr>
            <a:xfrm>
              <a:off x="8206351" y="5187311"/>
              <a:ext cx="2439877" cy="10461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/>
                <a:t>伺服端</a:t>
              </a:r>
              <a:endParaRPr lang="en-US" altLang="zh-TW" sz="2800" dirty="0"/>
            </a:p>
            <a:p>
              <a:pPr algn="ctr"/>
              <a:r>
                <a:rPr lang="en-US" altLang="zh-TW" sz="2800" dirty="0"/>
                <a:t>(</a:t>
              </a:r>
              <a:r>
                <a:rPr lang="zh-TW" altLang="en-US" sz="2800" dirty="0"/>
                <a:t>被呼叫端</a:t>
              </a:r>
              <a:r>
                <a:rPr lang="en-US" altLang="zh-TW" sz="2800" dirty="0"/>
                <a:t>)</a:t>
              </a:r>
              <a:endParaRPr lang="zh-TW" altLang="en-US" sz="2800" dirty="0"/>
            </a:p>
          </p:txBody>
        </p:sp>
        <p:cxnSp>
          <p:nvCxnSpPr>
            <p:cNvPr id="46" name="直線單箭頭接點 45"/>
            <p:cNvCxnSpPr>
              <a:stCxn id="44" idx="7"/>
              <a:endCxn id="45" idx="1"/>
            </p:cNvCxnSpPr>
            <p:nvPr/>
          </p:nvCxnSpPr>
          <p:spPr>
            <a:xfrm>
              <a:off x="3036579" y="5340514"/>
              <a:ext cx="552708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>
              <a:stCxn id="45" idx="3"/>
              <a:endCxn id="44" idx="5"/>
            </p:cNvCxnSpPr>
            <p:nvPr/>
          </p:nvCxnSpPr>
          <p:spPr>
            <a:xfrm flipH="1">
              <a:off x="3036579" y="6080244"/>
              <a:ext cx="552708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字方塊 47"/>
            <p:cNvSpPr txBox="1"/>
            <p:nvPr/>
          </p:nvSpPr>
          <p:spPr>
            <a:xfrm>
              <a:off x="4011884" y="4814184"/>
              <a:ext cx="3576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API</a:t>
              </a:r>
              <a:r>
                <a:rPr lang="zh-TW" altLang="en-US" sz="2800" dirty="0"/>
                <a:t>發送請求</a:t>
              </a:r>
              <a:r>
                <a:rPr lang="en-US" altLang="zh-TW" sz="2800" dirty="0"/>
                <a:t>(Request)</a:t>
              </a:r>
              <a:endParaRPr lang="zh-TW" altLang="en-US" sz="2800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4011884" y="6140427"/>
              <a:ext cx="3576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API</a:t>
              </a:r>
              <a:r>
                <a:rPr lang="zh-TW" altLang="en-US" sz="2800" dirty="0"/>
                <a:t>回傳回覆</a:t>
              </a:r>
              <a:r>
                <a:rPr lang="en-US" altLang="zh-TW" sz="2800" dirty="0"/>
                <a:t>(Response)</a:t>
              </a:r>
              <a:endParaRPr lang="zh-TW" altLang="en-US" sz="2800" dirty="0"/>
            </a:p>
          </p:txBody>
        </p:sp>
        <p:sp>
          <p:nvSpPr>
            <p:cNvPr id="50" name="橢圓 49"/>
            <p:cNvSpPr/>
            <p:nvPr/>
          </p:nvSpPr>
          <p:spPr>
            <a:xfrm>
              <a:off x="4494092" y="5390510"/>
              <a:ext cx="2557222" cy="6421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800" dirty="0"/>
                <a:t>HTTP</a:t>
              </a:r>
              <a:r>
                <a:rPr lang="zh-TW" altLang="en-US" sz="2800" dirty="0"/>
                <a:t>資訊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430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3" grpId="0" animBg="1"/>
      <p:bldP spid="26" grpId="0"/>
      <p:bldP spid="27" grpId="0"/>
      <p:bldP spid="30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10244</TotalTime>
  <Words>3658</Words>
  <Application>Microsoft Office PowerPoint</Application>
  <PresentationFormat>寬螢幕</PresentationFormat>
  <Paragraphs>502</Paragraphs>
  <Slides>86</Slides>
  <Notes>65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86</vt:i4>
      </vt:variant>
    </vt:vector>
  </HeadingPairs>
  <TitlesOfParts>
    <vt:vector size="92" baseType="lpstr">
      <vt:lpstr>微軟正黑體</vt:lpstr>
      <vt:lpstr>新細明體</vt:lpstr>
      <vt:lpstr>Arial</vt:lpstr>
      <vt:lpstr>Calibri</vt:lpstr>
      <vt:lpstr>Calibri Light</vt:lpstr>
      <vt:lpstr>Office 佈景主題</vt:lpstr>
      <vt:lpstr>Web API串接教學與實做</vt:lpstr>
      <vt:lpstr>API串接經驗</vt:lpstr>
      <vt:lpstr>Github範例</vt:lpstr>
      <vt:lpstr>大綱</vt:lpstr>
      <vt:lpstr>事前環境準備</vt:lpstr>
      <vt:lpstr>PowerPoint 簡報</vt:lpstr>
      <vt:lpstr>SDK安裝方式二</vt:lpstr>
      <vt:lpstr>什麼是API？</vt:lpstr>
      <vt:lpstr>API(Application Programming Interface, 應用程式介面)</vt:lpstr>
      <vt:lpstr>PowerPoint 簡報</vt:lpstr>
      <vt:lpstr>PowerPoint 簡報</vt:lpstr>
      <vt:lpstr>實作：快速建立範例API</vt:lpstr>
      <vt:lpstr>開啟Visual Studio 2017 =&gt; 檔案 =&gt; 新增 =&gt; 專案 =&gt; 建立ASP.NET Web應用程式(.NET Framework)及專案名稱 =&gt; 確定</vt:lpstr>
      <vt:lpstr>PowerPoint 簡報</vt:lpstr>
      <vt:lpstr>PowerPoint 簡報</vt:lpstr>
      <vt:lpstr>測試結果</vt:lpstr>
      <vt:lpstr>查看request、response資訊</vt:lpstr>
      <vt:lpstr>怎麼知道我們輸入的URL會呼叫什麼API？=&gt;透過路由設定</vt:lpstr>
      <vt:lpstr>如何看API路由設定</vt:lpstr>
      <vt:lpstr>自訂路由(透過RouteConfig統一設定)</vt:lpstr>
      <vt:lpstr>自訂路由(在Controller、Action單獨指定)</vt:lpstr>
      <vt:lpstr>實作：設定路由</vt:lpstr>
      <vt:lpstr>PowerPoint 簡報</vt:lpstr>
      <vt:lpstr>一般Controller VS API Controller</vt:lpstr>
      <vt:lpstr>一般Controller VS API Controller</vt:lpstr>
      <vt:lpstr>PowerPoint 簡報</vt:lpstr>
      <vt:lpstr>實作：回傳狀態碼</vt:lpstr>
      <vt:lpstr>PowerPoint 簡報</vt:lpstr>
      <vt:lpstr>Postman介紹與簡易操作</vt:lpstr>
      <vt:lpstr>Postman介紹</vt:lpstr>
      <vt:lpstr>UI介面介紹</vt:lpstr>
      <vt:lpstr>UI介面介紹</vt:lpstr>
      <vt:lpstr>補充說明：x-www-form-urlencoded和form-data區別</vt:lpstr>
      <vt:lpstr>什麼是JSON</vt:lpstr>
      <vt:lpstr>JSON序列化&amp;反序列化</vt:lpstr>
      <vt:lpstr>UI介面介紹</vt:lpstr>
      <vt:lpstr>匯出postman</vt:lpstr>
      <vt:lpstr>匯入postman(桌面版)</vt:lpstr>
      <vt:lpstr>匯入postman(網頁版)</vt:lpstr>
      <vt:lpstr>產出API文件</vt:lpstr>
      <vt:lpstr>實作：Web API建立與應用</vt:lpstr>
      <vt:lpstr>利用scaffold快速產生API Controller</vt:lpstr>
      <vt:lpstr>利用scaffold快速產生API Controller</vt:lpstr>
      <vt:lpstr>利用Jquery Ajax呼叫API語法</vt:lpstr>
      <vt:lpstr>PowerPoint 簡報</vt:lpstr>
      <vt:lpstr>接收參數屬性設定</vt:lpstr>
      <vt:lpstr>利用Jquery Ajax呼叫API(一個參數)</vt:lpstr>
      <vt:lpstr>利用Jquery Ajax呼叫API傳多個參數(不建議寫法)</vt:lpstr>
      <vt:lpstr>利用Jquery Ajax呼叫API傳多個參數(建議寫法)</vt:lpstr>
      <vt:lpstr>利用Jquery Ajax呼叫API語法(簡易版)</vt:lpstr>
      <vt:lpstr>實作：DB連線</vt:lpstr>
      <vt:lpstr>DB連線</vt:lpstr>
      <vt:lpstr>使用DB First步驟</vt:lpstr>
      <vt:lpstr>使用DB First步驟</vt:lpstr>
      <vt:lpstr>使用DB First步驟</vt:lpstr>
      <vt:lpstr>使用DB First步驟</vt:lpstr>
      <vt:lpstr>使用DB First步驟</vt:lpstr>
      <vt:lpstr>使用DB First步驟</vt:lpstr>
      <vt:lpstr>使用DB First步驟</vt:lpstr>
      <vt:lpstr>利用Scaffold產生Web API</vt:lpstr>
      <vt:lpstr>這邊用LogTable建立API，其他Table都有關聯表，又因EF消極載入關係，會有循環參考問題，故不使用</vt:lpstr>
      <vt:lpstr>若出現以下錯誤，則先重建方案後再試一次即可</vt:lpstr>
      <vt:lpstr>同步和非同步</vt:lpstr>
      <vt:lpstr>跨網域存取CORS設定</vt:lpstr>
      <vt:lpstr>介紹</vt:lpstr>
      <vt:lpstr>介紹</vt:lpstr>
      <vt:lpstr>CORS設定一：設定 web.config</vt:lpstr>
      <vt:lpstr>CORS設定二：在呼叫的API加入 responsive header  直接在 xxxApi.cs 檔的方法中設定</vt:lpstr>
      <vt:lpstr>CORS設定三：後端設定特定header的CORS，前端呼叫API時，設定header參數</vt:lpstr>
      <vt:lpstr>實作：跨網域存取CORS設定</vt:lpstr>
      <vt:lpstr>設定CORS前後在不同網域呼叫API</vt:lpstr>
      <vt:lpstr>設定CORS前後在不同網域呼叫API</vt:lpstr>
      <vt:lpstr>Web API 文件產生器 - Swagger套件介紹</vt:lpstr>
      <vt:lpstr>介紹</vt:lpstr>
      <vt:lpstr>ASP.NET Web 專案裡加入 Swagger 功能</vt:lpstr>
      <vt:lpstr>設定輸出 Swagger 產生的 XML 說明文件</vt:lpstr>
      <vt:lpstr>設定輸出 Swagger 產生的 XML 說明文件</vt:lpstr>
      <vt:lpstr>設定輸出 Swagger 產生的 XML 說明文件</vt:lpstr>
      <vt:lpstr>在 Action 上添加 Summary 註解(註解是用三個 反斜線寫的)才會產生文件說明 </vt:lpstr>
      <vt:lpstr>若不想產生某支 API 的說明，則在 SwaggerConfig.cs 取消以下註解</vt:lpstr>
      <vt:lpstr>另外在要隱藏文件的該 Action 添加以下屬性： [ApiExplorerSettings(IgnoreApi = true)] </vt:lpstr>
      <vt:lpstr>執行結果(啟動程式後在程式後方加上 Swagger) 如下啟動網址：http://localhost:56573/Swagger</vt:lpstr>
      <vt:lpstr>其他補充</vt:lpstr>
      <vt:lpstr>SQL資料JSON序列化</vt:lpstr>
      <vt:lpstr>JSON轉類別</vt:lpstr>
      <vt:lpstr>API模擬網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API教學與實做</dc:title>
  <dc:creator>Microsoft 帳戶</dc:creator>
  <cp:lastModifiedBy>蕙 游</cp:lastModifiedBy>
  <cp:revision>442</cp:revision>
  <dcterms:created xsi:type="dcterms:W3CDTF">2021-12-05T02:13:03Z</dcterms:created>
  <dcterms:modified xsi:type="dcterms:W3CDTF">2022-11-14T05:57:31Z</dcterms:modified>
</cp:coreProperties>
</file>