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10" r:id="rId2"/>
    <p:sldId id="311" r:id="rId3"/>
    <p:sldId id="312" r:id="rId4"/>
    <p:sldId id="297" r:id="rId5"/>
    <p:sldId id="313" r:id="rId6"/>
    <p:sldId id="295" r:id="rId7"/>
    <p:sldId id="293" r:id="rId8"/>
    <p:sldId id="314" r:id="rId9"/>
    <p:sldId id="323" r:id="rId10"/>
    <p:sldId id="316" r:id="rId11"/>
    <p:sldId id="317" r:id="rId12"/>
    <p:sldId id="298" r:id="rId13"/>
    <p:sldId id="318" r:id="rId14"/>
    <p:sldId id="305" r:id="rId15"/>
    <p:sldId id="308" r:id="rId16"/>
    <p:sldId id="320" r:id="rId17"/>
    <p:sldId id="321" r:id="rId18"/>
    <p:sldId id="302" r:id="rId19"/>
    <p:sldId id="319" r:id="rId20"/>
    <p:sldId id="322" r:id="rId21"/>
    <p:sldId id="276" r:id="rId22"/>
    <p:sldId id="324" r:id="rId23"/>
    <p:sldId id="325" r:id="rId24"/>
    <p:sldId id="326" r:id="rId25"/>
    <p:sldId id="327" r:id="rId26"/>
    <p:sldId id="328" r:id="rId27"/>
    <p:sldId id="267" r:id="rId28"/>
    <p:sldId id="26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54" r:id="rId50"/>
    <p:sldId id="349" r:id="rId51"/>
    <p:sldId id="350" r:id="rId52"/>
    <p:sldId id="351" r:id="rId53"/>
    <p:sldId id="352" r:id="rId54"/>
    <p:sldId id="285" r:id="rId55"/>
    <p:sldId id="274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80093" autoAdjust="0"/>
  </p:normalViewPr>
  <p:slideViewPr>
    <p:cSldViewPr snapToGrid="0">
      <p:cViewPr varScale="1">
        <p:scale>
          <a:sx n="53" d="100"/>
          <a:sy n="53" d="100"/>
        </p:scale>
        <p:origin x="1040" y="36"/>
      </p:cViewPr>
      <p:guideLst/>
    </p:cSldViewPr>
  </p:slideViewPr>
  <p:outlineViewPr>
    <p:cViewPr>
      <p:scale>
        <a:sx n="33" d="100"/>
        <a:sy n="33" d="100"/>
      </p:scale>
      <p:origin x="0" y="-186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E5846-5D0F-48C5-89A4-48096943028B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8313-5CBC-4C3A-A1C1-87A108B3B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5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</a:t>
            </a:r>
            <a:r>
              <a:rPr lang="en-US" altLang="zh-TW" dirty="0" err="1" smtClean="0"/>
              <a:t>.net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.net</a:t>
            </a:r>
            <a:r>
              <a:rPr lang="en-US" altLang="zh-TW" dirty="0" smtClean="0"/>
              <a:t> core 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的開發經驗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有</a:t>
            </a:r>
            <a:r>
              <a:rPr lang="en-US" altLang="zh-TW" dirty="0" err="1" smtClean="0"/>
              <a:t>webApi</a:t>
            </a:r>
            <a:r>
              <a:rPr lang="zh-TW" altLang="en-US" dirty="0" smtClean="0"/>
              <a:t>串接經驗的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520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97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239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837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zh-TW" altLang="en-US" dirty="0" smtClean="0"/>
              <a:t>代表根目錄的意思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不同公司，不一樣的工程師，設計的名稱都會不一樣，</a:t>
            </a:r>
            <a:r>
              <a:rPr lang="zh-TW" altLang="en-US" b="1" dirty="0" smtClean="0"/>
              <a:t>沒有統一的命名方式</a:t>
            </a:r>
            <a:r>
              <a:rPr lang="zh-TW" altLang="en-US" dirty="0" smtClean="0"/>
              <a:t>，造成在引用各家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時，都需要詳讀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文件，理解所有設計命名規則後，才可使用。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就是用一個統一的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定位資源，將動作藏在 </a:t>
            </a:r>
            <a:r>
              <a:rPr lang="en-US" altLang="zh-TW" dirty="0" smtClean="0"/>
              <a:t>HTTP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裡面。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788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952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12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回傳的資料格式很多種，如</a:t>
            </a:r>
            <a:r>
              <a:rPr lang="en-US" altLang="zh-TW" dirty="0" smtClean="0"/>
              <a:t>XML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TXT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等，那目前最常用的就是</a:t>
            </a:r>
            <a:r>
              <a:rPr lang="en-US" altLang="zh-TW" dirty="0" smtClean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770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"name" : "Amy",	// 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key</a:t>
            </a:r>
            <a:r>
              <a:rPr lang="zh-TW" altLang="en-US" dirty="0" smtClean="0"/>
              <a:t>都需用</a:t>
            </a:r>
            <a:r>
              <a:rPr lang="en-US" altLang="zh-TW" dirty="0" smtClean="0"/>
              <a:t>""</a:t>
            </a:r>
            <a:r>
              <a:rPr lang="zh-TW" altLang="en-US" dirty="0" smtClean="0"/>
              <a:t>包住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"age" : 18	// </a:t>
            </a:r>
            <a:r>
              <a:rPr lang="zh-TW" altLang="en-US" dirty="0" smtClean="0"/>
              <a:t>最後一個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的話不用再加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}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534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369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80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今日教學</a:t>
            </a:r>
            <a:r>
              <a:rPr lang="en-US" altLang="zh-TW" dirty="0" smtClean="0"/>
              <a:t>PPT</a:t>
            </a:r>
            <a:r>
              <a:rPr lang="zh-TW" altLang="en-US" dirty="0" smtClean="0"/>
              <a:t>及範例檔都放在這個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985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970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55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710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764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015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616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081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430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8290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74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843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396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548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8451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例如：一家公司，該公司員工和公司要資料，公司會給他；若為外來者要和該公司要資料，公司會因無法辨別外來者身分，而不給予資料，除非該公司有設定允許該外來者存取資料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590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5771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4800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014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504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參考：</a:t>
            </a:r>
            <a:r>
              <a:rPr lang="en-US" altLang="zh-TW" smtClean="0"/>
              <a:t>https://ericwu.asia/2019/05/01/%E7%94%A2%E7%94%9F%E4%BB%BB%E4%BD%95-mock-http-%E5%9B%9E%E6%87%89%E7%9A%84%E5%A5%BD%E5%B7%A5%E5%85%B7-mocky-io/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780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[Area(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"B2BInvoice"</a:t>
            </a:r>
            <a:r>
              <a:rPr lang="en-US" altLang="zh-TW" dirty="0" smtClean="0"/>
              <a:t>)]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//[Authorize(Roles = "admin")]</a:t>
            </a:r>
            <a:r>
              <a:rPr lang="en-US" altLang="zh-TW" dirty="0" smtClean="0"/>
              <a:t> [</a:t>
            </a:r>
            <a:r>
              <a:rPr lang="en-US" altLang="zh-TW" dirty="0" err="1" smtClean="0"/>
              <a:t>ApiController</a:t>
            </a:r>
            <a:r>
              <a:rPr lang="en-US" altLang="zh-TW" dirty="0" smtClean="0"/>
              <a:t>] [Route(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/invoice/[action]"</a:t>
            </a:r>
            <a:r>
              <a:rPr lang="en-US" altLang="zh-TW" dirty="0" smtClean="0"/>
              <a:t>)]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599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096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0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例：先想像你是一家餐廳的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，然後你拿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紀錄你是第幾桌、點了什麼餐點等，再將訂單給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，之後服務生將訂單交給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，廚房做好後，服務生再將餐點送回給你。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服務生就是客人和廚房的溝通橋樑。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訂單就是我們的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規範資料格式跟傳遞方法等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40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的縮寫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901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018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407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1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0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3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67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6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9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1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7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20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50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dotnet/api/system.net.httpstatuscode?view=net-6.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eiYou/WebApiPractice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postman.com/docs/getting-started/introductio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nye.gitbooks.io/postman/content/chapter1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ajax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JavaScript/Same_origin_policy_for_JavaScrip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/visual-studio-sdk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man.com/downloads/" TargetMode="External"/><Relationship Id="rId4" Type="http://schemas.openxmlformats.org/officeDocument/2006/relationships/hyperlink" Target="https://www.microsoft.com/zh-tw/download/details.aspx?id=30653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cky.io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ckaroo.com/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vKadd9Cflc" TargetMode="External"/><Relationship Id="rId7" Type="http://schemas.openxmlformats.org/officeDocument/2006/relationships/hyperlink" Target="https://www.coder.work/article/2963924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help.ithome.com.tw/articles/10194713" TargetMode="External"/><Relationship Id="rId5" Type="http://schemas.openxmlformats.org/officeDocument/2006/relationships/hyperlink" Target="https://developer.mozilla.org/zh-TW/docs/Web/HTTP/Status" TargetMode="External"/><Relationship Id="rId4" Type="http://schemas.openxmlformats.org/officeDocument/2006/relationships/hyperlink" Target="https://medium.com/itsems-frontend/api-%E6%98%AF%E4%BB%80%E9%BA%BC-restful-api-%E5%8F%88%E6%98%AF%E4%BB%80%E9%BA%BC-a001a85ab63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聖森雲端科技徵的就是你- 第12 屆iT邦幫忙鐵人賽::企業徵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435" y="-347209"/>
            <a:ext cx="378278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Core Web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串接教學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Amy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367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(HTTP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29491" y="1257300"/>
            <a:ext cx="11152909" cy="550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回傳結果都會有一個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Status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，來告知我們呼叫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的狀態，常見的狀態碼如下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請求成功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客戶端錯誤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請求失敗，常見的可能是找不到資源，或是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請求不符合規範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5xx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伺服器錯誤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，這類狀態碼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90%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代表了伺服器在處理請求的過程中有錯誤或者異常狀態發生，可以去找後端，不是前端的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端發生錯誤時，都應該回傳對應的狀態碼給前端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，而不是都回傳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的狀態碼，然後讓前端用資料判斷是否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完整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狀態碼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47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實作：快速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範例參考</a:t>
            </a:r>
            <a:r>
              <a:rPr lang="zh-TW" altLang="en-US" dirty="0" smtClean="0"/>
              <a:t>：</a:t>
            </a:r>
            <a:r>
              <a:rPr lang="en-US" altLang="zh-TW" dirty="0" err="1"/>
              <a:t>WeatherForecastController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68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9491" y="1"/>
            <a:ext cx="11152909" cy="148149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 Web 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專案名稱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" r="14732"/>
          <a:stretch/>
        </p:blipFill>
        <p:spPr>
          <a:xfrm>
            <a:off x="429491" y="1481497"/>
            <a:ext cx="6636327" cy="8192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1" y="2470423"/>
            <a:ext cx="3315163" cy="79068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91" y="3358486"/>
            <a:ext cx="4925112" cy="98121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91" y="4428775"/>
            <a:ext cx="4953691" cy="895475"/>
          </a:xfrm>
          <a:prstGeom prst="rect">
            <a:avLst/>
          </a:prstGeom>
        </p:spPr>
      </p:pic>
      <p:pic>
        <p:nvPicPr>
          <p:cNvPr id="15" name="內容版面配置區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494422" y="3615741"/>
            <a:ext cx="7054516" cy="490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7499"/>
            <a:ext cx="6922168" cy="492017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29491" y="1"/>
            <a:ext cx="11152909" cy="148149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架構選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6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備註：這邊的啟用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支援就是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的支援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12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專案建立後已有一個範例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，可以直接執行專案做測試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164" y="1851504"/>
            <a:ext cx="6223671" cy="50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測試結果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05138"/>
            <a:ext cx="10515600" cy="640849"/>
          </a:xfrm>
        </p:spPr>
        <p:txBody>
          <a:bodyPr/>
          <a:lstStyle/>
          <a:p>
            <a:r>
              <a:rPr lang="en-US" altLang="zh-TW" dirty="0" smtClean="0"/>
              <a:t>{{domain</a:t>
            </a:r>
            <a:r>
              <a:rPr lang="en-US" altLang="zh-TW" dirty="0" smtClean="0"/>
              <a:t>}}/</a:t>
            </a:r>
            <a:r>
              <a:rPr lang="en-US" altLang="zh-TW" b="1" dirty="0" err="1"/>
              <a:t>WeatherForecast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87"/>
            <a:ext cx="12192627" cy="61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13" y="1325562"/>
            <a:ext cx="923108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怎麼知道我們輸入的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會呼叫什麼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透過路由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設定方式很多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種，也可統一設定在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Program.cs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路由設定可參考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https://ithelp.ithome.com.tw/articles/10243332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86" y="1325562"/>
            <a:ext cx="7118493" cy="56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212601" y="-113142"/>
            <a:ext cx="5157787" cy="823912"/>
          </a:xfrm>
        </p:spPr>
        <p:txBody>
          <a:bodyPr/>
          <a:lstStyle/>
          <a:p>
            <a:r>
              <a:rPr lang="zh-TW" altLang="en-US" dirty="0" smtClean="0"/>
              <a:t>一般</a:t>
            </a:r>
            <a:r>
              <a:rPr lang="en-US" altLang="zh-TW" dirty="0" smtClean="0"/>
              <a:t>Controller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710770"/>
            <a:ext cx="4475018" cy="1907739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>
          <a:xfrm>
            <a:off x="4620639" y="298814"/>
            <a:ext cx="2692030" cy="40597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API Controller(.</a:t>
            </a:r>
            <a:r>
              <a:rPr lang="en-US" altLang="zh-TW" dirty="0" smtClean="0"/>
              <a:t>NET Core)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02328" y="704784"/>
            <a:ext cx="7523371" cy="42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API 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713492"/>
              </p:ext>
            </p:extLst>
          </p:nvPr>
        </p:nvGraphicFramePr>
        <p:xfrm>
          <a:off x="391885" y="1325563"/>
          <a:ext cx="114300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06658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 Controller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02095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ControllerBase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且會多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ApiController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91447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 View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不能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 View</a:t>
                      </a: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1018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傳入型別不用加上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傳出型別通常用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ActionResult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傳入型別有時需加上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傳出型別通常用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IActionResult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1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github.com/HueiYou/WebApiPractice.git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73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自訂路由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單獨指定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103997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dirty="0" smtClean="0"/>
                        <a:t>// </a:t>
                      </a:r>
                      <a:r>
                        <a:rPr lang="zh-TW" altLang="en-US" sz="2800" dirty="0" smtClean="0"/>
                        <a:t>特定路由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[Route(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"Get"</a:t>
                      </a:r>
                      <a:r>
                        <a:rPr lang="en-US" altLang="zh-TW" sz="2800" dirty="0" smtClean="0"/>
                        <a:t>)]    // /Get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組合路由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dirty="0" smtClean="0"/>
                        <a:t>[</a:t>
                      </a:r>
                      <a:r>
                        <a:rPr lang="en-US" altLang="zh-TW" sz="2800" dirty="0" err="1" smtClean="0"/>
                        <a:t>RouteP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refix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("Test/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")]   </a:t>
                      </a:r>
                      <a:r>
                        <a:rPr lang="en-US" altLang="zh-TW" sz="2800" dirty="0" smtClean="0"/>
                        <a:t>// /Test/</a:t>
                      </a:r>
                      <a:r>
                        <a:rPr lang="en-US" altLang="zh-TW" sz="2800" dirty="0" err="1" smtClean="0"/>
                        <a:t>RouteApi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[Route(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"Get"</a:t>
                      </a:r>
                      <a:r>
                        <a:rPr lang="en-US" altLang="zh-TW" sz="2800" dirty="0" smtClean="0"/>
                        <a:t>)]</a:t>
                      </a:r>
                      <a:r>
                        <a:rPr lang="en-US" altLang="zh-TW" sz="2800" baseline="0" dirty="0" smtClean="0"/>
                        <a:t>    /Test/</a:t>
                      </a:r>
                      <a:r>
                        <a:rPr lang="en-US" altLang="zh-TW" sz="2800" baseline="0" dirty="0" err="1" smtClean="0"/>
                        <a:t>RouteApi</a:t>
                      </a:r>
                      <a:r>
                        <a:rPr lang="en-US" altLang="zh-TW" sz="2800" baseline="0" dirty="0" smtClean="0"/>
                        <a:t>/Get</a:t>
                      </a:r>
                    </a:p>
                    <a:p>
                      <a:endParaRPr lang="en-US" altLang="zh-TW" sz="2800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備註：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strike="noStrike" dirty="0" smtClean="0"/>
                        <a:t>[Ro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ute(“Test/[controller]/[action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]”)]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/Test/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指定</a:t>
                      </a:r>
                      <a:r>
                        <a:rPr lang="en-US" altLang="zh-TW" sz="2800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ControllerName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指定</a:t>
                      </a:r>
                      <a:r>
                        <a:rPr lang="en-US" altLang="zh-TW" sz="2800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ActionName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[Route</a:t>
                      </a:r>
                      <a:r>
                        <a:rPr lang="en-US" altLang="zh-TW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(“/”)]  // </a:t>
                      </a:r>
                      <a:r>
                        <a:rPr lang="en-US" altLang="zh-TW" sz="2800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localhost:xxxx</a:t>
                      </a:r>
                      <a:endParaRPr lang="en-US" altLang="zh-TW" sz="2800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9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8191"/>
            <a:ext cx="10515600" cy="555723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一般的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</a:t>
            </a:r>
            <a:r>
              <a:rPr lang="en-US" altLang="zh-TW" dirty="0" smtClean="0"/>
              <a:t>URL</a:t>
            </a:r>
            <a:r>
              <a:rPr lang="zh-TW" altLang="en-US" b="1" dirty="0" smtClean="0"/>
              <a:t>沒有</a:t>
            </a:r>
            <a:r>
              <a:rPr lang="zh-TW" altLang="en-US" b="1" dirty="0"/>
              <a:t>統一的命名</a:t>
            </a:r>
            <a:r>
              <a:rPr lang="zh-TW" altLang="en-US" b="1" dirty="0" smtClean="0"/>
              <a:t>方式，</a:t>
            </a:r>
            <a:r>
              <a:rPr lang="zh-TW" altLang="en-US" dirty="0" smtClean="0"/>
              <a:t>可能會是這樣：</a:t>
            </a:r>
          </a:p>
          <a:p>
            <a:pPr lvl="1"/>
            <a:r>
              <a:rPr lang="zh-TW" altLang="en-US" dirty="0" smtClean="0"/>
              <a:t>獲得資料</a:t>
            </a:r>
            <a:r>
              <a:rPr lang="en-US" altLang="zh-TW" dirty="0" smtClean="0"/>
              <a:t>GET    </a:t>
            </a:r>
            <a:r>
              <a:rPr lang="en-US" altLang="zh-TW" dirty="0"/>
              <a:t>	</a:t>
            </a:r>
            <a:r>
              <a:rPr lang="en-US" altLang="zh-TW" dirty="0" smtClean="0"/>
              <a:t>	/</a:t>
            </a:r>
            <a:r>
              <a:rPr lang="en-US" altLang="zh-TW" dirty="0" err="1" smtClean="0"/>
              <a:t>getData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新增資料</a:t>
            </a:r>
            <a:r>
              <a:rPr lang="en-US" altLang="zh-TW" dirty="0" smtClean="0"/>
              <a:t>POST   	/</a:t>
            </a:r>
            <a:r>
              <a:rPr lang="en-US" altLang="zh-TW" dirty="0" err="1" smtClean="0"/>
              <a:t>createData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刪除資料</a:t>
            </a:r>
            <a:r>
              <a:rPr lang="en-US" altLang="zh-TW" dirty="0" smtClean="0"/>
              <a:t>DELETE 	/</a:t>
            </a:r>
            <a:r>
              <a:rPr lang="en-US" altLang="zh-TW" dirty="0" err="1" smtClean="0"/>
              <a:t>deleteData</a:t>
            </a:r>
            <a:r>
              <a:rPr lang="en-US" altLang="zh-TW" dirty="0" smtClean="0"/>
              <a:t>/1</a:t>
            </a:r>
          </a:p>
          <a:p>
            <a:r>
              <a:rPr lang="zh-TW" altLang="en-US" dirty="0" smtClean="0"/>
              <a:t>若以 </a:t>
            </a:r>
            <a:r>
              <a:rPr lang="en-US" altLang="zh-TW" dirty="0" smtClean="0"/>
              <a:t>RESTful API </a:t>
            </a:r>
            <a:r>
              <a:rPr lang="zh-TW" altLang="en-US" dirty="0" smtClean="0"/>
              <a:t>風格開發</a:t>
            </a:r>
            <a:r>
              <a:rPr lang="zh-TW" altLang="en-US" dirty="0"/>
              <a:t>的話</a:t>
            </a:r>
            <a:r>
              <a:rPr lang="zh-TW" altLang="en-US" dirty="0" smtClean="0"/>
              <a:t>，就是用</a:t>
            </a:r>
            <a:r>
              <a:rPr lang="zh-TW" altLang="en-US" dirty="0"/>
              <a:t>一個</a:t>
            </a:r>
            <a:r>
              <a:rPr lang="zh-TW" altLang="en-US" b="1" dirty="0"/>
              <a:t>統一</a:t>
            </a:r>
            <a:r>
              <a:rPr lang="zh-TW" altLang="en-US" b="1" dirty="0" smtClean="0"/>
              <a:t>的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：</a:t>
            </a:r>
          </a:p>
          <a:p>
            <a:pPr lvl="1"/>
            <a:r>
              <a:rPr lang="zh-TW" altLang="en-US" dirty="0" smtClean="0"/>
              <a:t>獲得資料</a:t>
            </a:r>
            <a:r>
              <a:rPr lang="en-US" altLang="zh-TW" dirty="0" smtClean="0"/>
              <a:t>GET     		/data</a:t>
            </a:r>
          </a:p>
          <a:p>
            <a:pPr lvl="1"/>
            <a:r>
              <a:rPr lang="zh-TW" altLang="en-US" dirty="0" smtClean="0"/>
              <a:t>新增資料</a:t>
            </a:r>
            <a:r>
              <a:rPr lang="en-US" altLang="zh-TW" dirty="0" smtClean="0"/>
              <a:t>POST    	/data</a:t>
            </a:r>
          </a:p>
          <a:p>
            <a:pPr lvl="1"/>
            <a:r>
              <a:rPr lang="zh-TW" altLang="en-US" dirty="0" smtClean="0"/>
              <a:t>刪除資料</a:t>
            </a:r>
            <a:r>
              <a:rPr lang="en-US" altLang="zh-TW" dirty="0" smtClean="0"/>
              <a:t>DELETE  	/data/1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74" y="3592889"/>
            <a:ext cx="3410426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Postman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介紹與簡易操作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8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用於</a:t>
            </a:r>
            <a:r>
              <a:rPr lang="en-US" altLang="zh-TW" dirty="0"/>
              <a:t>API</a:t>
            </a:r>
            <a:r>
              <a:rPr lang="zh-TW" altLang="en-US" dirty="0"/>
              <a:t>測試的輔助開發</a:t>
            </a:r>
            <a:r>
              <a:rPr lang="en-US" altLang="zh-TW" dirty="0"/>
              <a:t>GUI</a:t>
            </a:r>
            <a:r>
              <a:rPr lang="zh-TW" altLang="en-US" dirty="0"/>
              <a:t>工具</a:t>
            </a:r>
            <a:endParaRPr lang="en-US" altLang="zh-TW" dirty="0"/>
          </a:p>
          <a:p>
            <a:r>
              <a:rPr lang="zh-TW" altLang="en-US" dirty="0"/>
              <a:t>可輕鬆快速地模擬各類請求，並以視覺化呈現及解析回應結果</a:t>
            </a:r>
            <a:endParaRPr lang="en-US" altLang="zh-TW" dirty="0"/>
          </a:p>
          <a:p>
            <a:r>
              <a:rPr lang="zh-TW" altLang="en-US" dirty="0"/>
              <a:t>提供一些如產生呼叫</a:t>
            </a:r>
            <a:r>
              <a:rPr lang="en-US" altLang="zh-TW" dirty="0"/>
              <a:t>API</a:t>
            </a:r>
            <a:r>
              <a:rPr lang="zh-TW" altLang="en-US" dirty="0"/>
              <a:t>程式碼、</a:t>
            </a:r>
            <a:r>
              <a:rPr lang="en-US" altLang="zh-TW" dirty="0"/>
              <a:t>API</a:t>
            </a:r>
            <a:r>
              <a:rPr lang="zh-TW" altLang="en-US" dirty="0"/>
              <a:t>文件等便利的功能可用</a:t>
            </a:r>
            <a:endParaRPr lang="en-US" altLang="zh-TW" dirty="0"/>
          </a:p>
          <a:p>
            <a:r>
              <a:rPr lang="zh-TW" altLang="en-US" dirty="0"/>
              <a:t>參考：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https://learning.postman.com/docs/getting-started/introduction/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https://honye.gitbooks.io/postman/content/chapter1.html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18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3232597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區：可以根據不同專案建立工作區，並邀請其他人一起加入該工作區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相關功能快捷鍵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控管所有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的區塊：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History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：檢視曾經呼叫過的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：存放所有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的集合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。這功能僅開放給註冊用戶。</a:t>
            </a:r>
          </a:p>
        </p:txBody>
      </p:sp>
      <p:pic>
        <p:nvPicPr>
          <p:cNvPr id="19" name="內容版面配置區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2578"/>
            <a:ext cx="10515600" cy="17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4546243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列出目前開啟的請求，也可以用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來新增請求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資訊：採用的請求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、發送按鈕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參數設定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22" y="759509"/>
            <a:ext cx="6992155" cy="37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補充說明：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x-www-form-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urlencoded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form-data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區別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>
                <a:ea typeface="微軟正黑體" panose="020B0604030504040204" pitchFamily="34" charset="-120"/>
              </a:rPr>
              <a:t>application/x-www-form-</a:t>
            </a:r>
            <a:r>
              <a:rPr lang="en-US" altLang="zh-TW" sz="3200" dirty="0" err="1">
                <a:ea typeface="微軟正黑體" panose="020B0604030504040204" pitchFamily="34" charset="-120"/>
              </a:rPr>
              <a:t>urlencoded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：這是預設的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content-type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的選項。這也是在不使用上傳檔案時用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提交的方式。使用這類型提交時所有字元都會進行編碼處理。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ea typeface="微軟正黑體" panose="020B0604030504040204" pitchFamily="34" charset="-120"/>
              </a:rPr>
              <a:t>multipart/form-data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：使用這個內容類型可以讓我們藉由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請求上傳檔案和一些其他參數。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物件傳遞參數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35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TW" altLang="en-US" b="1" dirty="0"/>
              <a:t>什麼是</a:t>
            </a:r>
            <a:r>
              <a:rPr lang="en-US" altLang="zh-TW" b="1" dirty="0" smtClean="0"/>
              <a:t>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Object Notation (JSON) </a:t>
            </a:r>
            <a:r>
              <a:rPr lang="zh-TW" altLang="en-US" dirty="0"/>
              <a:t>是一種資料交換格式</a:t>
            </a:r>
            <a:endParaRPr lang="zh-TW" altLang="en-US" dirty="0" smtClean="0"/>
          </a:p>
          <a:p>
            <a:r>
              <a:rPr lang="zh-TW" altLang="en-US" dirty="0" smtClean="0"/>
              <a:t>依照 </a:t>
            </a:r>
            <a:r>
              <a:rPr lang="en-US" altLang="zh-TW" dirty="0"/>
              <a:t>JavaScript </a:t>
            </a:r>
            <a:r>
              <a:rPr lang="zh-TW" altLang="en-US" dirty="0"/>
              <a:t>物件</a:t>
            </a:r>
            <a:r>
              <a:rPr lang="zh-TW" altLang="en-US" dirty="0" smtClean="0"/>
              <a:t>語法</a:t>
            </a:r>
            <a:endParaRPr lang="en-US" altLang="zh-TW" dirty="0"/>
          </a:p>
          <a:p>
            <a:r>
              <a:rPr lang="en-US" altLang="zh-TW" dirty="0" smtClean="0"/>
              <a:t>JSON </a:t>
            </a:r>
            <a:r>
              <a:rPr lang="zh-TW" altLang="en-US" dirty="0"/>
              <a:t>可能是物件或字串。當你想從 </a:t>
            </a:r>
            <a:r>
              <a:rPr lang="en-US" altLang="zh-TW" dirty="0"/>
              <a:t>JSON</a:t>
            </a:r>
            <a:r>
              <a:rPr lang="zh-TW" altLang="en-US" dirty="0"/>
              <a:t>中讀取資料時，</a:t>
            </a:r>
            <a:r>
              <a:rPr lang="en-US" altLang="zh-TW" dirty="0"/>
              <a:t>JSON</a:t>
            </a:r>
            <a:r>
              <a:rPr lang="zh-TW" altLang="en-US" dirty="0"/>
              <a:t>可作為物件；當要跨網路傳送 </a:t>
            </a:r>
            <a:r>
              <a:rPr lang="en-US" altLang="zh-TW" dirty="0"/>
              <a:t>JSON </a:t>
            </a:r>
            <a:r>
              <a:rPr lang="zh-TW" altLang="en-US" dirty="0"/>
              <a:t>時，就會是字串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6535"/>
            <a:ext cx="9475983" cy="21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JSON</a:t>
            </a:r>
            <a:r>
              <a:rPr lang="zh-TW" altLang="en-US" b="1" dirty="0" smtClean="0"/>
              <a:t>序列化</a:t>
            </a:r>
            <a:r>
              <a:rPr lang="en-US" altLang="zh-TW" b="1" dirty="0" smtClean="0"/>
              <a:t>&amp;</a:t>
            </a:r>
            <a:r>
              <a:rPr lang="zh-TW" altLang="en-US" b="1" dirty="0" smtClean="0"/>
              <a:t>反序列化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序列化：將物件轉成字串</a:t>
            </a:r>
            <a:endParaRPr lang="en-US" altLang="zh-TW" dirty="0" smtClean="0"/>
          </a:p>
          <a:p>
            <a:r>
              <a:rPr lang="zh-TW" altLang="en-US" dirty="0"/>
              <a:t>反序列</a:t>
            </a:r>
            <a:r>
              <a:rPr lang="zh-TW" altLang="en-US" dirty="0" smtClean="0"/>
              <a:t>化：將字串轉</a:t>
            </a:r>
            <a:r>
              <a:rPr lang="zh-TW" altLang="en-US" smtClean="0"/>
              <a:t>成物件</a:t>
            </a:r>
            <a:endParaRPr lang="en-US" altLang="zh-TW" dirty="0" smtClean="0"/>
          </a:p>
          <a:p>
            <a:r>
              <a:rPr lang="en-US" altLang="zh-TW" dirty="0" smtClean="0"/>
              <a:t>// 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序列化</a:t>
            </a:r>
          </a:p>
          <a:p>
            <a:r>
              <a:rPr lang="en-US" altLang="zh-TW" dirty="0" err="1" smtClean="0"/>
              <a:t>JSON.stringify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// JS</a:t>
            </a:r>
            <a:r>
              <a:rPr lang="zh-TW" altLang="en-US" dirty="0" smtClean="0"/>
              <a:t>的反序列化</a:t>
            </a:r>
          </a:p>
          <a:p>
            <a:r>
              <a:rPr lang="en-US" altLang="zh-TW" dirty="0" err="1" smtClean="0"/>
              <a:t>JSON.parse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格式字串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// Json.NET</a:t>
            </a:r>
            <a:r>
              <a:rPr lang="zh-TW" altLang="en-US" dirty="0"/>
              <a:t>序列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/>
              <a:t>jsonData</a:t>
            </a:r>
            <a:r>
              <a:rPr lang="en-US" altLang="zh-TW" dirty="0"/>
              <a:t> = </a:t>
            </a:r>
            <a:r>
              <a:rPr lang="en-US" altLang="zh-TW" dirty="0" err="1"/>
              <a:t>JsonConvert.SerializeObject</a:t>
            </a:r>
            <a:r>
              <a:rPr lang="en-US" altLang="zh-TW" dirty="0"/>
              <a:t>(</a:t>
            </a:r>
            <a:r>
              <a:rPr lang="en-US" altLang="zh-TW" dirty="0" err="1"/>
              <a:t>lstStuModel</a:t>
            </a:r>
            <a:r>
              <a:rPr lang="en-US" altLang="zh-TW" dirty="0"/>
              <a:t>); </a:t>
            </a:r>
            <a:r>
              <a:rPr lang="en-US" altLang="zh-TW" dirty="0" err="1"/>
              <a:t>Console.WriteLine</a:t>
            </a:r>
            <a:r>
              <a:rPr lang="en-US" altLang="zh-TW" dirty="0"/>
              <a:t>(</a:t>
            </a:r>
            <a:r>
              <a:rPr lang="en-US" altLang="zh-TW" dirty="0" err="1"/>
              <a:t>jsonData</a:t>
            </a:r>
            <a:r>
              <a:rPr lang="en-US" altLang="zh-TW" dirty="0"/>
              <a:t>); </a:t>
            </a:r>
            <a:r>
              <a:rPr lang="en-US" altLang="zh-TW" dirty="0" err="1"/>
              <a:t>Console.ReadKey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// </a:t>
            </a:r>
            <a:r>
              <a:rPr lang="en-US" altLang="zh-TW" dirty="0"/>
              <a:t>Json.NET</a:t>
            </a:r>
            <a:r>
              <a:rPr lang="zh-TW" altLang="en-US" dirty="0"/>
              <a:t>反序列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= @" { 'Name':'C#','Age':'3000','ID':'1','Sex':'</a:t>
            </a:r>
            <a:r>
              <a:rPr lang="zh-TW" altLang="en-US" dirty="0" smtClean="0"/>
              <a:t>女</a:t>
            </a:r>
            <a:r>
              <a:rPr lang="en-US" altLang="zh-TW" dirty="0" smtClean="0"/>
              <a:t>'} " ; </a:t>
            </a:r>
          </a:p>
          <a:p>
            <a:r>
              <a:rPr lang="en-US" altLang="zh-TW" dirty="0" smtClean="0"/>
              <a:t>Student </a:t>
            </a:r>
            <a:r>
              <a:rPr lang="en-US" altLang="zh-TW" dirty="0" err="1" smtClean="0"/>
              <a:t>descJsonStu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JsonConvert.DeserializeObject</a:t>
            </a:r>
            <a:r>
              <a:rPr lang="en-US" altLang="zh-TW" dirty="0" smtClean="0"/>
              <a:t>&lt;Student&gt;(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); //</a:t>
            </a:r>
            <a:r>
              <a:rPr lang="zh-TW" altLang="en-US" dirty="0" smtClean="0"/>
              <a:t>反序列化</a:t>
            </a:r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2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4404575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相關設定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變數：可以設定區域及全域變數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範例：可以替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建立範例以供參考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產生指定的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程式語法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096" y="951907"/>
            <a:ext cx="4605807" cy="32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事前環境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Web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工具介紹與簡易操作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跨網域存取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問題與設定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文件產生器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Swagger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zh-TW" altLang="en-US" sz="3200" b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3200" b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95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535387"/>
            <a:ext cx="10515600" cy="117565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Export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看之後要匯入給哪一版的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就選哪個，如我的是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2.1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8" name="Picture 3" descr="https://i.imgur.com/L9m7rH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2" b="16476"/>
          <a:stretch/>
        </p:blipFill>
        <p:spPr bwMode="auto">
          <a:xfrm>
            <a:off x="838200" y="951907"/>
            <a:ext cx="4403271" cy="44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793" y="951907"/>
            <a:ext cx="5441059" cy="44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桌面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5629218"/>
            <a:ext cx="939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將匯出的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檔匯入即可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https://i.imgur.com/RHOToP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51907"/>
            <a:ext cx="7975147" cy="445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199" y="5076338"/>
            <a:ext cx="815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in Postman &gt;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 for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951907"/>
            <a:ext cx="10515600" cy="38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5630398"/>
            <a:ext cx="10515600" cy="122760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 Docs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即產生線上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951907"/>
            <a:ext cx="3815443" cy="459195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479" y="475953"/>
            <a:ext cx="5649113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5630398"/>
            <a:ext cx="10515600" cy="122760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 Docs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即產生線上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951907"/>
            <a:ext cx="3815443" cy="459195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479" y="475953"/>
            <a:ext cx="5649113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建立與應用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DataApiController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6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86" y="1325563"/>
            <a:ext cx="7135221" cy="418205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41086" y="5631509"/>
            <a:ext cx="815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資料夾按右鍵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點選加入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30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14" y="1028343"/>
            <a:ext cx="5655129" cy="478322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41086" y="5885808"/>
            <a:ext cx="11602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選擇具有讀取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寫入動作的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2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71" y="2946259"/>
            <a:ext cx="5513468" cy="11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@section scripts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&lt;script&gt;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    </a:t>
                      </a: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</a:t>
                      </a:r>
                      <a:r>
                        <a:rPr lang="en-US" altLang="zh-TW" sz="2400" b="1" dirty="0" err="1" smtClean="0"/>
                        <a:t>DataApi</a:t>
                      </a:r>
                      <a:r>
                        <a:rPr lang="en-US" altLang="zh-TW" sz="2400" b="1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type: 'get',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});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&lt;/script&gt;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14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0" y="-1"/>
          <a:ext cx="12191999" cy="686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797"/>
                <a:gridCol w="9408202"/>
              </a:tblGrid>
              <a:tr h="5123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ajax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參數說明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3"/>
                        </a:rPr>
                        <a:t>參考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717462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要呼叫的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717462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請求方式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("POST" 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"GET")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 默認為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"GET"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</a:txBody>
                  <a:tcPr/>
                </a:tc>
              </a:tr>
              <a:tr h="72515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傳遞至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的資料</a:t>
                      </a:r>
                    </a:p>
                  </a:txBody>
                  <a:tcPr/>
                </a:tc>
              </a:tr>
              <a:tr h="844559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是網頁預期從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接收的資料型態，若沒指定則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jQuery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會根據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response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MIME type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來推定為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xml, 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json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script, html, text</a:t>
                      </a:r>
                    </a:p>
                  </a:txBody>
                  <a:tcPr/>
                </a:tc>
              </a:tr>
              <a:tr h="953236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contentType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是網頁要送到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的資料型態，若沒指定則預設為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'application/x-www-form-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urlencoded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; charset=UTF-8'</a:t>
                      </a:r>
                    </a:p>
                  </a:txBody>
                  <a:tcPr/>
                </a:tc>
              </a:tr>
              <a:tr h="582912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success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function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，請求成功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接收到回傳資料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時調用此函式。</a:t>
                      </a:r>
                    </a:p>
                  </a:txBody>
                  <a:tcPr/>
                </a:tc>
              </a:tr>
              <a:tr h="902427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function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，請求失敗時調用此函式，有三個參數分別為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XMLHttpRequest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對象、錯誤信息、（可選）捕獲的例外對象。</a:t>
                      </a:r>
                    </a:p>
                  </a:txBody>
                  <a:tcPr/>
                </a:tc>
              </a:tr>
              <a:tr h="902427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async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是否使用非同步，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true: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非同步，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false: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同步，預設是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8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事前</a:t>
            </a:r>
            <a:r>
              <a:rPr lang="zh-TW" altLang="en-US" dirty="0"/>
              <a:t>環境準備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參數屬性設定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122"/>
            <a:ext cx="6122238" cy="149753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21772" y="1325563"/>
            <a:ext cx="986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</a:t>
            </a:r>
            <a:r>
              <a:rPr lang="zh-TW" altLang="en-US" sz="3200" dirty="0" smtClean="0"/>
              <a:t>端</a:t>
            </a:r>
            <a:r>
              <a:rPr lang="en-US" altLang="zh-TW" sz="3200" dirty="0" smtClean="0"/>
              <a:t>Action</a:t>
            </a:r>
            <a:r>
              <a:rPr lang="zh-TW" altLang="en-US" sz="3200" dirty="0" smtClean="0"/>
              <a:t>可以設定接收參數的屬性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" y="3698118"/>
            <a:ext cx="121919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備註：這邊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ValuesController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FromUrl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FromBody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：接收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Body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FromForm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：接收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FormData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檔案上傳用這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6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/values",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data: '"hello world"',</a:t>
                      </a:r>
                    </a:p>
                    <a:p>
                      <a:pPr marL="0" indent="0">
                        <a:buNone/>
                      </a:pPr>
                      <a:r>
                        <a:rPr lang="zh-TW" altLang="en-US" sz="2400" b="1" dirty="0" smtClean="0"/>
                        <a:t>    </a:t>
                      </a:r>
                      <a:r>
                        <a:rPr lang="en-US" altLang="zh-TW" sz="2400" b="1" dirty="0" err="1" smtClean="0"/>
                        <a:t>contentType</a:t>
                      </a:r>
                      <a:r>
                        <a:rPr lang="en-US" altLang="zh-TW" sz="2400" b="1" dirty="0" smtClean="0"/>
                        <a:t>: "application/</a:t>
                      </a:r>
                      <a:r>
                        <a:rPr lang="en-US" altLang="zh-TW" sz="2400" b="1" dirty="0" err="1" smtClean="0"/>
                        <a:t>json</a:t>
                      </a:r>
                      <a:r>
                        <a:rPr lang="en-US" altLang="zh-TW" sz="2400" b="1" smtClean="0"/>
                        <a:t>; charset=utf-8",</a:t>
                      </a:r>
                      <a:endParaRPr lang="en-US" altLang="zh-TW" sz="24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122"/>
            <a:ext cx="6122238" cy="149753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" y="3698118"/>
            <a:ext cx="459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備註：這邊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ValuesController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18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傳多個參數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不建議寫法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</a:t>
                      </a:r>
                      <a:r>
                        <a:rPr lang="en-US" altLang="zh-TW" sz="2400" b="1" dirty="0" err="1" smtClean="0"/>
                        <a:t>DataApi?value</a:t>
                      </a:r>
                      <a:r>
                        <a:rPr lang="en-US" altLang="zh-TW" sz="2400" b="1" dirty="0" smtClean="0"/>
                        <a:t>=123&amp;value2=456",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" y="3698118"/>
            <a:ext cx="56879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寫法後端參數前面不需加上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FromBody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端傳參數透過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雖說用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方法但卻是用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方式傳參數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Core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專案則可在每個參數前加上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FromForm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屬性，即可用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FormData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84122"/>
            <a:ext cx="5861956" cy="14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傳多個參數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url: "/</a:t>
                      </a:r>
                      <a:r>
                        <a:rPr lang="en-US" altLang="zh-TW" sz="2000" b="1" dirty="0" err="1" smtClean="0"/>
                        <a:t>api</a:t>
                      </a:r>
                      <a:r>
                        <a:rPr lang="en-US" altLang="zh-TW" sz="2000" b="1" dirty="0" smtClean="0"/>
                        <a:t>/</a:t>
                      </a:r>
                      <a:r>
                        <a:rPr lang="en-US" altLang="zh-TW" sz="2000" b="1" dirty="0" err="1" smtClean="0"/>
                        <a:t>DataApi</a:t>
                      </a:r>
                      <a:r>
                        <a:rPr lang="en-US" altLang="zh-TW" sz="2000" b="1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data: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value: "123",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value2: "456"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error: function (xhr, status, </a:t>
                      </a:r>
                      <a:r>
                        <a:rPr lang="en-US" altLang="zh-TW" sz="2000" b="1" dirty="0" err="1" smtClean="0"/>
                        <a:t>errorThrown</a:t>
                      </a:r>
                      <a:r>
                        <a:rPr lang="en-US" altLang="zh-TW" sz="20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console.log(xhr, status, </a:t>
                      </a:r>
                      <a:r>
                        <a:rPr lang="en-US" altLang="zh-TW" sz="2000" b="1" dirty="0" err="1" smtClean="0"/>
                        <a:t>errorThrown</a:t>
                      </a:r>
                      <a:r>
                        <a:rPr lang="en-US" altLang="zh-TW" sz="20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38" y="1910338"/>
            <a:ext cx="6122237" cy="13839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19" y="3879103"/>
            <a:ext cx="6122237" cy="15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41086" y="973176"/>
          <a:ext cx="11366500" cy="5884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848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$.get("/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	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$.post("/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{ value: "123", value2: "456“ },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</a:t>
                      </a:r>
                      <a:r>
                        <a:rPr lang="en-US" altLang="zh-TW" sz="2800" b="1" dirty="0" err="1" smtClean="0"/>
                        <a:t>getJSON</a:t>
                      </a:r>
                      <a:r>
                        <a:rPr lang="en-US" altLang="zh-TW" sz="2800" b="1" dirty="0" smtClean="0"/>
                        <a:t>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&lt;/script&gt;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7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同步和非同步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325562"/>
            <a:ext cx="11366500" cy="55324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(sync)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：程式由上往下一個一個執行，前面執行完才會往下繼續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async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：程式執行到非同步程式時，會先將該部分程式的執行序放到一旁執行，不用等它執行完，直接往下繼續執行其他程式，等非同步執行完就會自動回傳結果，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就是非同步的例子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一般而言，為了讓您的應用程式能夠進行擴充，請務必一律使用非同步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，而不是同步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避免在相同的應用程式中混用同步和非同步程式碼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很容易不小心觸發微妙的執行緒集區耗盡問題。</a:t>
            </a:r>
          </a:p>
        </p:txBody>
      </p:sp>
    </p:spTree>
    <p:extLst>
      <p:ext uri="{BB962C8B-B14F-4D97-AF65-F5344CB8AC3E}">
        <p14:creationId xmlns:p14="http://schemas.microsoft.com/office/powerpoint/2010/main" val="19252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網域存取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84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028342"/>
            <a:ext cx="11366500" cy="58296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CORS (Cross-Origin Resource Sharing</a:t>
            </a:r>
            <a:r>
              <a:rPr lang="zh-TW" altLang="en-US" dirty="0"/>
              <a:t>， 跨域資源共享</a:t>
            </a:r>
            <a:r>
              <a:rPr lang="en-US" altLang="zh-TW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前先了解：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SOP(Same-origin policy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，同源政策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：意即兩份網⾴具備相同協定、埠號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如果有指定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以及主機 位置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(Domain)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，所以只要是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不⼀樣，或者是⼀個⽤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⼀個⽤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，或者埠號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(port)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不⼀樣就是不同源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因為安全性的考量，有⼀個東⻄叫做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同源政策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，如果你現在這個網站的跟你要呼叫的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的網站「不同源」的時候，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瀏覽器⼀樣「會幫你發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」，⽽且瀏覽器也「確實有收到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」，但是會把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給擋下來，不讓你的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拿到並且傳回錯誤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存取被拒絕問題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5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028342"/>
            <a:ext cx="11366500" cy="5829657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：允許兩個「不同源」網址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存取資料。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裡⾯加 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Access-Control-Allow-Origin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，當瀏覽器收到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之後，會先檢查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Access-Control-Allow-Origin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裡⾯的內容，如果裡⾯有包含現在這個發起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的話，就會允許通 過，讓程式順利接收到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531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TW" altLang="en-US" b="1" dirty="0"/>
              <a:t>跨網域存取</a:t>
            </a:r>
            <a:r>
              <a:rPr lang="en-US" altLang="zh-TW" b="1" dirty="0"/>
              <a:t>CORS(</a:t>
            </a:r>
            <a:r>
              <a:rPr lang="zh-TW" altLang="en-US" b="1" dirty="0"/>
              <a:t>測試用，不可以真的拿來傳送敏感資料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若要設定</a:t>
            </a:r>
            <a:r>
              <a:rPr lang="en-US" altLang="zh-TW" dirty="0"/>
              <a:t>CORS</a:t>
            </a:r>
            <a:r>
              <a:rPr lang="zh-TW" altLang="en-US" dirty="0"/>
              <a:t>只能後端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此處介紹略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/>
              <a:t>下方</a:t>
            </a:r>
            <a:r>
              <a:rPr lang="en-US" altLang="zh-TW" dirty="0"/>
              <a:t>proxy</a:t>
            </a:r>
            <a:r>
              <a:rPr lang="zh-TW" altLang="en-US" dirty="0"/>
              <a:t>連結是網路</a:t>
            </a:r>
            <a:r>
              <a:rPr lang="en-US" altLang="zh-TW" dirty="0" err="1"/>
              <a:t>github</a:t>
            </a:r>
            <a:r>
              <a:rPr lang="zh-TW" altLang="en-US" dirty="0"/>
              <a:t>上抓的，沒有安全保障，建議測試用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proxy = "https://cors-anywhere.herokuapp.com/";	// </a:t>
            </a:r>
            <a:r>
              <a:rPr lang="zh-TW" altLang="en-US" dirty="0" smtClean="0"/>
              <a:t>跨網域轉址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 = "https://www.vscinemas.com.tw/VsWeb/api/GetLstDicCinema";	// </a:t>
            </a:r>
            <a:r>
              <a:rPr lang="zh-TW" altLang="en-US" dirty="0" smtClean="0"/>
              <a:t>沒設定</a:t>
            </a:r>
            <a:r>
              <a:rPr lang="en-US" altLang="zh-TW" dirty="0" smtClean="0"/>
              <a:t>CORS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proxy + </a:t>
            </a:r>
            <a:r>
              <a:rPr lang="zh-TW" altLang="en-US" dirty="0" smtClean="0"/>
              <a:t>任一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網址，即可解決</a:t>
            </a:r>
            <a:r>
              <a:rPr lang="en-US" altLang="zh-TW" dirty="0" smtClean="0"/>
              <a:t>CORS</a:t>
            </a:r>
            <a:r>
              <a:rPr lang="zh-TW" altLang="en-US" dirty="0" smtClean="0"/>
              <a:t>問題</a:t>
            </a:r>
          </a:p>
          <a:p>
            <a:r>
              <a:rPr lang="en-US" altLang="zh-TW" dirty="0" err="1" smtClean="0"/>
              <a:t>axios.get</a:t>
            </a:r>
            <a:r>
              <a:rPr lang="en-US" altLang="zh-TW" dirty="0" smtClean="0"/>
              <a:t>(proxy +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).then(function(response){ console.log(response) });</a:t>
            </a:r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65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491" y="689553"/>
            <a:ext cx="10494818" cy="5822084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2017/2019/2022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下載列表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framework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的話需安裝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4.5 framework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需安裝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.NET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framework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  <a:hlinkClick r:id="rId4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工具安裝：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(Chrome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不能用於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localhost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桌面版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平台安裝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5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他補充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2360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1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序列化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r>
              <a:rPr lang="en-US" altLang="zh-TW" dirty="0" smtClean="0"/>
              <a:t>FOR </a:t>
            </a:r>
            <a:r>
              <a:rPr lang="en-US" altLang="zh-TW" dirty="0"/>
              <a:t>JSON </a:t>
            </a:r>
            <a:r>
              <a:rPr lang="en-US" altLang="zh-TW" dirty="0" smtClean="0"/>
              <a:t>AUTO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014" y="2508354"/>
            <a:ext cx="7717971" cy="3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轉類別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1443" y="2215107"/>
            <a:ext cx="564911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模擬網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325563"/>
            <a:ext cx="11366500" cy="5532436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dirty="0">
                <a:solidFill>
                  <a:srgbClr val="4183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https://www.mocky.io/</a:t>
            </a:r>
            <a:r>
              <a:rPr lang="zh-TW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：免費的API模擬，可以設定API傳入傳出參數及型別，並產API網址提供測試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dirty="0">
                <a:solidFill>
                  <a:srgbClr val="4183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https://mockaroo.com/</a:t>
            </a:r>
            <a:r>
              <a:rPr lang="zh-TW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：產生json、excel等假資料的線上免費產生器，也有API模擬器(但需登入且限制使用次數)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53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就不用管</a:t>
            </a:r>
            <a:r>
              <a:rPr lang="en-US" altLang="zh-TW" smtClean="0"/>
              <a:t>Area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[Area("B2BInvoice")] </a:t>
            </a:r>
            <a:endParaRPr lang="en-US" altLang="zh-TW" dirty="0" smtClean="0"/>
          </a:p>
          <a:p>
            <a:r>
              <a:rPr lang="en-US" altLang="zh-TW" dirty="0" smtClean="0"/>
              <a:t>//[</a:t>
            </a:r>
            <a:r>
              <a:rPr lang="en-US" altLang="zh-TW" dirty="0"/>
              <a:t>Authorize(Roles = "admin</a:t>
            </a:r>
            <a:r>
              <a:rPr lang="en-US" altLang="zh-TW" dirty="0" smtClean="0"/>
              <a:t>")]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ApiController</a:t>
            </a:r>
            <a:r>
              <a:rPr lang="en-US" altLang="zh-TW" dirty="0"/>
              <a:t>] </a:t>
            </a:r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Route("/</a:t>
            </a:r>
            <a:r>
              <a:rPr lang="en-US" altLang="zh-TW" dirty="0" err="1"/>
              <a:t>api</a:t>
            </a:r>
            <a:r>
              <a:rPr lang="en-US" altLang="zh-TW" dirty="0"/>
              <a:t>/invoice/[action]")]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6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參考影片：</a:t>
            </a:r>
            <a:r>
              <a:rPr lang="zh-TW" altLang="en-US" dirty="0" smtClean="0">
                <a:hlinkClick r:id="rId3"/>
              </a:rPr>
              <a:t>什麼是 </a:t>
            </a:r>
            <a:r>
              <a:rPr lang="en-US" altLang="zh-TW" dirty="0" smtClean="0">
                <a:hlinkClick r:id="rId3"/>
              </a:rPr>
              <a:t>API</a:t>
            </a:r>
            <a:r>
              <a:rPr lang="zh-TW" altLang="en-US" dirty="0" smtClean="0">
                <a:hlinkClick r:id="rId3"/>
              </a:rPr>
              <a:t>？</a:t>
            </a:r>
            <a:endParaRPr lang="en-US" altLang="zh-TW" dirty="0" smtClean="0">
              <a:hlinkClick r:id="rId4"/>
            </a:endParaRPr>
          </a:p>
          <a:p>
            <a:r>
              <a:rPr lang="en-US" altLang="zh-TW" dirty="0" smtClean="0">
                <a:hlinkClick r:id="rId4"/>
              </a:rPr>
              <a:t>API </a:t>
            </a:r>
            <a:r>
              <a:rPr lang="zh-TW" altLang="en-US" dirty="0">
                <a:hlinkClick r:id="rId4"/>
              </a:rPr>
              <a:t>是什麼</a:t>
            </a:r>
            <a:r>
              <a:rPr lang="en-US" altLang="zh-TW" dirty="0">
                <a:hlinkClick r:id="rId4"/>
              </a:rPr>
              <a:t>? RESTful API </a:t>
            </a:r>
            <a:r>
              <a:rPr lang="zh-TW" altLang="en-US" dirty="0">
                <a:hlinkClick r:id="rId4"/>
              </a:rPr>
              <a:t>又是什麼</a:t>
            </a:r>
            <a:r>
              <a:rPr lang="en-US" altLang="zh-TW" dirty="0" smtClean="0">
                <a:hlinkClick r:id="rId4"/>
              </a:rPr>
              <a:t>?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 </a:t>
            </a:r>
            <a:r>
              <a:rPr lang="zh-TW" altLang="en-US" dirty="0" smtClean="0">
                <a:hlinkClick r:id="rId5"/>
              </a:rPr>
              <a:t>狀態碼</a:t>
            </a:r>
            <a:endParaRPr lang="en-US" altLang="zh-TW" dirty="0" smtClean="0"/>
          </a:p>
          <a:p>
            <a:r>
              <a:rPr lang="en-US" altLang="zh-TW" b="1" dirty="0">
                <a:hlinkClick r:id="rId6"/>
              </a:rPr>
              <a:t>[Day 20] C#</a:t>
            </a:r>
            <a:r>
              <a:rPr lang="zh-TW" altLang="en-US" b="1" dirty="0">
                <a:hlinkClick r:id="rId6"/>
              </a:rPr>
              <a:t>中</a:t>
            </a:r>
            <a:r>
              <a:rPr lang="en-US" altLang="zh-TW" b="1" dirty="0" err="1">
                <a:hlinkClick r:id="rId6"/>
              </a:rPr>
              <a:t>Json</a:t>
            </a:r>
            <a:r>
              <a:rPr lang="zh-TW" altLang="en-US" b="1" dirty="0">
                <a:hlinkClick r:id="rId6"/>
              </a:rPr>
              <a:t>的序列化和反序列化的幾種方式</a:t>
            </a:r>
            <a:r>
              <a:rPr lang="en-US" altLang="zh-TW" b="1" dirty="0">
                <a:hlinkClick r:id="rId6"/>
              </a:rPr>
              <a:t>(</a:t>
            </a:r>
            <a:r>
              <a:rPr lang="zh-TW" altLang="en-US" b="1" dirty="0">
                <a:hlinkClick r:id="rId6"/>
              </a:rPr>
              <a:t>一</a:t>
            </a:r>
            <a:r>
              <a:rPr lang="en-US" altLang="zh-TW" b="1" dirty="0" smtClean="0">
                <a:hlinkClick r:id="rId6"/>
              </a:rPr>
              <a:t>)</a:t>
            </a:r>
            <a:endParaRPr lang="en-US" altLang="zh-TW" b="1" dirty="0" smtClean="0"/>
          </a:p>
          <a:p>
            <a:r>
              <a:rPr lang="en-US" altLang="zh-TW" dirty="0">
                <a:hlinkClick r:id="rId7"/>
              </a:rPr>
              <a:t>c# - Web </a:t>
            </a:r>
            <a:r>
              <a:rPr lang="en-US" altLang="zh-TW" dirty="0" err="1">
                <a:hlinkClick r:id="rId7"/>
              </a:rPr>
              <a:t>Api</a:t>
            </a:r>
            <a:r>
              <a:rPr lang="en-US" altLang="zh-TW" dirty="0">
                <a:hlinkClick r:id="rId7"/>
              </a:rPr>
              <a:t>-</a:t>
            </a:r>
            <a:r>
              <a:rPr lang="zh-TW" altLang="en-US" dirty="0">
                <a:hlinkClick r:id="rId7"/>
              </a:rPr>
              <a:t>使用</a:t>
            </a:r>
            <a:r>
              <a:rPr lang="en-US" altLang="zh-TW" dirty="0">
                <a:hlinkClick r:id="rId7"/>
              </a:rPr>
              <a:t>[</a:t>
            </a:r>
            <a:r>
              <a:rPr lang="en-US" altLang="zh-TW" dirty="0" err="1">
                <a:hlinkClick r:id="rId7"/>
              </a:rPr>
              <a:t>FromBody</a:t>
            </a:r>
            <a:r>
              <a:rPr lang="en-US" altLang="zh-TW" dirty="0">
                <a:hlinkClick r:id="rId7"/>
              </a:rPr>
              <a:t>]</a:t>
            </a:r>
            <a:r>
              <a:rPr lang="zh-TW" altLang="en-US" dirty="0">
                <a:hlinkClick r:id="rId7"/>
              </a:rPr>
              <a:t>屬性和</a:t>
            </a:r>
            <a:r>
              <a:rPr lang="en-US" altLang="zh-TW" dirty="0">
                <a:hlinkClick r:id="rId7"/>
              </a:rPr>
              <a:t>POST</a:t>
            </a:r>
            <a:r>
              <a:rPr lang="zh-TW" altLang="en-US" dirty="0">
                <a:hlinkClick r:id="rId7"/>
              </a:rPr>
              <a:t>方法時， </a:t>
            </a:r>
            <a:r>
              <a:rPr lang="en-US" altLang="zh-TW" dirty="0">
                <a:hlinkClick r:id="rId7"/>
              </a:rPr>
              <a:t>Action </a:t>
            </a:r>
            <a:r>
              <a:rPr lang="zh-TW" altLang="en-US" dirty="0">
                <a:hlinkClick r:id="rId7"/>
              </a:rPr>
              <a:t>參數為</a:t>
            </a:r>
            <a:r>
              <a:rPr lang="en-US" altLang="zh-TW" dirty="0">
                <a:hlinkClick r:id="rId7"/>
              </a:rPr>
              <a:t>null</a:t>
            </a:r>
            <a:r>
              <a:rPr lang="zh-TW" altLang="en-US" dirty="0">
                <a:hlinkClick r:id="rId7"/>
              </a:rPr>
              <a:t>問題與解決</a:t>
            </a:r>
            <a:endParaRPr lang="en-US" altLang="zh-TW" b="1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8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安裝方式二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70" y="1205345"/>
            <a:ext cx="8152458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API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3616" y="3477129"/>
            <a:ext cx="11366500" cy="1574895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簡單來說，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和伺服端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的溝通橋樑。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273628" y="1709075"/>
            <a:ext cx="2065426" cy="104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客人</a:t>
            </a:r>
            <a:endParaRPr lang="zh-TW" altLang="en-US" sz="2800" dirty="0"/>
          </a:p>
        </p:txBody>
      </p:sp>
      <p:sp>
        <p:nvSpPr>
          <p:cNvPr id="23" name="橢圓 22"/>
          <p:cNvSpPr/>
          <p:nvPr/>
        </p:nvSpPr>
        <p:spPr>
          <a:xfrm>
            <a:off x="8206352" y="1709075"/>
            <a:ext cx="2439876" cy="104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廚房</a:t>
            </a:r>
          </a:p>
        </p:txBody>
      </p:sp>
      <p:cxnSp>
        <p:nvCxnSpPr>
          <p:cNvPr id="24" name="直線單箭頭接點 23"/>
          <p:cNvCxnSpPr>
            <a:stCxn id="22" idx="7"/>
            <a:endCxn id="23" idx="1"/>
          </p:cNvCxnSpPr>
          <p:nvPr/>
        </p:nvCxnSpPr>
        <p:spPr>
          <a:xfrm>
            <a:off x="3036579" y="1862278"/>
            <a:ext cx="5527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3"/>
            <a:endCxn id="22" idx="5"/>
          </p:cNvCxnSpPr>
          <p:nvPr/>
        </p:nvCxnSpPr>
        <p:spPr>
          <a:xfrm flipH="1">
            <a:off x="3036579" y="2602008"/>
            <a:ext cx="5527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408198" y="1369125"/>
            <a:ext cx="271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服務生送出訂單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419299" y="2662191"/>
            <a:ext cx="270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服務生返回餐點</a:t>
            </a:r>
            <a:endParaRPr lang="zh-TW" altLang="en-US" sz="2800" dirty="0"/>
          </a:p>
        </p:txBody>
      </p:sp>
      <p:sp>
        <p:nvSpPr>
          <p:cNvPr id="30" name="橢圓 29"/>
          <p:cNvSpPr/>
          <p:nvPr/>
        </p:nvSpPr>
        <p:spPr>
          <a:xfrm>
            <a:off x="4494092" y="1912274"/>
            <a:ext cx="2557222" cy="64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訂單資訊</a:t>
            </a:r>
            <a:endParaRPr lang="zh-TW" altLang="en-US" sz="2800" dirty="0"/>
          </a:p>
        </p:txBody>
      </p:sp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303616" y="342900"/>
            <a:ext cx="11366500" cy="70212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en-US" altLang="zh-TW" sz="3600" b="1" dirty="0">
                <a:latin typeface="+mn-lt"/>
                <a:ea typeface="微軟正黑體" panose="020B0604030504040204" pitchFamily="34" charset="-120"/>
              </a:rPr>
              <a:t>Application Programming Interface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273628" y="4814184"/>
            <a:ext cx="9372600" cy="1849463"/>
            <a:chOff x="1273628" y="4814184"/>
            <a:chExt cx="9372600" cy="1849463"/>
          </a:xfrm>
        </p:grpSpPr>
        <p:sp>
          <p:nvSpPr>
            <p:cNvPr id="44" name="橢圓 43"/>
            <p:cNvSpPr/>
            <p:nvPr/>
          </p:nvSpPr>
          <p:spPr>
            <a:xfrm>
              <a:off x="1273628" y="5187311"/>
              <a:ext cx="2065426" cy="1046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客戶端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(</a:t>
              </a:r>
              <a:r>
                <a:rPr lang="zh-TW" altLang="en-US" sz="2800" dirty="0"/>
                <a:t>呼叫端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8206351" y="5187311"/>
              <a:ext cx="2439877" cy="1046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伺服端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(</a:t>
              </a:r>
              <a:r>
                <a:rPr lang="zh-TW" altLang="en-US" sz="2800" dirty="0"/>
                <a:t>被呼叫端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cxnSp>
          <p:nvCxnSpPr>
            <p:cNvPr id="46" name="直線單箭頭接點 45"/>
            <p:cNvCxnSpPr>
              <a:stCxn id="44" idx="7"/>
              <a:endCxn id="45" idx="1"/>
            </p:cNvCxnSpPr>
            <p:nvPr/>
          </p:nvCxnSpPr>
          <p:spPr>
            <a:xfrm>
              <a:off x="3036579" y="5340514"/>
              <a:ext cx="55270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45" idx="3"/>
              <a:endCxn id="44" idx="5"/>
            </p:cNvCxnSpPr>
            <p:nvPr/>
          </p:nvCxnSpPr>
          <p:spPr>
            <a:xfrm flipH="1">
              <a:off x="3036579" y="6080244"/>
              <a:ext cx="55270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4011884" y="4814184"/>
              <a:ext cx="3576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API</a:t>
              </a:r>
              <a:r>
                <a:rPr lang="zh-TW" altLang="en-US" sz="2800" dirty="0"/>
                <a:t>發送請求</a:t>
              </a:r>
              <a:r>
                <a:rPr lang="en-US" altLang="zh-TW" sz="2800" dirty="0"/>
                <a:t>(Request)</a:t>
              </a:r>
              <a:endParaRPr lang="zh-TW" altLang="en-US" sz="28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011884" y="6140427"/>
              <a:ext cx="3576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API</a:t>
              </a:r>
              <a:r>
                <a:rPr lang="zh-TW" altLang="en-US" sz="2800" dirty="0"/>
                <a:t>回傳回覆</a:t>
              </a:r>
              <a:r>
                <a:rPr lang="en-US" altLang="zh-TW" sz="2800" dirty="0"/>
                <a:t>(Response)</a:t>
              </a:r>
              <a:endParaRPr lang="zh-TW" altLang="en-US" sz="2800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4494092" y="5390510"/>
              <a:ext cx="2557222" cy="642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/>
                <a:t>HTTP</a:t>
              </a:r>
              <a:r>
                <a:rPr lang="zh-TW" altLang="en-US" sz="2800" dirty="0"/>
                <a:t>資訊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58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 animBg="1"/>
      <p:bldP spid="26" grpId="0"/>
      <p:bldP spid="27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28906"/>
            <a:ext cx="10515600" cy="5237018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都會帶有一個資訊，這個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資訊有規範一定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的資料格式跟傳遞方法等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傳遞方法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幾個分別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/ GET / PUT / DELETE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，正好會對應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：傳送的資料會透過網址的方式傳送，大家都看得到，比較不安全，適用於搜尋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：傳送的資料會包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Body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適合傳送檔案、帳密或是其他機密資訊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傳送就會是明碼，仍不安全，最好用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傳，會把資料加密再傳送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 Data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F12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開啟開發人員工具，然後切到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找到傳送的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資訊，點開最下方可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看到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7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2896</Words>
  <Application>Microsoft Office PowerPoint</Application>
  <PresentationFormat>寬螢幕</PresentationFormat>
  <Paragraphs>369</Paragraphs>
  <Slides>55</Slides>
  <Notes>40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1" baseType="lpstr">
      <vt:lpstr>微軟正黑體</vt:lpstr>
      <vt:lpstr>新細明體</vt:lpstr>
      <vt:lpstr>Arial</vt:lpstr>
      <vt:lpstr>Calibri</vt:lpstr>
      <vt:lpstr>Calibri Light</vt:lpstr>
      <vt:lpstr>Office 佈景主題</vt:lpstr>
      <vt:lpstr>.NET Core Web API串接教學與實做</vt:lpstr>
      <vt:lpstr>Github範例</vt:lpstr>
      <vt:lpstr>大綱</vt:lpstr>
      <vt:lpstr>事前環境準備</vt:lpstr>
      <vt:lpstr>PowerPoint 簡報</vt:lpstr>
      <vt:lpstr>SDK安裝方式二</vt:lpstr>
      <vt:lpstr>什麼是API？</vt:lpstr>
      <vt:lpstr>API(Application Programming Interface, 應用程式介面)</vt:lpstr>
      <vt:lpstr>PowerPoint 簡報</vt:lpstr>
      <vt:lpstr>PowerPoint 簡報</vt:lpstr>
      <vt:lpstr>實作：快速建立範例API</vt:lpstr>
      <vt:lpstr>開啟Visual Studio =&gt; 檔案 =&gt; 新增 =&gt; 專案 =&gt; 建立ASP.NET Core Web API及專案名稱 =&gt; 確定</vt:lpstr>
      <vt:lpstr>架構選 .NET 6 =&gt; 建立 (備註：這邊的啟用OpenAPI支援就是Swagger的支援)</vt:lpstr>
      <vt:lpstr>專案建立後已有一個範例API Controller，可以直接執行專案做測試</vt:lpstr>
      <vt:lpstr>測試結果</vt:lpstr>
      <vt:lpstr>查看request、response資訊</vt:lpstr>
      <vt:lpstr>怎麼知道我們輸入的URL會呼叫什麼API？=&gt;透過路由設定 設定方式很多種，也可統一設定在Program.cs 路由設定可參考https://ithelp.ithome.com.tw/articles/10243332</vt:lpstr>
      <vt:lpstr>PowerPoint 簡報</vt:lpstr>
      <vt:lpstr>一般Controller VS API Controller</vt:lpstr>
      <vt:lpstr>自訂路由(在Controller、Action單獨指定)</vt:lpstr>
      <vt:lpstr>RESTful API</vt:lpstr>
      <vt:lpstr>Postman介紹與簡易操作</vt:lpstr>
      <vt:lpstr>Postman介紹</vt:lpstr>
      <vt:lpstr>UI介面介紹</vt:lpstr>
      <vt:lpstr>UI介面介紹</vt:lpstr>
      <vt:lpstr>補充說明：x-www-form-urlencoded和form-data區別</vt:lpstr>
      <vt:lpstr>什麼是JSON</vt:lpstr>
      <vt:lpstr>JSON序列化&amp;反序列化</vt:lpstr>
      <vt:lpstr>UI介面介紹</vt:lpstr>
      <vt:lpstr>匯出postman</vt:lpstr>
      <vt:lpstr>匯入postman(桌面版)</vt:lpstr>
      <vt:lpstr>匯入postman(網頁版)</vt:lpstr>
      <vt:lpstr>產出API文件</vt:lpstr>
      <vt:lpstr>產出API文件</vt:lpstr>
      <vt:lpstr>實作：Web API建立與應用</vt:lpstr>
      <vt:lpstr>利用scaffold快速產生API Controller</vt:lpstr>
      <vt:lpstr>利用scaffold快速產生API Controller</vt:lpstr>
      <vt:lpstr>利用Jquery Ajax呼叫API語法</vt:lpstr>
      <vt:lpstr>PowerPoint 簡報</vt:lpstr>
      <vt:lpstr>接收參數屬性設定</vt:lpstr>
      <vt:lpstr>利用Jquery Ajax呼叫API(一個參數)</vt:lpstr>
      <vt:lpstr>利用Jquery Ajax呼叫API傳多個參數(不建議寫法)</vt:lpstr>
      <vt:lpstr>利用Jquery Ajax呼叫API傳多個參數(建議寫法)</vt:lpstr>
      <vt:lpstr>利用Jquery Ajax呼叫API語法(簡易版)</vt:lpstr>
      <vt:lpstr>同步和非同步</vt:lpstr>
      <vt:lpstr>跨網域存取CORS設定</vt:lpstr>
      <vt:lpstr>介紹</vt:lpstr>
      <vt:lpstr>介紹</vt:lpstr>
      <vt:lpstr>跨網域存取CORS(測試用，不可以真的拿來傳送敏感資料)</vt:lpstr>
      <vt:lpstr>其他補充</vt:lpstr>
      <vt:lpstr>SQL資料JSON序列化</vt:lpstr>
      <vt:lpstr>JSON轉類別</vt:lpstr>
      <vt:lpstr>API模擬網</vt:lpstr>
      <vt:lpstr>有Route就不用管Area</vt:lpstr>
      <vt:lpstr>參考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API教學與實做</dc:title>
  <dc:creator>Microsoft 帳戶</dc:creator>
  <cp:lastModifiedBy>蕙 游</cp:lastModifiedBy>
  <cp:revision>154</cp:revision>
  <dcterms:created xsi:type="dcterms:W3CDTF">2021-12-05T02:13:03Z</dcterms:created>
  <dcterms:modified xsi:type="dcterms:W3CDTF">2022-11-22T15:47:11Z</dcterms:modified>
</cp:coreProperties>
</file>