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5742" autoAdjust="0"/>
  </p:normalViewPr>
  <p:slideViewPr>
    <p:cSldViewPr snapToGrid="0">
      <p:cViewPr varScale="1">
        <p:scale>
          <a:sx n="93" d="100"/>
          <a:sy n="93" d="100"/>
        </p:scale>
        <p:origin x="408"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140B7-AAFD-4F9F-AD52-3310BCC323C8}"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D3B3D-7CB0-4424-9C4E-CAFA754865DC}" type="slidenum">
              <a:rPr lang="en-US" smtClean="0"/>
              <a:t>‹#›</a:t>
            </a:fld>
            <a:endParaRPr lang="en-US"/>
          </a:p>
        </p:txBody>
      </p:sp>
    </p:spTree>
    <p:extLst>
      <p:ext uri="{BB962C8B-B14F-4D97-AF65-F5344CB8AC3E}">
        <p14:creationId xmlns:p14="http://schemas.microsoft.com/office/powerpoint/2010/main" val="313387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6D3B3D-7CB0-4424-9C4E-CAFA754865DC}" type="slidenum">
              <a:rPr lang="en-US" smtClean="0"/>
              <a:t>2</a:t>
            </a:fld>
            <a:endParaRPr lang="en-US"/>
          </a:p>
        </p:txBody>
      </p:sp>
    </p:spTree>
    <p:extLst>
      <p:ext uri="{BB962C8B-B14F-4D97-AF65-F5344CB8AC3E}">
        <p14:creationId xmlns:p14="http://schemas.microsoft.com/office/powerpoint/2010/main" val="129183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B34C8BA-9FEB-4221-85BC-DC8B1EFFC5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3A2FC-99EB-4C33-A0CE-076661744DB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83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34C8BA-9FEB-4221-85BC-DC8B1EFFC5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3A2FC-99EB-4C33-A0CE-076661744DBA}" type="slidenum">
              <a:rPr lang="en-US" smtClean="0"/>
              <a:t>‹#›</a:t>
            </a:fld>
            <a:endParaRPr lang="en-US"/>
          </a:p>
        </p:txBody>
      </p:sp>
    </p:spTree>
    <p:extLst>
      <p:ext uri="{BB962C8B-B14F-4D97-AF65-F5344CB8AC3E}">
        <p14:creationId xmlns:p14="http://schemas.microsoft.com/office/powerpoint/2010/main" val="95808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34C8BA-9FEB-4221-85BC-DC8B1EFFC5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3A2FC-99EB-4C33-A0CE-076661744DB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61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34C8BA-9FEB-4221-85BC-DC8B1EFFC5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3A2FC-99EB-4C33-A0CE-076661744DBA}" type="slidenum">
              <a:rPr lang="en-US" smtClean="0"/>
              <a:t>‹#›</a:t>
            </a:fld>
            <a:endParaRPr lang="en-US"/>
          </a:p>
        </p:txBody>
      </p:sp>
    </p:spTree>
    <p:extLst>
      <p:ext uri="{BB962C8B-B14F-4D97-AF65-F5344CB8AC3E}">
        <p14:creationId xmlns:p14="http://schemas.microsoft.com/office/powerpoint/2010/main" val="120914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34C8BA-9FEB-4221-85BC-DC8B1EFFC5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3A2FC-99EB-4C33-A0CE-076661744DB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523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34C8BA-9FEB-4221-85BC-DC8B1EFFC5B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3A2FC-99EB-4C33-A0CE-076661744DBA}" type="slidenum">
              <a:rPr lang="en-US" smtClean="0"/>
              <a:t>‹#›</a:t>
            </a:fld>
            <a:endParaRPr lang="en-US"/>
          </a:p>
        </p:txBody>
      </p:sp>
    </p:spTree>
    <p:extLst>
      <p:ext uri="{BB962C8B-B14F-4D97-AF65-F5344CB8AC3E}">
        <p14:creationId xmlns:p14="http://schemas.microsoft.com/office/powerpoint/2010/main" val="162432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34C8BA-9FEB-4221-85BC-DC8B1EFFC5B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3A2FC-99EB-4C33-A0CE-076661744DBA}" type="slidenum">
              <a:rPr lang="en-US" smtClean="0"/>
              <a:t>‹#›</a:t>
            </a:fld>
            <a:endParaRPr lang="en-US"/>
          </a:p>
        </p:txBody>
      </p:sp>
    </p:spTree>
    <p:extLst>
      <p:ext uri="{BB962C8B-B14F-4D97-AF65-F5344CB8AC3E}">
        <p14:creationId xmlns:p14="http://schemas.microsoft.com/office/powerpoint/2010/main" val="278489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34C8BA-9FEB-4221-85BC-DC8B1EFFC5B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3A2FC-99EB-4C33-A0CE-076661744DBA}" type="slidenum">
              <a:rPr lang="en-US" smtClean="0"/>
              <a:t>‹#›</a:t>
            </a:fld>
            <a:endParaRPr lang="en-US"/>
          </a:p>
        </p:txBody>
      </p:sp>
    </p:spTree>
    <p:extLst>
      <p:ext uri="{BB962C8B-B14F-4D97-AF65-F5344CB8AC3E}">
        <p14:creationId xmlns:p14="http://schemas.microsoft.com/office/powerpoint/2010/main" val="336236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4C8BA-9FEB-4221-85BC-DC8B1EFFC5B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93A2FC-99EB-4C33-A0CE-076661744DBA}" type="slidenum">
              <a:rPr lang="en-US" smtClean="0"/>
              <a:t>‹#›</a:t>
            </a:fld>
            <a:endParaRPr lang="en-US"/>
          </a:p>
        </p:txBody>
      </p:sp>
    </p:spTree>
    <p:extLst>
      <p:ext uri="{BB962C8B-B14F-4D97-AF65-F5344CB8AC3E}">
        <p14:creationId xmlns:p14="http://schemas.microsoft.com/office/powerpoint/2010/main" val="429490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4C8BA-9FEB-4221-85BC-DC8B1EFFC5B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3A2FC-99EB-4C33-A0CE-076661744DBA}" type="slidenum">
              <a:rPr lang="en-US" smtClean="0"/>
              <a:t>‹#›</a:t>
            </a:fld>
            <a:endParaRPr lang="en-US"/>
          </a:p>
        </p:txBody>
      </p:sp>
    </p:spTree>
    <p:extLst>
      <p:ext uri="{BB962C8B-B14F-4D97-AF65-F5344CB8AC3E}">
        <p14:creationId xmlns:p14="http://schemas.microsoft.com/office/powerpoint/2010/main" val="62268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4C8BA-9FEB-4221-85BC-DC8B1EFFC5B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3A2FC-99EB-4C33-A0CE-076661744DB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45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B34C8BA-9FEB-4221-85BC-DC8B1EFFC5B4}" type="datetimeFigureOut">
              <a:rPr lang="en-US" smtClean="0"/>
              <a:t>1/29/2024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993A2FC-99EB-4C33-A0CE-076661744DB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15833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xample.com/api/products?version=1" TargetMode="External"/><Relationship Id="rId2" Type="http://schemas.openxmlformats.org/officeDocument/2006/relationships/hyperlink" Target="https://www.example.com/api/v1/produc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to RESTful APIs and Best Practices</a:t>
            </a:r>
            <a:endParaRPr lang="en-US" dirty="0"/>
          </a:p>
        </p:txBody>
      </p:sp>
    </p:spTree>
    <p:extLst>
      <p:ext uri="{BB962C8B-B14F-4D97-AF65-F5344CB8AC3E}">
        <p14:creationId xmlns:p14="http://schemas.microsoft.com/office/powerpoint/2010/main" val="316474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sorting, Pagination</a:t>
            </a:r>
            <a:endParaRPr lang="en-US" dirty="0"/>
          </a:p>
        </p:txBody>
      </p:sp>
      <p:sp>
        <p:nvSpPr>
          <p:cNvPr id="3" name="Content Placeholder 2"/>
          <p:cNvSpPr>
            <a:spLocks noGrp="1"/>
          </p:cNvSpPr>
          <p:nvPr>
            <p:ph idx="1"/>
          </p:nvPr>
        </p:nvSpPr>
        <p:spPr/>
        <p:txBody>
          <a:bodyPr/>
          <a:lstStyle/>
          <a:p>
            <a:pPr>
              <a:lnSpc>
                <a:spcPct val="150000"/>
              </a:lnSpc>
            </a:pPr>
            <a:r>
              <a:rPr lang="en-US" dirty="0" smtClean="0"/>
              <a:t>Sometimes data requested from an API can get incredibly large, in such scenarios, sending all the data at once when requested can lead to performance issues. Filtering, sorting and pagination can be used to send the requested resource in smaller chunks </a:t>
            </a:r>
            <a:endParaRPr lang="en-US" dirty="0"/>
          </a:p>
        </p:txBody>
      </p:sp>
    </p:spTree>
    <p:extLst>
      <p:ext uri="{BB962C8B-B14F-4D97-AF65-F5344CB8AC3E}">
        <p14:creationId xmlns:p14="http://schemas.microsoft.com/office/powerpoint/2010/main" val="13314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a:t>
            </a:r>
            <a:endParaRPr lang="en-US" dirty="0"/>
          </a:p>
        </p:txBody>
      </p:sp>
      <p:sp>
        <p:nvSpPr>
          <p:cNvPr id="3" name="Content Placeholder 2"/>
          <p:cNvSpPr>
            <a:spLocks noGrp="1"/>
          </p:cNvSpPr>
          <p:nvPr>
            <p:ph idx="1"/>
          </p:nvPr>
        </p:nvSpPr>
        <p:spPr/>
        <p:txBody>
          <a:bodyPr/>
          <a:lstStyle/>
          <a:p>
            <a:pPr>
              <a:lnSpc>
                <a:spcPct val="150000"/>
              </a:lnSpc>
            </a:pPr>
            <a:r>
              <a:rPr lang="en-US" dirty="0" smtClean="0"/>
              <a:t>Caching is a technique where we store frequently accessed data in temporary memory space to make it readily available and reduce the work load of our server. Server side caching often involves using a web proxy to hold web responses from web servers. Another form of server side caching involves utilizing key-value stores such as </a:t>
            </a:r>
            <a:r>
              <a:rPr lang="en-US" dirty="0" err="1" smtClean="0"/>
              <a:t>Redis</a:t>
            </a:r>
            <a:r>
              <a:rPr lang="en-US" dirty="0" smtClean="0"/>
              <a:t> to cache an HTTP response to a specific HTTP request.</a:t>
            </a:r>
          </a:p>
        </p:txBody>
      </p:sp>
    </p:spTree>
    <p:extLst>
      <p:ext uri="{BB962C8B-B14F-4D97-AF65-F5344CB8AC3E}">
        <p14:creationId xmlns:p14="http://schemas.microsoft.com/office/powerpoint/2010/main" val="35649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dirty="0" smtClean="0"/>
              <a:t>API endpoints should have different versions to allow for backward compatibility. You typically do not want to force clients to use a new version of your service. Some common ways to version a REST API include:</a:t>
            </a:r>
          </a:p>
          <a:p>
            <a:pPr>
              <a:lnSpc>
                <a:spcPct val="150000"/>
              </a:lnSpc>
              <a:buFont typeface="Wingdings" panose="05000000000000000000" pitchFamily="2" charset="2"/>
              <a:buChar char="§"/>
            </a:pPr>
            <a:r>
              <a:rPr lang="en-US" dirty="0" smtClean="0"/>
              <a:t> Versioning through URI path – </a:t>
            </a:r>
            <a:r>
              <a:rPr lang="en-US" dirty="0" smtClean="0">
                <a:hlinkClick r:id="rId2"/>
              </a:rPr>
              <a:t>https://www.example.com/api/v1/products</a:t>
            </a:r>
            <a:endParaRPr lang="en-US" dirty="0" smtClean="0"/>
          </a:p>
          <a:p>
            <a:pPr>
              <a:lnSpc>
                <a:spcPct val="150000"/>
              </a:lnSpc>
              <a:buFont typeface="Wingdings" panose="05000000000000000000" pitchFamily="2" charset="2"/>
              <a:buChar char="§"/>
            </a:pPr>
            <a:r>
              <a:rPr lang="en-US" dirty="0" smtClean="0"/>
              <a:t> Versioning through query parameters – </a:t>
            </a:r>
            <a:r>
              <a:rPr lang="en-US" dirty="0" smtClean="0">
                <a:hlinkClick r:id="rId3"/>
              </a:rPr>
              <a:t>https://www.example.com/api/products?version=1</a:t>
            </a:r>
            <a:endParaRPr lang="en-US" dirty="0" smtClean="0"/>
          </a:p>
          <a:p>
            <a:pPr>
              <a:lnSpc>
                <a:spcPct val="150000"/>
              </a:lnSpc>
              <a:buFont typeface="Wingdings" panose="05000000000000000000" pitchFamily="2" charset="2"/>
              <a:buChar char="§"/>
            </a:pPr>
            <a:r>
              <a:rPr lang="en-US" dirty="0" smtClean="0"/>
              <a:t> Versioning through custom headers – Heade</a:t>
            </a:r>
            <a:r>
              <a:rPr lang="en-US" dirty="0"/>
              <a:t>r</a:t>
            </a:r>
            <a:r>
              <a:rPr lang="en-US" dirty="0" smtClean="0"/>
              <a:t>{“Accept-version”: “v1”}</a:t>
            </a:r>
            <a:endParaRPr lang="en-US" dirty="0"/>
          </a:p>
        </p:txBody>
      </p:sp>
    </p:spTree>
    <p:extLst>
      <p:ext uri="{BB962C8B-B14F-4D97-AF65-F5344CB8AC3E}">
        <p14:creationId xmlns:p14="http://schemas.microsoft.com/office/powerpoint/2010/main" val="411168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dirty="0" smtClean="0"/>
              <a:t>When you make a REST API, you need to provide some type of guide to help clients learn and figure out how to use them. The best way to do this is by providing good documentation for the API. The documentation should contain:</a:t>
            </a:r>
          </a:p>
          <a:p>
            <a:pPr>
              <a:lnSpc>
                <a:spcPct val="150000"/>
              </a:lnSpc>
              <a:buFont typeface="Wingdings" panose="05000000000000000000" pitchFamily="2" charset="2"/>
              <a:buChar char="§"/>
            </a:pPr>
            <a:r>
              <a:rPr lang="en-US" dirty="0"/>
              <a:t> </a:t>
            </a:r>
            <a:r>
              <a:rPr lang="en-US" dirty="0" smtClean="0"/>
              <a:t>Relevant endpoints of the API</a:t>
            </a:r>
          </a:p>
          <a:p>
            <a:pPr>
              <a:lnSpc>
                <a:spcPct val="150000"/>
              </a:lnSpc>
              <a:buFont typeface="Wingdings" panose="05000000000000000000" pitchFamily="2" charset="2"/>
              <a:buChar char="§"/>
            </a:pPr>
            <a:r>
              <a:rPr lang="en-US" dirty="0"/>
              <a:t> </a:t>
            </a:r>
            <a:r>
              <a:rPr lang="en-US" dirty="0" smtClean="0"/>
              <a:t>Example request of the endpoint</a:t>
            </a:r>
          </a:p>
          <a:p>
            <a:pPr>
              <a:lnSpc>
                <a:spcPct val="150000"/>
              </a:lnSpc>
              <a:buFont typeface="Wingdings" panose="05000000000000000000" pitchFamily="2" charset="2"/>
              <a:buChar char="§"/>
            </a:pPr>
            <a:r>
              <a:rPr lang="en-US" dirty="0"/>
              <a:t> </a:t>
            </a:r>
            <a:r>
              <a:rPr lang="en-US" dirty="0" smtClean="0"/>
              <a:t>Message listing for different errors with their status codes</a:t>
            </a:r>
          </a:p>
          <a:p>
            <a:pPr marL="0" indent="0">
              <a:lnSpc>
                <a:spcPct val="150000"/>
              </a:lnSpc>
              <a:buNone/>
            </a:pPr>
            <a:r>
              <a:rPr lang="en-US" dirty="0" smtClean="0"/>
              <a:t> One of the most common tools you can use for API documentation is Swagger</a:t>
            </a:r>
            <a:endParaRPr lang="en-US" dirty="0"/>
          </a:p>
        </p:txBody>
      </p:sp>
    </p:spTree>
    <p:extLst>
      <p:ext uri="{BB962C8B-B14F-4D97-AF65-F5344CB8AC3E}">
        <p14:creationId xmlns:p14="http://schemas.microsoft.com/office/powerpoint/2010/main" val="35312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REST API?</a:t>
            </a:r>
            <a:endParaRPr lang="en-US" dirty="0"/>
          </a:p>
        </p:txBody>
      </p:sp>
      <p:sp>
        <p:nvSpPr>
          <p:cNvPr id="3" name="Content Placeholder 2"/>
          <p:cNvSpPr>
            <a:spLocks noGrp="1"/>
          </p:cNvSpPr>
          <p:nvPr>
            <p:ph idx="1"/>
          </p:nvPr>
        </p:nvSpPr>
        <p:spPr/>
        <p:txBody>
          <a:bodyPr/>
          <a:lstStyle/>
          <a:p>
            <a:pPr marL="0" indent="0">
              <a:buNone/>
            </a:pPr>
            <a:r>
              <a:rPr lang="en-US" dirty="0" smtClean="0"/>
              <a:t>API is an acronym for – Application Programming Interface. It is basically a set of defined rules that enable different applications to communicate with each other.</a:t>
            </a:r>
          </a:p>
          <a:p>
            <a:pPr marL="0" indent="0">
              <a:buNone/>
            </a:pPr>
            <a:endParaRPr lang="en-US" dirty="0" smtClean="0"/>
          </a:p>
          <a:p>
            <a:pPr marL="0" indent="0" algn="just">
              <a:lnSpc>
                <a:spcPct val="150000"/>
              </a:lnSpc>
              <a:buNone/>
            </a:pPr>
            <a:r>
              <a:rPr lang="en-US" dirty="0" smtClean="0"/>
              <a:t>REST is an acronym for – Representational State Transfer. It is an architectural style guide for designing the Web.</a:t>
            </a:r>
          </a:p>
          <a:p>
            <a:pPr marL="0" indent="0">
              <a:buNone/>
            </a:pPr>
            <a:endParaRPr lang="en-US" dirty="0" smtClean="0"/>
          </a:p>
          <a:p>
            <a:pPr marL="0" indent="0">
              <a:buNone/>
            </a:pPr>
            <a:r>
              <a:rPr lang="en-US" dirty="0" smtClean="0"/>
              <a:t>Any API that follows REST design principles is said to be RESTful</a:t>
            </a:r>
            <a:endParaRPr lang="en-US" dirty="0"/>
          </a:p>
        </p:txBody>
      </p:sp>
    </p:spTree>
    <p:extLst>
      <p:ext uri="{BB962C8B-B14F-4D97-AF65-F5344CB8AC3E}">
        <p14:creationId xmlns:p14="http://schemas.microsoft.com/office/powerpoint/2010/main" val="210577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p:txBody>
          <a:bodyPr/>
          <a:lstStyle/>
          <a:p>
            <a:r>
              <a:rPr lang="en-US" dirty="0"/>
              <a:t>Introduction to RESTful APIs and Best Practices</a:t>
            </a:r>
          </a:p>
        </p:txBody>
      </p:sp>
      <p:sp>
        <p:nvSpPr>
          <p:cNvPr id="19" name="Subtitle 18"/>
          <p:cNvSpPr>
            <a:spLocks noGrp="1"/>
          </p:cNvSpPr>
          <p:nvPr>
            <p:ph type="subTitle" idx="1"/>
          </p:nvPr>
        </p:nvSpPr>
        <p:spPr/>
        <p:txBody>
          <a:bodyPr/>
          <a:lstStyle/>
          <a:p>
            <a:r>
              <a:rPr lang="en-US" dirty="0" smtClean="0"/>
              <a:t>REST DESIGN PRINCIPLES</a:t>
            </a:r>
            <a:endParaRPr lang="en-US" dirty="0"/>
          </a:p>
        </p:txBody>
      </p:sp>
    </p:spTree>
    <p:extLst>
      <p:ext uri="{BB962C8B-B14F-4D97-AF65-F5344CB8AC3E}">
        <p14:creationId xmlns:p14="http://schemas.microsoft.com/office/powerpoint/2010/main" val="185830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 and respond in </a:t>
            </a:r>
            <a:r>
              <a:rPr lang="en-US" dirty="0" err="1" smtClean="0"/>
              <a:t>json</a:t>
            </a:r>
            <a:r>
              <a:rPr lang="en-US" dirty="0" smtClean="0"/>
              <a:t>.</a:t>
            </a:r>
            <a:endParaRPr lang="en-US" dirty="0"/>
          </a:p>
        </p:txBody>
      </p:sp>
      <p:sp>
        <p:nvSpPr>
          <p:cNvPr id="3" name="Content Placeholder 2"/>
          <p:cNvSpPr>
            <a:spLocks noGrp="1"/>
          </p:cNvSpPr>
          <p:nvPr>
            <p:ph idx="1"/>
          </p:nvPr>
        </p:nvSpPr>
        <p:spPr/>
        <p:txBody>
          <a:bodyPr/>
          <a:lstStyle/>
          <a:p>
            <a:pPr marL="0" indent="0" algn="just">
              <a:lnSpc>
                <a:spcPct val="150000"/>
              </a:lnSpc>
              <a:buNone/>
            </a:pPr>
            <a:r>
              <a:rPr lang="en-US" dirty="0" smtClean="0"/>
              <a:t>Accepting and responding to API requests should be done using the JSON data format. JSON stands for JavaScript Object Notation. JSON is the de facto data format for communicating in RESTAPIs because of its simplicity and its support across multiple programming languages. Another popular format for exchanging API data is XML  but APIs that communicate with XML data are not RESTful.</a:t>
            </a:r>
            <a:endParaRPr lang="en-US" dirty="0"/>
          </a:p>
        </p:txBody>
      </p:sp>
    </p:spTree>
    <p:extLst>
      <p:ext uri="{BB962C8B-B14F-4D97-AF65-F5344CB8AC3E}">
        <p14:creationId xmlns:p14="http://schemas.microsoft.com/office/powerpoint/2010/main" val="119843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nouns in endpoint paths</a:t>
            </a:r>
            <a:endParaRPr lang="en-US" dirty="0"/>
          </a:p>
        </p:txBody>
      </p:sp>
      <p:sp>
        <p:nvSpPr>
          <p:cNvPr id="3" name="Content Placeholder 2"/>
          <p:cNvSpPr>
            <a:spLocks noGrp="1"/>
          </p:cNvSpPr>
          <p:nvPr>
            <p:ph idx="1"/>
          </p:nvPr>
        </p:nvSpPr>
        <p:spPr/>
        <p:txBody>
          <a:bodyPr/>
          <a:lstStyle/>
          <a:p>
            <a:pPr>
              <a:lnSpc>
                <a:spcPct val="150000"/>
              </a:lnSpc>
            </a:pPr>
            <a:r>
              <a:rPr lang="en-US" dirty="0" smtClean="0"/>
              <a:t>RESTAPI endpoints should be written as nouns and not verbs. As an example, an endpoint to create a new blog post should be “/blogs” and not “/blog/create”. The endpoint’s intended action should be indicated by its method – GET, POST, PUT, DELETE</a:t>
            </a:r>
          </a:p>
          <a:p>
            <a:pPr>
              <a:lnSpc>
                <a:spcPct val="150000"/>
              </a:lnSpc>
            </a:pPr>
            <a:r>
              <a:rPr lang="en-US" dirty="0" smtClean="0"/>
              <a:t>Note the use of the plural form of the noun. An endpoint to retrieve a blog post should be written as “/posts/{id}” not “/post”, where the “{id}” is the blog post’s identifier.</a:t>
            </a:r>
          </a:p>
        </p:txBody>
      </p:sp>
    </p:spTree>
    <p:extLst>
      <p:ext uri="{BB962C8B-B14F-4D97-AF65-F5344CB8AC3E}">
        <p14:creationId xmlns:p14="http://schemas.microsoft.com/office/powerpoint/2010/main" val="294343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rest </a:t>
            </a:r>
            <a:r>
              <a:rPr lang="en-US" dirty="0" err="1" smtClean="0"/>
              <a:t>Api</a:t>
            </a:r>
            <a:r>
              <a:rPr lang="en-US" dirty="0" smtClean="0"/>
              <a:t>/http methods</a:t>
            </a:r>
            <a:endParaRPr lang="en-US" dirty="0"/>
          </a:p>
        </p:txBody>
      </p:sp>
      <p:sp>
        <p:nvSpPr>
          <p:cNvPr id="3" name="Content Placeholder 2"/>
          <p:cNvSpPr>
            <a:spLocks noGrp="1"/>
          </p:cNvSpPr>
          <p:nvPr>
            <p:ph idx="1"/>
          </p:nvPr>
        </p:nvSpPr>
        <p:spPr/>
        <p:txBody>
          <a:bodyPr/>
          <a:lstStyle/>
          <a:p>
            <a:pPr>
              <a:lnSpc>
                <a:spcPct val="150000"/>
              </a:lnSpc>
            </a:pPr>
            <a:r>
              <a:rPr lang="en-US" b="1" dirty="0" smtClean="0"/>
              <a:t>GET </a:t>
            </a:r>
            <a:r>
              <a:rPr lang="en-US" dirty="0" smtClean="0"/>
              <a:t>– for retrieving resources</a:t>
            </a:r>
          </a:p>
          <a:p>
            <a:pPr>
              <a:lnSpc>
                <a:spcPct val="150000"/>
              </a:lnSpc>
            </a:pPr>
            <a:r>
              <a:rPr lang="en-US" b="1" dirty="0" smtClean="0"/>
              <a:t>POST</a:t>
            </a:r>
            <a:r>
              <a:rPr lang="en-US" dirty="0" smtClean="0"/>
              <a:t> – for creating resources</a:t>
            </a:r>
          </a:p>
          <a:p>
            <a:pPr>
              <a:lnSpc>
                <a:spcPct val="150000"/>
              </a:lnSpc>
            </a:pPr>
            <a:r>
              <a:rPr lang="en-US" b="1" dirty="0" smtClean="0"/>
              <a:t>PUT</a:t>
            </a:r>
            <a:r>
              <a:rPr lang="en-US" dirty="0" smtClean="0"/>
              <a:t> – for updating resources</a:t>
            </a:r>
          </a:p>
          <a:p>
            <a:pPr>
              <a:lnSpc>
                <a:spcPct val="150000"/>
              </a:lnSpc>
            </a:pPr>
            <a:r>
              <a:rPr lang="en-US" b="1" dirty="0" smtClean="0"/>
              <a:t>DELETE</a:t>
            </a:r>
            <a:r>
              <a:rPr lang="en-US" dirty="0" smtClean="0"/>
              <a:t> – for deleting resources</a:t>
            </a:r>
          </a:p>
          <a:p>
            <a:pPr>
              <a:lnSpc>
                <a:spcPct val="150000"/>
              </a:lnSpc>
            </a:pPr>
            <a:r>
              <a:rPr lang="en-US" dirty="0"/>
              <a:t>T</a:t>
            </a:r>
            <a:r>
              <a:rPr lang="en-US" dirty="0" smtClean="0"/>
              <a:t>hese methods can be used to perform CRUD actions in a RESTAPI</a:t>
            </a:r>
          </a:p>
        </p:txBody>
      </p:sp>
    </p:spTree>
    <p:extLst>
      <p:ext uri="{BB962C8B-B14F-4D97-AF65-F5344CB8AC3E}">
        <p14:creationId xmlns:p14="http://schemas.microsoft.com/office/powerpoint/2010/main" val="225616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endpoints to show relationships</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Often you may need to retrieve a resource that has an existing relationship with other resources. For example, you may want to fetch comments for a particular blog post – if this is the case you should logically nest the endpoint. An endpoint that retrieves comments on a blog post can be written as “/posts/{id}/comments” where “{id}” is the post’s identifier. As a side note, nesting should not be more than 3 levels deep. </a:t>
            </a:r>
            <a:endParaRPr lang="en-US" dirty="0"/>
          </a:p>
        </p:txBody>
      </p:sp>
    </p:spTree>
    <p:extLst>
      <p:ext uri="{BB962C8B-B14F-4D97-AF65-F5344CB8AC3E}">
        <p14:creationId xmlns:p14="http://schemas.microsoft.com/office/powerpoint/2010/main" val="163664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Graceful error handling</a:t>
            </a:r>
            <a:endParaRPr lang="en-US" dirty="0"/>
          </a:p>
        </p:txBody>
      </p:sp>
      <p:sp>
        <p:nvSpPr>
          <p:cNvPr id="3" name="Content Placeholder 2"/>
          <p:cNvSpPr>
            <a:spLocks noGrp="1"/>
          </p:cNvSpPr>
          <p:nvPr>
            <p:ph idx="1"/>
          </p:nvPr>
        </p:nvSpPr>
        <p:spPr/>
        <p:txBody>
          <a:bodyPr/>
          <a:lstStyle/>
          <a:p>
            <a:pPr>
              <a:lnSpc>
                <a:spcPct val="150000"/>
              </a:lnSpc>
            </a:pPr>
            <a:r>
              <a:rPr lang="en-US" dirty="0"/>
              <a:t>When an error occurs while making a network call to an API endpoint, we should respond with appropriate status codes. The status codes give information to understand what the problem might be. </a:t>
            </a:r>
            <a:r>
              <a:rPr lang="en-US" dirty="0" smtClean="0"/>
              <a:t> </a:t>
            </a: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33055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 RANGE AND MEANING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06857"/>
              </p:ext>
            </p:extLst>
          </p:nvPr>
        </p:nvGraphicFramePr>
        <p:xfrm>
          <a:off x="1023938" y="2286000"/>
          <a:ext cx="9720262" cy="3032760"/>
        </p:xfrm>
        <a:graphic>
          <a:graphicData uri="http://schemas.openxmlformats.org/drawingml/2006/table">
            <a:tbl>
              <a:tblPr firstRow="1" bandRow="1">
                <a:tableStyleId>{5C22544A-7EE6-4342-B048-85BDC9FD1C3A}</a:tableStyleId>
              </a:tblPr>
              <a:tblGrid>
                <a:gridCol w="4860131"/>
                <a:gridCol w="4860131"/>
              </a:tblGrid>
              <a:tr h="370840">
                <a:tc>
                  <a:txBody>
                    <a:bodyPr/>
                    <a:lstStyle/>
                    <a:p>
                      <a:r>
                        <a:rPr lang="en-US" dirty="0" smtClean="0"/>
                        <a:t>STATUS</a:t>
                      </a:r>
                      <a:r>
                        <a:rPr lang="en-US" baseline="0" dirty="0" smtClean="0"/>
                        <a:t> CODE RANGE </a:t>
                      </a:r>
                      <a:endParaRPr lang="en-US" dirty="0"/>
                    </a:p>
                  </a:txBody>
                  <a:tcPr/>
                </a:tc>
                <a:tc>
                  <a:txBody>
                    <a:bodyPr/>
                    <a:lstStyle/>
                    <a:p>
                      <a:r>
                        <a:rPr lang="en-US" dirty="0" smtClean="0"/>
                        <a:t>MEANING</a:t>
                      </a:r>
                      <a:r>
                        <a:rPr lang="en-US" baseline="0" dirty="0" smtClean="0"/>
                        <a:t> </a:t>
                      </a:r>
                      <a:endParaRPr lang="en-US" dirty="0"/>
                    </a:p>
                  </a:txBody>
                  <a:tcPr/>
                </a:tc>
              </a:tr>
              <a:tr h="370840">
                <a:tc>
                  <a:txBody>
                    <a:bodyPr/>
                    <a:lstStyle/>
                    <a:p>
                      <a:r>
                        <a:rPr lang="en-US" dirty="0" smtClean="0"/>
                        <a:t>100 - 199</a:t>
                      </a:r>
                      <a:endParaRPr lang="en-US" dirty="0"/>
                    </a:p>
                  </a:txBody>
                  <a:tcPr/>
                </a:tc>
                <a:tc>
                  <a:txBody>
                    <a:bodyPr/>
                    <a:lstStyle/>
                    <a:p>
                      <a:r>
                        <a:rPr lang="en-US" dirty="0" smtClean="0"/>
                        <a:t>Informational</a:t>
                      </a:r>
                      <a:r>
                        <a:rPr lang="en-US" baseline="0" dirty="0" smtClean="0"/>
                        <a:t> responses - e.g. 102 indicates that a resource is being processed</a:t>
                      </a:r>
                      <a:endParaRPr lang="en-US" dirty="0"/>
                    </a:p>
                  </a:txBody>
                  <a:tcPr/>
                </a:tc>
              </a:tr>
              <a:tr h="370840">
                <a:tc>
                  <a:txBody>
                    <a:bodyPr/>
                    <a:lstStyle/>
                    <a:p>
                      <a:r>
                        <a:rPr lang="en-US" dirty="0" smtClean="0"/>
                        <a:t>200 - 299</a:t>
                      </a:r>
                      <a:endParaRPr lang="en-US" dirty="0"/>
                    </a:p>
                  </a:txBody>
                  <a:tcPr/>
                </a:tc>
                <a:tc>
                  <a:txBody>
                    <a:bodyPr/>
                    <a:lstStyle/>
                    <a:p>
                      <a:r>
                        <a:rPr lang="en-US" dirty="0" smtClean="0"/>
                        <a:t>Success</a:t>
                      </a:r>
                      <a:r>
                        <a:rPr lang="en-US" baseline="0" dirty="0" smtClean="0"/>
                        <a:t> – e.g. 200 means OK; 201 means created</a:t>
                      </a:r>
                      <a:endParaRPr lang="en-US" dirty="0"/>
                    </a:p>
                  </a:txBody>
                  <a:tcPr/>
                </a:tc>
              </a:tr>
              <a:tr h="370840">
                <a:tc>
                  <a:txBody>
                    <a:bodyPr/>
                    <a:lstStyle/>
                    <a:p>
                      <a:r>
                        <a:rPr lang="en-US" dirty="0" smtClean="0"/>
                        <a:t>300 - 399</a:t>
                      </a:r>
                      <a:endParaRPr lang="en-US" dirty="0"/>
                    </a:p>
                  </a:txBody>
                  <a:tcPr/>
                </a:tc>
                <a:tc>
                  <a:txBody>
                    <a:bodyPr/>
                    <a:lstStyle/>
                    <a:p>
                      <a:r>
                        <a:rPr lang="en-US" dirty="0" smtClean="0"/>
                        <a:t>Redirect</a:t>
                      </a:r>
                      <a:r>
                        <a:rPr lang="en-US" baseline="0" dirty="0" smtClean="0"/>
                        <a:t> – e.g. 301 means moved permanently</a:t>
                      </a:r>
                      <a:endParaRPr lang="en-US" dirty="0"/>
                    </a:p>
                  </a:txBody>
                  <a:tcPr/>
                </a:tc>
              </a:tr>
              <a:tr h="370840">
                <a:tc>
                  <a:txBody>
                    <a:bodyPr/>
                    <a:lstStyle/>
                    <a:p>
                      <a:r>
                        <a:rPr lang="en-US" dirty="0" smtClean="0"/>
                        <a:t>400 - 499</a:t>
                      </a:r>
                      <a:endParaRPr lang="en-US" dirty="0"/>
                    </a:p>
                  </a:txBody>
                  <a:tcPr/>
                </a:tc>
                <a:tc>
                  <a:txBody>
                    <a:bodyPr/>
                    <a:lstStyle/>
                    <a:p>
                      <a:r>
                        <a:rPr lang="en-US" dirty="0" smtClean="0"/>
                        <a:t>Client</a:t>
                      </a:r>
                      <a:r>
                        <a:rPr lang="en-US" baseline="0" dirty="0" smtClean="0"/>
                        <a:t> side errors – e.g. 400 means bad request; 404 means not found </a:t>
                      </a:r>
                    </a:p>
                  </a:txBody>
                  <a:tcPr/>
                </a:tc>
              </a:tr>
              <a:tr h="370840">
                <a:tc>
                  <a:txBody>
                    <a:bodyPr/>
                    <a:lstStyle/>
                    <a:p>
                      <a:r>
                        <a:rPr lang="en-US" dirty="0" smtClean="0"/>
                        <a:t>500 - 599</a:t>
                      </a:r>
                      <a:endParaRPr lang="en-US" dirty="0"/>
                    </a:p>
                  </a:txBody>
                  <a:tcPr/>
                </a:tc>
                <a:tc>
                  <a:txBody>
                    <a:bodyPr/>
                    <a:lstStyle/>
                    <a:p>
                      <a:r>
                        <a:rPr lang="en-US" baseline="0" dirty="0" smtClean="0"/>
                        <a:t>Server side errors – e.g. 500 means internal server error</a:t>
                      </a:r>
                    </a:p>
                  </a:txBody>
                  <a:tcPr/>
                </a:tc>
              </a:tr>
            </a:tbl>
          </a:graphicData>
        </a:graphic>
      </p:graphicFrame>
    </p:spTree>
    <p:extLst>
      <p:ext uri="{BB962C8B-B14F-4D97-AF65-F5344CB8AC3E}">
        <p14:creationId xmlns:p14="http://schemas.microsoft.com/office/powerpoint/2010/main" val="171638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850</TotalTime>
  <Words>781</Words>
  <Application>Microsoft Office PowerPoint</Application>
  <PresentationFormat>Widescreen</PresentationFormat>
  <Paragraphs>53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Tw Cen MT</vt:lpstr>
      <vt:lpstr>Tw Cen MT Condensed</vt:lpstr>
      <vt:lpstr>Wingdings</vt:lpstr>
      <vt:lpstr>Wingdings 3</vt:lpstr>
      <vt:lpstr>Integral</vt:lpstr>
      <vt:lpstr>Introduction to RESTful APIs and Best Practices</vt:lpstr>
      <vt:lpstr>WHAT IS A REST API?</vt:lpstr>
      <vt:lpstr>Introduction to RESTful APIs and Best Practices</vt:lpstr>
      <vt:lpstr>Accept and respond in json.</vt:lpstr>
      <vt:lpstr>Use nouns in endpoint paths</vt:lpstr>
      <vt:lpstr>Methods of rest Api/http methods</vt:lpstr>
      <vt:lpstr>Nest endpoints to show relationships</vt:lpstr>
      <vt:lpstr>Graceful error handling</vt:lpstr>
      <vt:lpstr>HTTP STATUS CODE RANGE AND MEANING</vt:lpstr>
      <vt:lpstr>Filtering, sorting, Pagination</vt:lpstr>
      <vt:lpstr>Caching </vt:lpstr>
      <vt:lpstr>Versioning</vt:lpstr>
      <vt:lpstr>documentation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RESTful APIs and Best Practices</dc:title>
  <dc:creator>Emmanuel Ose</dc:creator>
  <cp:lastModifiedBy>Emmanuel Ose</cp:lastModifiedBy>
  <cp:revision>27</cp:revision>
  <dcterms:created xsi:type="dcterms:W3CDTF">2024-01-28T23:15:19Z</dcterms:created>
  <dcterms:modified xsi:type="dcterms:W3CDTF">2024-01-29T17:27:10Z</dcterms:modified>
</cp:coreProperties>
</file>