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4"/>
    <p:sldMasterId id="2147484688" r:id="rId5"/>
    <p:sldMasterId id="2147484918" r:id="rId6"/>
  </p:sldMasterIdLst>
  <p:notesMasterIdLst>
    <p:notesMasterId r:id="rId14"/>
  </p:notesMasterIdLst>
  <p:handoutMasterIdLst>
    <p:handoutMasterId r:id="rId15"/>
  </p:handoutMasterIdLst>
  <p:sldIdLst>
    <p:sldId id="736" r:id="rId7"/>
    <p:sldId id="737" r:id="rId8"/>
    <p:sldId id="738" r:id="rId9"/>
    <p:sldId id="739" r:id="rId10"/>
    <p:sldId id="740" r:id="rId11"/>
    <p:sldId id="742" r:id="rId12"/>
    <p:sldId id="741" r:id="rId13"/>
  </p:sldIdLst>
  <p:sldSz cx="9144000" cy="6858000" type="screen4x3"/>
  <p:notesSz cx="7023100" cy="93091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00"/>
    <a:srgbClr val="7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759" autoAdjust="0"/>
  </p:normalViewPr>
  <p:slideViewPr>
    <p:cSldViewPr snapToGrid="0">
      <p:cViewPr varScale="1">
        <p:scale>
          <a:sx n="67" d="100"/>
          <a:sy n="67" d="100"/>
        </p:scale>
        <p:origin x="134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61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/>
          <a:lstStyle>
            <a:lvl1pPr algn="r">
              <a:defRPr sz="1300"/>
            </a:lvl1pPr>
          </a:lstStyle>
          <a:p>
            <a:fld id="{CB6F555A-702C-476A-A528-3E40CB683E0A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 anchor="b"/>
          <a:lstStyle>
            <a:lvl1pPr algn="r">
              <a:defRPr sz="1300"/>
            </a:lvl1pPr>
          </a:lstStyle>
          <a:p>
            <a:fld id="{B2CE7C88-8B96-4FB3-8996-FA483EF40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9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/>
          <a:lstStyle>
            <a:lvl1pPr algn="r">
              <a:defRPr sz="1300"/>
            </a:lvl1pPr>
          </a:lstStyle>
          <a:p>
            <a:fld id="{12DCFA84-DF9A-4858-AFF1-719DBF6A3F4A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4" tIns="46217" rIns="92434" bIns="462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434" tIns="46217" rIns="92434" bIns="462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2434" tIns="46217" rIns="92434" bIns="46217" rtlCol="0" anchor="b"/>
          <a:lstStyle>
            <a:lvl1pPr algn="r">
              <a:defRPr sz="1300"/>
            </a:lvl1pPr>
          </a:lstStyle>
          <a:p>
            <a:fld id="{E0DFAF73-5ABD-42AB-ABD2-98EF1258E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3538" y="748138"/>
            <a:ext cx="7772400" cy="1470025"/>
          </a:xfrm>
        </p:spPr>
        <p:txBody>
          <a:bodyPr anchor="b" anchorCtr="0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2217213"/>
            <a:ext cx="6400800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126" descr="PECOsr_wRule_color_RGB_87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416" y="6153912"/>
            <a:ext cx="2121407" cy="5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0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3538" y="748138"/>
            <a:ext cx="7772400" cy="1470025"/>
          </a:xfrm>
        </p:spPr>
        <p:txBody>
          <a:bodyPr anchor="b" anchorCtr="0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2217213"/>
            <a:ext cx="6400800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126" descr="PECOsr_wRule_color_RGB_87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416" y="6153912"/>
            <a:ext cx="2121407" cy="5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99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97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1211263"/>
            <a:ext cx="8412162" cy="4987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slide divider</a:t>
            </a:r>
          </a:p>
        </p:txBody>
      </p:sp>
    </p:spTree>
    <p:extLst>
      <p:ext uri="{BB962C8B-B14F-4D97-AF65-F5344CB8AC3E}">
        <p14:creationId xmlns:p14="http://schemas.microsoft.com/office/powerpoint/2010/main" val="243746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06450"/>
            <a:ext cx="8412162" cy="4669064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 marL="119063" indent="-119063">
              <a:spcBef>
                <a:spcPts val="0"/>
              </a:spcBef>
              <a:buFont typeface="Arial" pitchFamily="34" charset="0"/>
              <a:buChar char="•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7418" y="6624591"/>
            <a:ext cx="7100295" cy="21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538" y="6624591"/>
            <a:ext cx="342433" cy="21308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57BC69F-4316-433A-8E96-B62C0AB8F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85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25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1211263"/>
            <a:ext cx="8412162" cy="4987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slide divider</a:t>
            </a:r>
          </a:p>
        </p:txBody>
      </p:sp>
    </p:spTree>
    <p:extLst>
      <p:ext uri="{BB962C8B-B14F-4D97-AF65-F5344CB8AC3E}">
        <p14:creationId xmlns:p14="http://schemas.microsoft.com/office/powerpoint/2010/main" val="39941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4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06450"/>
            <a:ext cx="8412162" cy="4669064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 marL="119063" indent="-119063">
              <a:spcBef>
                <a:spcPts val="0"/>
              </a:spcBef>
              <a:buFont typeface="Arial" pitchFamily="34" charset="0"/>
              <a:buChar char="•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7418" y="6624591"/>
            <a:ext cx="7100295" cy="21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595959"/>
                </a:solidFill>
              </a:rPr>
              <a:t>Presentation Title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538" y="6624591"/>
            <a:ext cx="342433" cy="21308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57BC69F-4316-433A-8E96-B62C0AB8FFAA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608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003300"/>
            <a:ext cx="8412162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7418" y="6624591"/>
            <a:ext cx="7100295" cy="21308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538" y="6624591"/>
            <a:ext cx="342433" cy="213088"/>
          </a:xfrm>
          <a:prstGeom prst="rect">
            <a:avLst/>
          </a:prstGeom>
        </p:spPr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840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3538" y="748138"/>
            <a:ext cx="7772400" cy="1470025"/>
          </a:xfrm>
        </p:spPr>
        <p:txBody>
          <a:bodyPr anchor="b" anchorCtr="0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2217213"/>
            <a:ext cx="6400800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126" descr="PECOsr_wRule_color_RGB_87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416" y="6153912"/>
            <a:ext cx="2121407" cy="5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70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538" y="1211263"/>
            <a:ext cx="8412162" cy="4987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slide divider</a:t>
            </a:r>
          </a:p>
        </p:txBody>
      </p:sp>
    </p:spTree>
    <p:extLst>
      <p:ext uri="{BB962C8B-B14F-4D97-AF65-F5344CB8AC3E}">
        <p14:creationId xmlns:p14="http://schemas.microsoft.com/office/powerpoint/2010/main" val="13841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3.xml"/><Relationship Id="rId7" Type="http://schemas.openxmlformats.org/officeDocument/2006/relationships/vmlDrawing" Target="../drawings/vmlDrawing3.v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15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2030798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2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63538" y="6611248"/>
            <a:ext cx="8412162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16000"/>
            <a:ext cx="8412162" cy="5386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3538" y="753748"/>
            <a:ext cx="8412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8300" y="6553200"/>
            <a:ext cx="419100" cy="304800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fld id="{11028E9F-1F95-411A-A8C2-9AE7D14412DE}" type="slidenum">
              <a:rPr lang="en-US" sz="1200" smtClean="0">
                <a:solidFill>
                  <a:srgbClr val="2372B9"/>
                </a:solidFill>
              </a:rPr>
              <a:pPr/>
              <a:t>‹#›</a:t>
            </a:fld>
            <a:endParaRPr lang="en-US" sz="1200" dirty="0" err="1">
              <a:solidFill>
                <a:srgbClr val="2372B9"/>
              </a:solidFill>
            </a:endParaRPr>
          </a:p>
        </p:txBody>
      </p:sp>
      <p:pic>
        <p:nvPicPr>
          <p:cNvPr id="8" name="Picture 126" descr="PECOsr_wRule_color_RGB_873"/>
          <p:cNvPicPr>
            <a:picLocks noChangeArrowheads="1"/>
          </p:cNvPicPr>
          <p:nvPr>
            <p:custDataLst>
              <p:tags r:id="rId10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24" y="6537960"/>
            <a:ext cx="976103" cy="26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503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9" r:id="rId2"/>
    <p:sldLayoutId id="2147483940" r:id="rId3"/>
    <p:sldLayoutId id="2147483941" r:id="rId4"/>
    <p:sldLayoutId id="2147483942" r:id="rId5"/>
    <p:sldLayoutId id="214748394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74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63538" y="6611248"/>
            <a:ext cx="8412162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16000"/>
            <a:ext cx="8412162" cy="5386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3538" y="753748"/>
            <a:ext cx="8412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8300" y="6553200"/>
            <a:ext cx="419100" cy="304800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fld id="{11028E9F-1F95-411A-A8C2-9AE7D14412DE}" type="slidenum">
              <a:rPr lang="en-US" sz="1200" smtClean="0">
                <a:solidFill>
                  <a:srgbClr val="2372B9"/>
                </a:solidFill>
              </a:rPr>
              <a:pPr/>
              <a:t>‹#›</a:t>
            </a:fld>
            <a:endParaRPr lang="en-US" sz="1200" dirty="0">
              <a:solidFill>
                <a:srgbClr val="2372B9"/>
              </a:solidFill>
            </a:endParaRPr>
          </a:p>
        </p:txBody>
      </p:sp>
      <p:pic>
        <p:nvPicPr>
          <p:cNvPr id="8" name="Picture 126" descr="PECOsr_wRule_color_RGB_873"/>
          <p:cNvPicPr>
            <a:picLocks noChangeArrowheads="1"/>
          </p:cNvPicPr>
          <p:nvPr>
            <p:custDataLst>
              <p:tags r:id="rId8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64424" y="6537960"/>
            <a:ext cx="976103" cy="26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91" r:id="rId2"/>
    <p:sldLayoutId id="2147484692" r:id="rId3"/>
    <p:sldLayoutId id="214748469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7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63538" y="6611248"/>
            <a:ext cx="8412162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16000"/>
            <a:ext cx="8412162" cy="5386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3538" y="753748"/>
            <a:ext cx="8412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8300" y="6553200"/>
            <a:ext cx="419100" cy="304800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fld id="{11028E9F-1F95-411A-A8C2-9AE7D14412DE}" type="slidenum">
              <a:rPr lang="en-US" sz="1200" smtClean="0">
                <a:solidFill>
                  <a:srgbClr val="2372B9"/>
                </a:solidFill>
              </a:rPr>
              <a:pPr/>
              <a:t>‹#›</a:t>
            </a:fld>
            <a:endParaRPr lang="en-US" sz="1200" dirty="0">
              <a:solidFill>
                <a:srgbClr val="2372B9"/>
              </a:solidFill>
            </a:endParaRPr>
          </a:p>
        </p:txBody>
      </p:sp>
      <p:pic>
        <p:nvPicPr>
          <p:cNvPr id="8" name="Picture 126" descr="PECOsr_wRule_color_RGB_873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64424" y="6537960"/>
            <a:ext cx="976103" cy="26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1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9" r:id="rId1"/>
    <p:sldLayoutId id="2147484921" r:id="rId2"/>
    <p:sldLayoutId id="2147484922" r:id="rId3"/>
    <p:sldLayoutId id="2147484923" r:id="rId4"/>
    <p:sldLayoutId id="214748492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package" Target="NUL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EF87-1418-4BA6-AFFA-1E5EA8FC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058" y="369766"/>
            <a:ext cx="6667883" cy="92300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Data Extraction from Scanned In Tower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BAD3-0544-4542-86A3-E18D61B2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96" y="1750444"/>
            <a:ext cx="8883404" cy="4564631"/>
          </a:xfrm>
        </p:spPr>
        <p:txBody>
          <a:bodyPr/>
          <a:lstStyle/>
          <a:p>
            <a:r>
              <a:rPr lang="en-US" sz="24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BY: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Khac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Hieu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Dinh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Drexel University – Class of 2023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B.S. Mechanical Engineering and Mechanics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DEPARTMENT: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T&amp;S Engineering, Equipment and Standards</a:t>
            </a:r>
          </a:p>
          <a:p>
            <a:r>
              <a:rPr lang="en-US" sz="2400" b="1" u="sng" dirty="0">
                <a:solidFill>
                  <a:schemeClr val="tx2"/>
                </a:solidFill>
              </a:rPr>
              <a:t>MANAGER:</a:t>
            </a:r>
            <a:r>
              <a:rPr lang="en-US" sz="2400" dirty="0">
                <a:solidFill>
                  <a:schemeClr val="tx2"/>
                </a:solidFill>
              </a:rPr>
              <a:t> Donald Elmore</a:t>
            </a:r>
            <a:endParaRPr lang="en-US" sz="2400" b="1" u="sng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MENTOR:</a:t>
            </a:r>
            <a:r>
              <a:rPr lang="en-US" sz="2400" dirty="0">
                <a:solidFill>
                  <a:schemeClr val="tx2"/>
                </a:solidFill>
              </a:rPr>
              <a:t> Jeffrey Swiatek, Pidlaoan Eugene</a:t>
            </a:r>
            <a:endParaRPr lang="en-US" sz="2400" b="1" u="sng" dirty="0">
              <a:solidFill>
                <a:schemeClr val="tx2"/>
              </a:solidFill>
            </a:endParaRPr>
          </a:p>
          <a:p>
            <a:endParaRPr lang="en-US" sz="2400" b="1" dirty="0"/>
          </a:p>
          <a:p>
            <a:endParaRPr lang="en-US" sz="2400" b="1" u="sng" dirty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2AF6F7E-406D-4F43-B4B9-A716A828ED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8876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D4772F-6A20-4FD7-8391-D6FF3557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5826-59C7-471A-A487-CF89977A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Approximately </a:t>
            </a:r>
            <a:r>
              <a:rPr lang="en-US" b="1" dirty="0"/>
              <a:t>7000</a:t>
            </a:r>
            <a:r>
              <a:rPr lang="en-US" dirty="0"/>
              <a:t> PECO Transmission Structure Card dated back to the 1900s.</a:t>
            </a:r>
          </a:p>
          <a:p>
            <a:pPr marL="285750" indent="-285750">
              <a:buFontTx/>
              <a:buChar char="-"/>
            </a:pPr>
            <a:r>
              <a:rPr lang="en-US" dirty="0"/>
              <a:t>Knowing </a:t>
            </a:r>
            <a:r>
              <a:rPr lang="en-US" b="1" dirty="0"/>
              <a:t>when the structure was built =&gt; structure age =&gt; use age in calculating asset health.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C9348AB-1784-40AC-B7F4-C385B5A9DA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815131"/>
            <a:ext cx="6697690" cy="4184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B7DDC6-F5B8-49D5-B8C5-ABDCC7A4179C}"/>
              </a:ext>
            </a:extLst>
          </p:cNvPr>
          <p:cNvSpPr/>
          <p:nvPr/>
        </p:nvSpPr>
        <p:spPr>
          <a:xfrm>
            <a:off x="1131570" y="4248150"/>
            <a:ext cx="1287780" cy="4267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A7E8A-11DC-4C35-A1B3-6477B6B52A36}"/>
              </a:ext>
            </a:extLst>
          </p:cNvPr>
          <p:cNvCxnSpPr>
            <a:cxnSpLocks/>
          </p:cNvCxnSpPr>
          <p:nvPr/>
        </p:nvCxnSpPr>
        <p:spPr>
          <a:xfrm flipV="1">
            <a:off x="2430779" y="3779520"/>
            <a:ext cx="1299826" cy="5295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28CC973-D13F-4F79-A2E4-E9710CDA8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5" y="2999232"/>
            <a:ext cx="3141665" cy="1081119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1429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A7E5-DB92-42C7-A970-DBC1315E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MASS PROCESSING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E741-AE51-47D6-A52C-E318086E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41" y="913085"/>
            <a:ext cx="8412162" cy="4898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circuit breaker timing pages were originally a </a:t>
            </a:r>
            <a:r>
              <a:rPr lang="en-US" b="1" dirty="0">
                <a:solidFill>
                  <a:schemeClr val="tx2"/>
                </a:solidFill>
              </a:rPr>
              <a:t>MSWord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(text) </a:t>
            </a:r>
            <a:r>
              <a:rPr lang="en-US" dirty="0"/>
              <a:t>template, they were </a:t>
            </a:r>
            <a:r>
              <a:rPr lang="en-US" dirty="0">
                <a:solidFill>
                  <a:schemeClr val="tx2"/>
                </a:solidFill>
              </a:rPr>
              <a:t>printed out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scanned back</a:t>
            </a:r>
            <a:r>
              <a:rPr lang="en-US" dirty="0"/>
              <a:t> in as </a:t>
            </a:r>
            <a:r>
              <a:rPr lang="en-US" b="1" u="sng" dirty="0">
                <a:solidFill>
                  <a:schemeClr val="tx2"/>
                </a:solidFill>
              </a:rPr>
              <a:t>Image-Only</a:t>
            </a:r>
            <a:r>
              <a:rPr lang="en-US" b="1" dirty="0">
                <a:solidFill>
                  <a:schemeClr val="tx2"/>
                </a:solidFill>
              </a:rPr>
              <a:t> PDFs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E9680B-F279-476A-AC81-61B466886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24187"/>
              </p:ext>
            </p:extLst>
          </p:nvPr>
        </p:nvGraphicFramePr>
        <p:xfrm>
          <a:off x="1245162" y="1587346"/>
          <a:ext cx="1340454" cy="116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00" name="Document" showAsIcon="1" r:id="rId3" imgW="914400" imgH="792522" progId="Word.Document.12">
                  <p:embed/>
                </p:oleObj>
              </mc:Choice>
              <mc:Fallback>
                <p:oleObj name="Document" showAsIcon="1" r:id="rId3" imgW="914400" imgH="7925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162" y="1587346"/>
                        <a:ext cx="1340454" cy="116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989A6A2-1918-4EC4-81F1-9346AE6F3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34415"/>
              </p:ext>
            </p:extLst>
          </p:nvPr>
        </p:nvGraphicFramePr>
        <p:xfrm>
          <a:off x="5738362" y="1472439"/>
          <a:ext cx="1340454" cy="116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01" name="Acrobat Document" showAsIcon="1" r:id="rId5" imgW="914400" imgH="792522" progId="Acrobat.Document.11">
                  <p:embed/>
                </p:oleObj>
              </mc:Choice>
              <mc:Fallback>
                <p:oleObj name="Acrobat Document" showAsIcon="1" r:id="rId5" imgW="914400" imgH="7925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8362" y="1472439"/>
                        <a:ext cx="1340454" cy="116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22AD6A-1CFD-439C-BF19-DE99115B61E8}"/>
              </a:ext>
            </a:extLst>
          </p:cNvPr>
          <p:cNvSpPr txBox="1"/>
          <p:nvPr/>
        </p:nvSpPr>
        <p:spPr>
          <a:xfrm>
            <a:off x="0" y="4518130"/>
            <a:ext cx="4569619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b="1" u="sng" dirty="0">
                <a:solidFill>
                  <a:schemeClr val="tx2"/>
                </a:solidFill>
              </a:rPr>
              <a:t>What the computer sees: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U+0048 U+0045 U+004C </a:t>
            </a:r>
            <a:r>
              <a:rPr lang="en-US" b="1" dirty="0" err="1">
                <a:solidFill>
                  <a:schemeClr val="tx2"/>
                </a:solidFill>
              </a:rPr>
              <a:t>U+004C</a:t>
            </a:r>
            <a:r>
              <a:rPr lang="en-US" b="1" dirty="0">
                <a:solidFill>
                  <a:schemeClr val="tx2"/>
                </a:solidFill>
              </a:rPr>
              <a:t>  U+004F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b="1" u="sng" dirty="0">
                <a:solidFill>
                  <a:schemeClr val="tx2"/>
                </a:solidFill>
              </a:rPr>
              <a:t>Or, when translated using Unicode: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</a:rPr>
              <a:t>   H               E               L               </a:t>
            </a:r>
            <a:r>
              <a:rPr lang="en-US" sz="1600" b="1" dirty="0" err="1">
                <a:solidFill>
                  <a:schemeClr val="tx2"/>
                </a:solidFill>
              </a:rPr>
              <a:t>L</a:t>
            </a:r>
            <a:r>
              <a:rPr lang="en-US" sz="1600" b="1" dirty="0">
                <a:solidFill>
                  <a:schemeClr val="tx2"/>
                </a:solidFill>
              </a:rPr>
              <a:t>               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96066-E8F6-4E91-9AF7-8E5CFA117CC0}"/>
              </a:ext>
            </a:extLst>
          </p:cNvPr>
          <p:cNvSpPr txBox="1"/>
          <p:nvPr/>
        </p:nvSpPr>
        <p:spPr>
          <a:xfrm>
            <a:off x="4569619" y="4327549"/>
            <a:ext cx="4405050" cy="161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b="1" u="sng" dirty="0">
                <a:solidFill>
                  <a:schemeClr val="tx2"/>
                </a:solidFill>
              </a:rPr>
              <a:t>What the computer sees: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…[255,255,255],[255,255,255][255,255,255],[255,255,255],…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…[255,255,255],[255,000,000][255,000,000],[255,000,000],…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…[255,255,255],[255,000,000][255,000,000],[255,000,000],…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…[255,255,255],[255,000,000][255,000,000],[255,000,000],…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…[255,255,255],[255,000,000][255,000,000],[255,000,000],…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9CEC4D-0385-49FC-B76C-CDBD9D786E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190"/>
          <a:stretch/>
        </p:blipFill>
        <p:spPr>
          <a:xfrm>
            <a:off x="90494" y="2314999"/>
            <a:ext cx="3649791" cy="2106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D0D6BF-76B5-4505-8A5F-31D2FCB47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619" y="2146700"/>
            <a:ext cx="4477209" cy="21069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1E4480-2E64-430E-BF1B-2B0A7163EA3E}"/>
              </a:ext>
            </a:extLst>
          </p:cNvPr>
          <p:cNvSpPr/>
          <p:nvPr/>
        </p:nvSpPr>
        <p:spPr>
          <a:xfrm>
            <a:off x="5618614" y="4868225"/>
            <a:ext cx="230705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42345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D4AD-03FD-4A9E-A14F-CF60C8D0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6C037FD-2D2D-486C-BB4E-91378759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1" y="2324686"/>
            <a:ext cx="3727642" cy="1282766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212E99-BDEB-409C-ADCD-B2FBB8035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26" y="2412171"/>
            <a:ext cx="3727642" cy="1231963"/>
          </a:xfrm>
          <a:prstGeom prst="rect">
            <a:avLst/>
          </a:prstGeom>
        </p:spPr>
      </p:pic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1694300-3120-4585-958B-FDF54AC87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" y="4904504"/>
            <a:ext cx="3708591" cy="124466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BEEEC2-0AC2-4967-98FF-B93C02C7C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63" y="800725"/>
            <a:ext cx="3444472" cy="116344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4C4B7DE-7EDC-464F-957F-22AEA6D494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3059" y="2324686"/>
            <a:ext cx="1260153" cy="15515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922D4C-8F7E-4BC9-BD26-D9239275B9EC}"/>
              </a:ext>
            </a:extLst>
          </p:cNvPr>
          <p:cNvSpPr/>
          <p:nvPr/>
        </p:nvSpPr>
        <p:spPr>
          <a:xfrm>
            <a:off x="4733276" y="2435141"/>
            <a:ext cx="2381349" cy="120032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Tesseract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OCR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F4314-9D13-4D34-9CD3-EEC4CDF44AB4}"/>
              </a:ext>
            </a:extLst>
          </p:cNvPr>
          <p:cNvSpPr txBox="1"/>
          <p:nvPr/>
        </p:nvSpPr>
        <p:spPr>
          <a:xfrm>
            <a:off x="1924352" y="3908878"/>
            <a:ext cx="17577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600"/>
              </a:spcBef>
            </a:pPr>
            <a:r>
              <a:rPr lang="en-US" sz="2000" b="1" dirty="0"/>
              <a:t>Image 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393F1-1C10-4760-BA66-CF071B2B6145}"/>
              </a:ext>
            </a:extLst>
          </p:cNvPr>
          <p:cNvSpPr txBox="1"/>
          <p:nvPr/>
        </p:nvSpPr>
        <p:spPr>
          <a:xfrm>
            <a:off x="5045077" y="3762684"/>
            <a:ext cx="175774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600"/>
              </a:spcBef>
            </a:pPr>
            <a:r>
              <a:rPr lang="en-US" sz="2000" b="1" dirty="0"/>
              <a:t>Optical Character Recognition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472B561-D56D-4DF6-965C-9CF3124E51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" y="2414661"/>
            <a:ext cx="1185816" cy="1217113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8CFE98AA-F10A-476E-8F22-898CB54557BF}"/>
              </a:ext>
            </a:extLst>
          </p:cNvPr>
          <p:cNvSpPr/>
          <p:nvPr/>
        </p:nvSpPr>
        <p:spPr>
          <a:xfrm rot="5400000">
            <a:off x="4329307" y="-2090690"/>
            <a:ext cx="480623" cy="870108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BC8BBF-B11A-4D3B-A296-203D513753BC}"/>
              </a:ext>
            </a:extLst>
          </p:cNvPr>
          <p:cNvSpPr/>
          <p:nvPr/>
        </p:nvSpPr>
        <p:spPr>
          <a:xfrm>
            <a:off x="1441797" y="2782905"/>
            <a:ext cx="561695" cy="480624"/>
          </a:xfrm>
          <a:prstGeom prst="rightArrow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9F5F732-7D6D-4C50-8EB8-1523D4A147C6}"/>
              </a:ext>
            </a:extLst>
          </p:cNvPr>
          <p:cNvSpPr/>
          <p:nvPr/>
        </p:nvSpPr>
        <p:spPr>
          <a:xfrm>
            <a:off x="3819526" y="2782907"/>
            <a:ext cx="742949" cy="480624"/>
          </a:xfrm>
          <a:prstGeom prst="rightArrow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1BE545-CEA6-43AF-9F62-0FBFACFA73FF}"/>
              </a:ext>
            </a:extLst>
          </p:cNvPr>
          <p:cNvSpPr/>
          <p:nvPr/>
        </p:nvSpPr>
        <p:spPr>
          <a:xfrm>
            <a:off x="7280664" y="3023217"/>
            <a:ext cx="554235" cy="480624"/>
          </a:xfrm>
          <a:prstGeom prst="rightArrow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3750794F-837B-446C-B9FC-F850D7480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33" y="2402299"/>
            <a:ext cx="1241835" cy="1241835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AB5FE6E-40F0-4EA2-B1E2-07AC473904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41" y="4904504"/>
            <a:ext cx="3714941" cy="127006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59F50B7-5940-4F1E-94B0-20B48677C2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7038" y="812610"/>
            <a:ext cx="1110874" cy="1367764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DDCAA760-9CEC-4B16-A85C-23871066231F}"/>
              </a:ext>
            </a:extLst>
          </p:cNvPr>
          <p:cNvSpPr/>
          <p:nvPr/>
        </p:nvSpPr>
        <p:spPr>
          <a:xfrm>
            <a:off x="4326680" y="2717693"/>
            <a:ext cx="933703" cy="620918"/>
          </a:xfrm>
          <a:prstGeom prst="rightArrow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40337DE-1F48-41BA-9D9A-5DF74665F487}"/>
              </a:ext>
            </a:extLst>
          </p:cNvPr>
          <p:cNvSpPr/>
          <p:nvPr/>
        </p:nvSpPr>
        <p:spPr>
          <a:xfrm rot="5400000">
            <a:off x="6503353" y="3927741"/>
            <a:ext cx="933703" cy="620918"/>
          </a:xfrm>
          <a:prstGeom prst="rightArrow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EA4C6E8-A13D-4EFB-836A-4C22829D0F31}"/>
              </a:ext>
            </a:extLst>
          </p:cNvPr>
          <p:cNvSpPr/>
          <p:nvPr/>
        </p:nvSpPr>
        <p:spPr>
          <a:xfrm rot="10800000">
            <a:off x="3998053" y="5229077"/>
            <a:ext cx="933703" cy="620918"/>
          </a:xfrm>
          <a:prstGeom prst="rightArrow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FBF8EB-610F-41B9-BDD9-AA5B62B04F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t="14269" r="67169" b="54930"/>
          <a:stretch/>
        </p:blipFill>
        <p:spPr>
          <a:xfrm>
            <a:off x="6159139" y="4859394"/>
            <a:ext cx="2062815" cy="1698486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48" name="Picture 4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C4C482F-5F44-4534-8B6D-BAB5B02B21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10535" r="65293" b="50225"/>
          <a:stretch/>
        </p:blipFill>
        <p:spPr>
          <a:xfrm>
            <a:off x="1404890" y="4996919"/>
            <a:ext cx="1816057" cy="1366861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0019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4" grpId="1"/>
      <p:bldP spid="14" grpId="2"/>
      <p:bldP spid="23" grpId="0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30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D24B-A8DE-4637-8196-1168F4F7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PIPELINE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3AB541-B8AB-4DFF-8FE6-E755528F40E4}"/>
              </a:ext>
            </a:extLst>
          </p:cNvPr>
          <p:cNvSpPr txBox="1">
            <a:spLocks/>
          </p:cNvSpPr>
          <p:nvPr/>
        </p:nvSpPr>
        <p:spPr>
          <a:xfrm>
            <a:off x="363538" y="801704"/>
            <a:ext cx="10290514" cy="276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Franklin Gothic Book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1430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1. Preliminary Image Processing (gray-scale  + noise removal + skew-correction).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C9E-7FB8-451E-880C-3224A76FEF20}"/>
              </a:ext>
            </a:extLst>
          </p:cNvPr>
          <p:cNvSpPr txBox="1">
            <a:spLocks/>
          </p:cNvSpPr>
          <p:nvPr/>
        </p:nvSpPr>
        <p:spPr>
          <a:xfrm>
            <a:off x="363536" y="789701"/>
            <a:ext cx="8412162" cy="276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Franklin Gothic Book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1430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3. Cut Out Region of Interest and Perform Final Processing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CAC784-B478-40F5-AC25-A7E0F224E8D2}"/>
              </a:ext>
            </a:extLst>
          </p:cNvPr>
          <p:cNvSpPr txBox="1">
            <a:spLocks/>
          </p:cNvSpPr>
          <p:nvPr/>
        </p:nvSpPr>
        <p:spPr>
          <a:xfrm>
            <a:off x="424270" y="812304"/>
            <a:ext cx="8412162" cy="276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Franklin Gothic Book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1430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4. Feed the Image to Tesseract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52D008-914A-4AAC-A24B-62D1FD137D64}"/>
              </a:ext>
            </a:extLst>
          </p:cNvPr>
          <p:cNvSpPr txBox="1">
            <a:spLocks/>
          </p:cNvSpPr>
          <p:nvPr/>
        </p:nvSpPr>
        <p:spPr>
          <a:xfrm>
            <a:off x="363536" y="786530"/>
            <a:ext cx="8412162" cy="276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Franklin Gothic Book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1430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5. Post Processing / Fields Crosschecks</a:t>
            </a:r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D4CCC63-B4FB-4670-92C1-58B9260B0D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8" y="1094424"/>
            <a:ext cx="8778081" cy="5679935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72B04AB-8675-4332-9399-CCA19F3B5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" y="1133739"/>
            <a:ext cx="8711824" cy="5724261"/>
          </a:xfrm>
          <a:prstGeom prst="rect">
            <a:avLst/>
          </a:prstGeom>
        </p:spPr>
      </p:pic>
      <p:pic>
        <p:nvPicPr>
          <p:cNvPr id="18" name="Picture 1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107D8E4-11D5-4DB1-96D8-728D0E39A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" y="1183325"/>
            <a:ext cx="8778081" cy="567993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21842D-E284-42FF-863B-29FB5C21F7E8}"/>
              </a:ext>
            </a:extLst>
          </p:cNvPr>
          <p:cNvSpPr txBox="1">
            <a:spLocks/>
          </p:cNvSpPr>
          <p:nvPr/>
        </p:nvSpPr>
        <p:spPr>
          <a:xfrm>
            <a:off x="363537" y="802538"/>
            <a:ext cx="8412162" cy="276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Franklin Gothic Book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14300" algn="l" defTabSz="914400" rtl="0" eaLnBrk="1" latinLnBrk="0" hangingPunct="1">
              <a:lnSpc>
                <a:spcPct val="95000"/>
              </a:lnSpc>
              <a:spcBef>
                <a:spcPts val="100"/>
              </a:spcBef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2. Use Template Match to Locate Anchors / Fields</a:t>
            </a:r>
          </a:p>
        </p:txBody>
      </p:sp>
      <p:pic>
        <p:nvPicPr>
          <p:cNvPr id="22" name="Picture 2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D240C88-E097-4E30-BA01-E1B164D7D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1204926"/>
            <a:ext cx="8533627" cy="5607173"/>
          </a:xfrm>
          <a:prstGeom prst="rect">
            <a:avLst/>
          </a:prstGeom>
        </p:spPr>
      </p:pic>
      <p:pic>
        <p:nvPicPr>
          <p:cNvPr id="24" name="Picture 23" descr="A picture containing light&#10;&#10;Description automatically generated">
            <a:extLst>
              <a:ext uri="{FF2B5EF4-FFF2-40B4-BE49-F238E27FC236}">
                <a16:creationId xmlns:a16="http://schemas.microsoft.com/office/drawing/2014/main" id="{A6114F1C-5228-4DE8-A299-826B9A5F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13" y="3186244"/>
            <a:ext cx="2028825" cy="809625"/>
          </a:xfrm>
          <a:prstGeom prst="rect">
            <a:avLst/>
          </a:prstGeom>
          <a:ln w="73025">
            <a:solidFill>
              <a:srgbClr val="FF0000"/>
            </a:solidFill>
          </a:ln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FEB053-0EEF-4603-90F3-E11F2D3BD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38" y="5276586"/>
            <a:ext cx="2019300" cy="89535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F24299-D681-448F-9786-2B4C4C119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76" y="3090993"/>
            <a:ext cx="2219325" cy="10001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522239-C79B-4C47-B685-89D0FE993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70" y="5131750"/>
            <a:ext cx="2209800" cy="1085850"/>
          </a:xfrm>
          <a:prstGeom prst="rect">
            <a:avLst/>
          </a:prstGeom>
          <a:ln w="82550">
            <a:solidFill>
              <a:srgbClr val="00B050"/>
            </a:solidFill>
          </a:ln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106156-2DD4-4FFC-A9A2-2DA735594EA3}"/>
              </a:ext>
            </a:extLst>
          </p:cNvPr>
          <p:cNvCxnSpPr>
            <a:endCxn id="24" idx="1"/>
          </p:cNvCxnSpPr>
          <p:nvPr/>
        </p:nvCxnSpPr>
        <p:spPr>
          <a:xfrm flipV="1">
            <a:off x="2384385" y="3591057"/>
            <a:ext cx="693928" cy="807323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1AA530-D84C-4AD5-9718-3F1E700BB4CF}"/>
              </a:ext>
            </a:extLst>
          </p:cNvPr>
          <p:cNvCxnSpPr>
            <a:endCxn id="28" idx="1"/>
          </p:cNvCxnSpPr>
          <p:nvPr/>
        </p:nvCxnSpPr>
        <p:spPr>
          <a:xfrm>
            <a:off x="2395728" y="4846320"/>
            <a:ext cx="692110" cy="877941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EDC2E7-BE1C-4C34-B9B2-6DD30943CF21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 flipV="1">
            <a:off x="5107138" y="3591056"/>
            <a:ext cx="619538" cy="1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B8AE78-6AE3-413E-937A-EEECDC6B7F1C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 flipV="1">
            <a:off x="5107138" y="5674675"/>
            <a:ext cx="728632" cy="49586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81E54D-ED50-466E-B6E1-39C39F240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6" y="1477130"/>
            <a:ext cx="2219325" cy="1000125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3F1C66-C5FE-42F6-84BD-0B4379AA0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70" y="1484827"/>
            <a:ext cx="2209800" cy="1085850"/>
          </a:xfrm>
          <a:prstGeom prst="rect">
            <a:avLst/>
          </a:prstGeom>
          <a:ln w="82550">
            <a:solidFill>
              <a:srgbClr val="00B050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5A46D4-4996-48FC-A400-1C1FA2E5BF11}"/>
              </a:ext>
            </a:extLst>
          </p:cNvPr>
          <p:cNvSpPr txBox="1"/>
          <p:nvPr/>
        </p:nvSpPr>
        <p:spPr>
          <a:xfrm>
            <a:off x="574138" y="2119292"/>
            <a:ext cx="237744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600" b="1" dirty="0"/>
              <a:t>Tesseract Reads: “1958”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6ABBB3-FAA8-473F-A47B-7779587C5648}"/>
              </a:ext>
            </a:extLst>
          </p:cNvPr>
          <p:cNvSpPr txBox="1"/>
          <p:nvPr/>
        </p:nvSpPr>
        <p:spPr>
          <a:xfrm>
            <a:off x="5264370" y="2165735"/>
            <a:ext cx="237744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600" b="1" dirty="0"/>
              <a:t>Tesseract Reads: “1958”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12E68D-179E-44F5-8E2E-B2BA0FD2F6C8}"/>
              </a:ext>
            </a:extLst>
          </p:cNvPr>
          <p:cNvSpPr txBox="1"/>
          <p:nvPr/>
        </p:nvSpPr>
        <p:spPr>
          <a:xfrm>
            <a:off x="3128419" y="3019202"/>
            <a:ext cx="1950720" cy="1027974"/>
          </a:xfrm>
          <a:prstGeom prst="rect">
            <a:avLst/>
          </a:prstGeom>
          <a:solidFill>
            <a:schemeClr val="bg1"/>
          </a:solidFill>
          <a:ln w="793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</a:rPr>
              <a:t>CROSS CHECK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45824C-B456-4600-9A83-6FEB8DC44FA8}"/>
              </a:ext>
            </a:extLst>
          </p:cNvPr>
          <p:cNvCxnSpPr>
            <a:stCxn id="46" idx="2"/>
            <a:endCxn id="49" idx="3"/>
          </p:cNvCxnSpPr>
          <p:nvPr/>
        </p:nvCxnSpPr>
        <p:spPr>
          <a:xfrm flipH="1">
            <a:off x="5079139" y="2570677"/>
            <a:ext cx="1290131" cy="96251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17B942-494C-4BFE-ABE6-86590E34F1AE}"/>
              </a:ext>
            </a:extLst>
          </p:cNvPr>
          <p:cNvCxnSpPr>
            <a:stCxn id="45" idx="2"/>
            <a:endCxn id="49" idx="1"/>
          </p:cNvCxnSpPr>
          <p:nvPr/>
        </p:nvCxnSpPr>
        <p:spPr>
          <a:xfrm>
            <a:off x="1762859" y="2477255"/>
            <a:ext cx="1365560" cy="1055934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D7FA59B-00D0-428A-8E55-7B0FB7799CD4}"/>
              </a:ext>
            </a:extLst>
          </p:cNvPr>
          <p:cNvSpPr txBox="1"/>
          <p:nvPr/>
        </p:nvSpPr>
        <p:spPr>
          <a:xfrm>
            <a:off x="2546769" y="5333062"/>
            <a:ext cx="3289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600"/>
              </a:spcBef>
            </a:pPr>
            <a:r>
              <a:rPr lang="en-US" sz="4000" b="1" dirty="0">
                <a:solidFill>
                  <a:srgbClr val="00B050"/>
                </a:solidFill>
              </a:rPr>
              <a:t>FINAL GUESS: 1958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23ED1C-1899-47D1-B68B-5BA30985F4B9}"/>
              </a:ext>
            </a:extLst>
          </p:cNvPr>
          <p:cNvCxnSpPr>
            <a:stCxn id="49" idx="2"/>
            <a:endCxn id="58" idx="0"/>
          </p:cNvCxnSpPr>
          <p:nvPr/>
        </p:nvCxnSpPr>
        <p:spPr>
          <a:xfrm>
            <a:off x="4103779" y="4047176"/>
            <a:ext cx="87491" cy="128588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B871865-1389-4C31-849B-DAC55EADBFC3}"/>
              </a:ext>
            </a:extLst>
          </p:cNvPr>
          <p:cNvSpPr/>
          <p:nvPr/>
        </p:nvSpPr>
        <p:spPr>
          <a:xfrm>
            <a:off x="3232526" y="1444313"/>
            <a:ext cx="5566113" cy="2863430"/>
          </a:xfrm>
          <a:prstGeom prst="rect">
            <a:avLst/>
          </a:prstGeom>
          <a:solidFill>
            <a:schemeClr val="bg1"/>
          </a:solidFill>
          <a:ln w="60325">
            <a:solidFill>
              <a:srgbClr val="0070C0">
                <a:alpha val="98000"/>
              </a:srgb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639ACEF-9A5D-4294-9F77-081F55E2B0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32" y="3517963"/>
            <a:ext cx="2190863" cy="609631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444C9D6-0F1B-4175-A40C-20EFB53315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2" y="3453889"/>
            <a:ext cx="2190863" cy="659142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98D90-01C3-4C9D-94DF-449B88385FEE}"/>
              </a:ext>
            </a:extLst>
          </p:cNvPr>
          <p:cNvSpPr txBox="1"/>
          <p:nvPr/>
        </p:nvSpPr>
        <p:spPr>
          <a:xfrm>
            <a:off x="3294984" y="1769957"/>
            <a:ext cx="5555117" cy="560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tx2"/>
                </a:solidFill>
              </a:rPr>
              <a:t>SUPPLIED </a:t>
            </a:r>
            <a:r>
              <a:rPr lang="en-US" sz="3200" b="1" u="sng" dirty="0">
                <a:solidFill>
                  <a:schemeClr val="tx2"/>
                </a:solidFill>
              </a:rPr>
              <a:t>EXAMPLE</a:t>
            </a:r>
            <a:r>
              <a:rPr lang="en-US" sz="3200" b="1" dirty="0">
                <a:solidFill>
                  <a:schemeClr val="tx2"/>
                </a:solidFill>
              </a:rPr>
              <a:t> FEATURES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F9D0A-2CC5-4F3E-BDDB-B2DB96CC58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70" y="2463774"/>
            <a:ext cx="2339805" cy="557097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981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6" grpId="1"/>
      <p:bldP spid="17" grpId="0"/>
      <p:bldP spid="19" grpId="0"/>
      <p:bldP spid="19" grpId="1"/>
      <p:bldP spid="47" grpId="0"/>
      <p:bldP spid="48" grpId="0"/>
      <p:bldP spid="49" grpId="0" animBg="1"/>
      <p:bldP spid="58" grpId="0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55C0-64FE-49FD-B059-B3C906C2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D6F-DF4F-478C-922E-B0A7A4D0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220kV Towers, the script took </a:t>
            </a:r>
            <a:r>
              <a:rPr lang="en-US" sz="2000" b="1" u="sng" dirty="0"/>
              <a:t>6 hours </a:t>
            </a:r>
            <a:r>
              <a:rPr lang="en-US" sz="2000" dirty="0"/>
              <a:t>to process </a:t>
            </a:r>
            <a:r>
              <a:rPr lang="en-US" sz="2000" b="1" u="sng" dirty="0"/>
              <a:t>3667 cards.</a:t>
            </a:r>
          </a:p>
          <a:p>
            <a:r>
              <a:rPr lang="en-US" sz="2000" b="1" dirty="0"/>
              <a:t>42% High Confidence Guess.</a:t>
            </a:r>
          </a:p>
          <a:p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F44A7-9D79-4A6A-9A2A-E035254D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6</a:t>
            </a:fld>
            <a:endParaRPr lang="en-US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1F43C8-1CB3-4F06-85C0-1BBAEA3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1605280"/>
            <a:ext cx="8412162" cy="1752283"/>
          </a:xfrm>
        </p:spPr>
        <p:txBody>
          <a:bodyPr/>
          <a:lstStyle/>
          <a:p>
            <a:pPr algn="ctr"/>
            <a:r>
              <a:rPr lang="en-US" sz="4000" dirty="0"/>
              <a:t>VISIT MY POSTER TO LEARN HOW </a:t>
            </a:r>
            <a:r>
              <a:rPr lang="en-US" sz="4000" u="sng" dirty="0"/>
              <a:t>YOU</a:t>
            </a:r>
            <a:r>
              <a:rPr lang="en-US" sz="4000" dirty="0"/>
              <a:t> CAN USE THIS EXTRACT OTHER ARCHIVED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F50CA-8D4A-4805-887B-23E61BF55F56}"/>
              </a:ext>
            </a:extLst>
          </p:cNvPr>
          <p:cNvSpPr txBox="1"/>
          <p:nvPr/>
        </p:nvSpPr>
        <p:spPr>
          <a:xfrm>
            <a:off x="411480" y="3982720"/>
            <a:ext cx="832104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DISCLAIMER: DOES NOT WORK WITH IRREGULAR WRITTEN DATA (HAND-WRITTEN)</a:t>
            </a:r>
          </a:p>
        </p:txBody>
      </p:sp>
    </p:spTree>
    <p:extLst>
      <p:ext uri="{BB962C8B-B14F-4D97-AF65-F5344CB8AC3E}">
        <p14:creationId xmlns:p14="http://schemas.microsoft.com/office/powerpoint/2010/main" val="3868790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16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BoTHm3KE2WFIWHaqUd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BoTHm3KE2WFIWHaqUd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BoTHm3KE2WFIWHaqUdz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PECO_basic">
  <a:themeElements>
    <a:clrScheme name="Custom 9">
      <a:dk1>
        <a:srgbClr val="595959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51_PECO_basic">
  <a:themeElements>
    <a:clrScheme name="Custom 9">
      <a:dk1>
        <a:srgbClr val="595959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60_PECO_basic">
  <a:themeElements>
    <a:clrScheme name="Custom 9">
      <a:dk1>
        <a:srgbClr val="595959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18AA33BC8EE4E99B98B4E8EEE00F9" ma:contentTypeVersion="0" ma:contentTypeDescription="Create a new document." ma:contentTypeScope="" ma:versionID="774662b47d47b96435cc330df59b1c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3A4939-8BB3-4A01-AFAD-ACBAC447AC9D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8CE4A8-26B2-46AA-AB9F-AEF565AA5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9D636-F5A8-470E-B6E9-BBFF7F844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Exelon_Basic</Template>
  <TotalTime>31071</TotalTime>
  <Words>325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Verdana</vt:lpstr>
      <vt:lpstr>3_PECO_basic</vt:lpstr>
      <vt:lpstr>51_PECO_basic</vt:lpstr>
      <vt:lpstr>60_PECO_basic</vt:lpstr>
      <vt:lpstr>think-cell Slide</vt:lpstr>
      <vt:lpstr>Document</vt:lpstr>
      <vt:lpstr>Acrobat Document</vt:lpstr>
      <vt:lpstr>Data Extraction from Scanned In Tower Cards</vt:lpstr>
      <vt:lpstr>OBJECTIVE</vt:lpstr>
      <vt:lpstr>PROBLEM – MASS PROCESSING DIGITAL DATA</vt:lpstr>
      <vt:lpstr>SOLUTION</vt:lpstr>
      <vt:lpstr>GENERAL PROCESS PIPELINE</vt:lpstr>
      <vt:lpstr>RESULT AND FUTURE IMPROVEMENTS</vt:lpstr>
      <vt:lpstr>VISIT MY POSTER TO LEARN HOW YOU CAN USE THIS EXTRACT OTHER ARCHIVED IMAGE DATA</vt:lpstr>
    </vt:vector>
  </TitlesOfParts>
  <Company>Exelon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</dc:title>
  <dc:creator>Colarelli, Kelly A.:(PECO)</dc:creator>
  <cp:lastModifiedBy>Hieu Dinh</cp:lastModifiedBy>
  <cp:revision>1084</cp:revision>
  <cp:lastPrinted>2019-07-08T15:58:16Z</cp:lastPrinted>
  <dcterms:created xsi:type="dcterms:W3CDTF">2012-12-12T17:30:30Z</dcterms:created>
  <dcterms:modified xsi:type="dcterms:W3CDTF">2020-03-08T16:42:24Z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0x01010031718AA33BC8EE4E99B98B4E8EEE00F9</vt:lpwstr>
  </property>
</Properties>
</file>