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59" r:id="rId6"/>
    <p:sldId id="261" r:id="rId7"/>
    <p:sldId id="266" r:id="rId8"/>
    <p:sldId id="270" r:id="rId9"/>
    <p:sldId id="274" r:id="rId10"/>
    <p:sldId id="272" r:id="rId11"/>
    <p:sldId id="264" r:id="rId12"/>
    <p:sldId id="269" r:id="rId13"/>
    <p:sldId id="268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9" d="100"/>
          <a:sy n="49" d="100"/>
        </p:scale>
        <p:origin x="13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2EF54-526D-4DF0-B21F-C7688DBF7A6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45690-F409-4E1A-A52F-3C74B9E15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45690-F409-4E1A-A52F-3C74B9E158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7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https://roley-physics.weebly.com/rayleigh-criterion.html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45690-F409-4E1A-A52F-3C74B9E158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7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787B-5776-94D4-8283-9371131DF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49801-2796-D92A-F226-8F3B9D53B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CACD-9A23-A295-5E51-2667964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BE0E-BF40-FA23-FEE7-90B8EE6D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65700-8D28-E736-2707-4B2B9F83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D31D-121A-3FB7-E857-D6AA361E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FD90F-24C4-2CB2-94DB-CA40F734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4255-C159-9705-5529-C8939FFC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4A1F-A155-6DC3-4F90-CE30E6AB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0C40-6245-B152-BAB4-DD20B29F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6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17BCF-394E-0127-BC5E-28B4C208F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F81F6-8A0C-774C-FE1B-0B48B6BB3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D0F6-DC97-C613-BC53-BAFF25D6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6201-61AD-01FE-34FC-E7D2E7B6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F1A95-8521-8303-D383-1F1A088F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82D6-688F-D8A6-6311-1387AFDE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634E-E9C2-E54F-FFA1-D99A04FF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397A-FD6A-CBFE-5887-D7875063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C0A5-6EA7-87F5-34A4-474C6D9E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A731-2621-2F5F-C045-C2FBC491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6FF8-8357-0931-81CA-854E8AFB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F394-585E-1AE8-0D20-99D8CA62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5319-3BFB-77D3-2945-E8FE25F0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D31D-7066-3CCD-2999-78DD85F6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14F5-65D6-9312-242C-506A07B3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C4F4-B8EB-7417-5308-B21E720B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8DCE-E7E0-6F2A-B8BD-41C02A9ED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6126B-6C15-A06F-59BF-67CAD4AB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62467-BB80-6334-72AA-50561ED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141C-1435-96DA-D266-33F9C66C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266C3-8880-4517-3E83-4E6D91ED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77F9-8A26-6492-5664-42C18807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FA9A-B727-68D0-6866-8D28BAA0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B0809-411C-4ECF-7B15-D3A9A1131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51C68-0E3E-A5D0-4DD3-D831946A0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5A5A8-9371-979A-1ED8-99A2E8F04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3C16B-1662-3951-23C2-015B855E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A6E11-49A2-52C9-4417-BEF076E0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9C09E-C1A4-7EC3-7F91-D7FD30B9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553-A4C1-0C39-5A48-D37AE1B2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6A235-1955-1EC7-07AD-2BFACB2B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0645-C006-78E8-4EFD-E37C1551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9B9D-4961-697C-484F-27596597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86511-CFA6-BCB2-3BC1-34BE2430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B0F00-3FAC-0B6D-1F5E-51BDFB6C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028B-0F09-C7D3-1870-AD20249B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3D2D-D607-C44D-96A6-0D936DC4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520A-2D9A-6F40-4733-818E2E6B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0C3B6-CCAF-B3F0-A775-73E64DE8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1CD68-2F22-5A81-A1A7-A284695E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C798-EF0A-900E-4AF7-C3C90E79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0F55D-FD11-4CD4-79FB-DF6D5F7C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AA36-9263-40CD-00EA-D659DE75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02A33-7FE2-9329-50FC-E64022529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5E1E0-8855-0625-C69D-9E3C6CA1D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7C1D7-5ACD-13F2-7D87-B394A7CF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B44A-7193-709E-A034-873FBC03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BB993-D988-0B18-1E88-847166CF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1B362-B43F-7CD5-955A-6097124D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3F0C-8BAA-E8C3-B2EA-21403AF7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F7EC-D1F6-A973-9CBD-57BACD36C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52696-8F52-4955-AFDB-065F046F88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B46E-238F-748E-DA70-83A0E392F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FF20C-FE00-AD5E-D0F2-D1E5248EA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CA405-5B62-44B6-989F-391096E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A303-27D0-52E0-C9C5-641C90926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27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 Investigation of the Optical Properties of a Water Droplet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457AA-808B-5CEB-E87D-4BA2B37FC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880"/>
            <a:ext cx="9144000" cy="1655762"/>
          </a:xfrm>
        </p:spPr>
        <p:txBody>
          <a:bodyPr/>
          <a:lstStyle/>
          <a:p>
            <a:r>
              <a:rPr lang="en-US" dirty="0"/>
              <a:t>Ethan Hu</a:t>
            </a:r>
          </a:p>
          <a:p>
            <a:r>
              <a:rPr lang="en-US" dirty="0"/>
              <a:t>Honors Research in Physics</a:t>
            </a:r>
          </a:p>
        </p:txBody>
      </p:sp>
    </p:spTree>
    <p:extLst>
      <p:ext uri="{BB962C8B-B14F-4D97-AF65-F5344CB8AC3E}">
        <p14:creationId xmlns:p14="http://schemas.microsoft.com/office/powerpoint/2010/main" val="35589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9968B-C3A0-5A74-826E-AFD16B43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Magnification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CE417-A631-FEBC-2E58-C71331EBCC35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ImageJ to isolate pixels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Grabbed magnification and position data of pixels under droplet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Shows spherical aberration</a:t>
            </a:r>
          </a:p>
        </p:txBody>
      </p:sp>
      <p:pic>
        <p:nvPicPr>
          <p:cNvPr id="9" name="Picture 8" descr="A red and blue circle with green lines&#10;&#10;Description automatically generated">
            <a:extLst>
              <a:ext uri="{FF2B5EF4-FFF2-40B4-BE49-F238E27FC236}">
                <a16:creationId xmlns:a16="http://schemas.microsoft.com/office/drawing/2014/main" id="{B9B9EDB9-4A03-3AA0-EAA7-AC7FC658A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8" r="11702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7" name="Picture 6" descr="A graph of a graph with red and blue dots&#10;&#10;Description automatically generated with medium confidence">
            <a:extLst>
              <a:ext uri="{FF2B5EF4-FFF2-40B4-BE49-F238E27FC236}">
                <a16:creationId xmlns:a16="http://schemas.microsoft.com/office/drawing/2014/main" id="{367E8B88-EC88-33DD-4DD8-4B2D388F6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7" r="13023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5" name="Picture 4" descr="A graph with red dots and blue line&#10;&#10;Description automatically generated">
            <a:extLst>
              <a:ext uri="{FF2B5EF4-FFF2-40B4-BE49-F238E27FC236}">
                <a16:creationId xmlns:a16="http://schemas.microsoft.com/office/drawing/2014/main" id="{36B5A3FD-C2A3-D2D4-1C63-021045288B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4" r="2307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E30B41D-E129-D594-19E4-9787B0F75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r="4021" b="43675"/>
          <a:stretch>
            <a:fillRect/>
          </a:stretch>
        </p:blipFill>
        <p:spPr bwMode="auto">
          <a:xfrm>
            <a:off x="4354153" y="6347953"/>
            <a:ext cx="7155788" cy="28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9676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82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70270-0577-58C0-991A-D26A5E19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What is Resolution?</a:t>
            </a:r>
          </a:p>
        </p:txBody>
      </p:sp>
      <p:sp>
        <p:nvSpPr>
          <p:cNvPr id="206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259F-7406-14CC-291F-33A47854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Smallest Distance we can see between two points</a:t>
            </a:r>
          </a:p>
          <a:p>
            <a:r>
              <a:rPr lang="en-US" sz="2200" dirty="0"/>
              <a:t>Diffraction Limited -&gt; Rayleigh Criterion</a:t>
            </a:r>
          </a:p>
          <a:p>
            <a:r>
              <a:rPr lang="en-US" sz="2200" dirty="0"/>
              <a:t>Aberration Limits -&gt; PSF function</a:t>
            </a:r>
          </a:p>
        </p:txBody>
      </p:sp>
      <p:pic>
        <p:nvPicPr>
          <p:cNvPr id="2054" name="Picture 6" descr="Rayleigh Criterion - Diffraction">
            <a:extLst>
              <a:ext uri="{FF2B5EF4-FFF2-40B4-BE49-F238E27FC236}">
                <a16:creationId xmlns:a16="http://schemas.microsoft.com/office/drawing/2014/main" id="{28F24FF7-90EA-432A-EB7B-CAFCA9689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5128" y="2557120"/>
            <a:ext cx="5468562" cy="36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08C67-7F65-435D-C0BC-58286D5FAEAE}"/>
              </a:ext>
            </a:extLst>
          </p:cNvPr>
          <p:cNvSpPr txBox="1"/>
          <p:nvPr/>
        </p:nvSpPr>
        <p:spPr>
          <a:xfrm>
            <a:off x="6257546" y="61118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https://roley-physics.weebly.com/rayleigh-criterion.html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35414-2252-8211-3F31-59B169B3CD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6"/>
          <a:stretch/>
        </p:blipFill>
        <p:spPr>
          <a:xfrm>
            <a:off x="630936" y="2557119"/>
            <a:ext cx="5266942" cy="3911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365B3-9F22-60D1-B9BC-342A5D1F28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73"/>
          <a:stretch/>
        </p:blipFill>
        <p:spPr>
          <a:xfrm>
            <a:off x="630936" y="2557119"/>
            <a:ext cx="5266942" cy="39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07E63F-4326-1259-E140-7B98EDC8C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/>
              <a:t>Appendix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E42592-223D-61DC-60EF-F1FE83DFB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Code and 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133964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EB7A-50C9-811D-EC50-32801B1C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Curvature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CC423-05EA-2710-D6F8-D0315DFB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3" y="1317171"/>
            <a:ext cx="10692444" cy="51757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46E4F5-AA1A-5AD4-7653-1E88F33B5A59}"/>
              </a:ext>
            </a:extLst>
          </p:cNvPr>
          <p:cNvSpPr txBox="1"/>
          <p:nvPr/>
        </p:nvSpPr>
        <p:spPr>
          <a:xfrm>
            <a:off x="2769326" y="4937760"/>
            <a:ext cx="274905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 Filtering</a:t>
            </a:r>
          </a:p>
          <a:p>
            <a:r>
              <a:rPr lang="en-US" dirty="0"/>
              <a:t>-Greyscale</a:t>
            </a:r>
          </a:p>
          <a:p>
            <a:r>
              <a:rPr lang="en-US" dirty="0"/>
              <a:t>-Horizontal Derivative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7F15C-D9E2-00D6-9D05-5EC51BCAFABC}"/>
              </a:ext>
            </a:extLst>
          </p:cNvPr>
          <p:cNvSpPr txBox="1"/>
          <p:nvPr/>
        </p:nvSpPr>
        <p:spPr>
          <a:xfrm>
            <a:off x="6225829" y="4396331"/>
            <a:ext cx="2749054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Point Selection</a:t>
            </a:r>
          </a:p>
          <a:p>
            <a:r>
              <a:rPr lang="en-US" dirty="0"/>
              <a:t>-Define a region using two parabolas</a:t>
            </a:r>
          </a:p>
          <a:p>
            <a:r>
              <a:rPr lang="en-US" dirty="0"/>
              <a:t>-Select all points whose derivatives are greater than the filter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3E1E0-1605-57C5-1508-EC6ACBFB8670}"/>
              </a:ext>
            </a:extLst>
          </p:cNvPr>
          <p:cNvSpPr txBox="1"/>
          <p:nvPr/>
        </p:nvSpPr>
        <p:spPr>
          <a:xfrm>
            <a:off x="9263053" y="5214759"/>
            <a:ext cx="274905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Fit a elliptical function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D5ED-9D47-179D-6484-EF6FE9967240}"/>
              </a:ext>
            </a:extLst>
          </p:cNvPr>
          <p:cNvCxnSpPr/>
          <p:nvPr/>
        </p:nvCxnSpPr>
        <p:spPr>
          <a:xfrm>
            <a:off x="5630091" y="5399425"/>
            <a:ext cx="4659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F2ACFE-DBFE-7FD2-98B1-7331F3CCF616}"/>
              </a:ext>
            </a:extLst>
          </p:cNvPr>
          <p:cNvCxnSpPr>
            <a:cxnSpLocks/>
          </p:cNvCxnSpPr>
          <p:nvPr/>
        </p:nvCxnSpPr>
        <p:spPr>
          <a:xfrm>
            <a:off x="8974883" y="5399425"/>
            <a:ext cx="2881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E437-3DD4-97E0-0FC0-743E8ACB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Refraction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6D649-B4C3-59FF-E501-A4427E3D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4309"/>
            <a:ext cx="8987109" cy="50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3569A-4966-0CC1-AB5E-1D527478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 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book&#10;&#10;Description automatically generated">
            <a:extLst>
              <a:ext uri="{FF2B5EF4-FFF2-40B4-BE49-F238E27FC236}">
                <a16:creationId xmlns:a16="http://schemas.microsoft.com/office/drawing/2014/main" id="{4FAC6602-1ED2-2755-3824-0D0AE6EE9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7"/>
          <a:stretch/>
        </p:blipFill>
        <p:spPr>
          <a:xfrm>
            <a:off x="5062706" y="625683"/>
            <a:ext cx="6450166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8F65B-63C2-D22F-AD86-63B776BC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Research Topic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84BA-5083-240D-26C8-F28D4A55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By looking through a </a:t>
            </a:r>
            <a:r>
              <a:rPr lang="en-US" sz="2000" b="1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single water droplet 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placed on a </a:t>
            </a:r>
            <a:r>
              <a:rPr lang="en-US" sz="2000" b="1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glass surface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, one can observe that the droplet acts as an </a:t>
            </a:r>
            <a:r>
              <a:rPr lang="en-US" sz="2000" b="1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imaging system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. Investigate the </a:t>
            </a:r>
            <a:r>
              <a:rPr lang="en-US" sz="2000" b="1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magnification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 and </a:t>
            </a:r>
            <a:r>
              <a:rPr lang="en-US" sz="2000" b="1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resolution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 of such a </a:t>
            </a:r>
            <a:r>
              <a:rPr lang="en-US" sz="2000" b="1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lens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endParaRPr lang="en-US" sz="2000" u="none" strike="noStrike" cap="none">
              <a:solidFill>
                <a:schemeClr val="tx1">
                  <a:alpha val="80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FontTx/>
              <a:buChar char="-"/>
            </a:pPr>
            <a:r>
              <a:rPr lang="en-US" sz="2000" b="1" i="0">
                <a:solidFill>
                  <a:schemeClr val="tx1">
                    <a:alpha val="8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What effects the magnification of a water droplet?</a:t>
            </a:r>
          </a:p>
          <a:p>
            <a:pPr>
              <a:buFontTx/>
              <a:buChar char="-"/>
            </a:pPr>
            <a:r>
              <a:rPr lang="en-US" sz="2000" b="1" u="none" strike="noStrike" cap="none">
                <a:solidFill>
                  <a:schemeClr val="tx1">
                    <a:alpha val="8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What effects the resolution of a water droplet?</a:t>
            </a:r>
            <a:endParaRPr lang="en-US" sz="2000" b="1" i="0" u="none" strike="noStrike" cap="none">
              <a:solidFill>
                <a:schemeClr val="tx1">
                  <a:alpha val="80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Picture 3" descr="A person holding a coin&#10;&#10;Description automatically generated">
            <a:extLst>
              <a:ext uri="{FF2B5EF4-FFF2-40B4-BE49-F238E27FC236}">
                <a16:creationId xmlns:a16="http://schemas.microsoft.com/office/drawing/2014/main" id="{DC3E552F-FC47-91AF-568A-1308834FF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10" t="20871" r="3819" b="40200"/>
          <a:stretch/>
        </p:blipFill>
        <p:spPr>
          <a:xfrm>
            <a:off x="7572653" y="2141473"/>
            <a:ext cx="3548404" cy="3227228"/>
          </a:xfrm>
          <a:prstGeom prst="rect">
            <a:avLst/>
          </a:prstGeom>
        </p:spPr>
      </p:pic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8DB29-361E-CD14-FEC5-1DD9CEF2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Potential Applications</a:t>
            </a:r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5752-731D-1579-4B84-797597A2456F}"/>
              </a:ext>
            </a:extLst>
          </p:cNvPr>
          <p:cNvSpPr>
            <a:spLocks/>
          </p:cNvSpPr>
          <p:nvPr/>
        </p:nvSpPr>
        <p:spPr>
          <a:xfrm>
            <a:off x="969609" y="2201509"/>
            <a:ext cx="3563513" cy="4073861"/>
          </a:xfrm>
          <a:prstGeom prst="rect">
            <a:avLst/>
          </a:prstGeom>
        </p:spPr>
        <p:txBody>
          <a:bodyPr/>
          <a:lstStyle/>
          <a:p>
            <a:pPr defTabSz="85039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Liquid Lenses</a:t>
            </a:r>
            <a:endParaRPr lang="en-US" dirty="0"/>
          </a:p>
        </p:txBody>
      </p:sp>
      <p:pic>
        <p:nvPicPr>
          <p:cNvPr id="2050" name="Picture 2" descr="Laser, electric fields combined for new 'lab-on-chip' technologies">
            <a:extLst>
              <a:ext uri="{FF2B5EF4-FFF2-40B4-BE49-F238E27FC236}">
                <a16:creationId xmlns:a16="http://schemas.microsoft.com/office/drawing/2014/main" id="{2D758F24-10FC-B3A3-E469-F9B3038D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10" y="2991880"/>
            <a:ext cx="6037446" cy="27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3444FC-C1BA-7320-A066-E3E62631DFB3}"/>
              </a:ext>
            </a:extLst>
          </p:cNvPr>
          <p:cNvSpPr txBox="1"/>
          <p:nvPr/>
        </p:nvSpPr>
        <p:spPr>
          <a:xfrm>
            <a:off x="5307210" y="5791579"/>
            <a:ext cx="5708987" cy="24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02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https://phys.org/news/2011-07-laser-electric-fields-combined-lab-on-chip.html</a:t>
            </a:r>
            <a:endParaRPr lang="en-US" sz="1100"/>
          </a:p>
        </p:txBody>
      </p:sp>
      <p:pic>
        <p:nvPicPr>
          <p:cNvPr id="2052" name="Picture 4" descr="Liquid Lens">
            <a:extLst>
              <a:ext uri="{FF2B5EF4-FFF2-40B4-BE49-F238E27FC236}">
                <a16:creationId xmlns:a16="http://schemas.microsoft.com/office/drawing/2014/main" id="{63B200FC-5A70-B752-827A-2C5B9C06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8149"/>
            <a:ext cx="4004006" cy="316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DAE886-B7B6-D544-4687-E704B2F7F100}"/>
              </a:ext>
            </a:extLst>
          </p:cNvPr>
          <p:cNvSpPr txBox="1"/>
          <p:nvPr/>
        </p:nvSpPr>
        <p:spPr>
          <a:xfrm>
            <a:off x="1034613" y="5804147"/>
            <a:ext cx="5708987" cy="24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02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https://www.phase1vision.com/liquid-lens</a:t>
            </a:r>
            <a:endParaRPr 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116FE-07D4-1D64-60E1-99BEDE06D05C}"/>
              </a:ext>
            </a:extLst>
          </p:cNvPr>
          <p:cNvSpPr txBox="1"/>
          <p:nvPr/>
        </p:nvSpPr>
        <p:spPr>
          <a:xfrm>
            <a:off x="5502730" y="2187775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 on a Chip</a:t>
            </a:r>
          </a:p>
        </p:txBody>
      </p:sp>
    </p:spTree>
    <p:extLst>
      <p:ext uri="{BB962C8B-B14F-4D97-AF65-F5344CB8AC3E}">
        <p14:creationId xmlns:p14="http://schemas.microsoft.com/office/powerpoint/2010/main" val="211390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DB8FA-14BD-9513-2EBA-0A5D28A2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Explanation of Phenomenon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1E0128-CE85-7D30-28BF-CBC5C67637A0}"/>
              </a:ext>
            </a:extLst>
          </p:cNvPr>
          <p:cNvSpPr/>
          <p:nvPr/>
        </p:nvSpPr>
        <p:spPr>
          <a:xfrm>
            <a:off x="838200" y="4105028"/>
            <a:ext cx="10515600" cy="6325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445E91C3-41C9-0E9C-1866-BDED37590512}"/>
              </a:ext>
            </a:extLst>
          </p:cNvPr>
          <p:cNvSpPr/>
          <p:nvPr/>
        </p:nvSpPr>
        <p:spPr>
          <a:xfrm rot="10800000">
            <a:off x="3826843" y="2737210"/>
            <a:ext cx="4443434" cy="2735636"/>
          </a:xfrm>
          <a:prstGeom prst="pie">
            <a:avLst>
              <a:gd name="adj1" fmla="val 0"/>
              <a:gd name="adj2" fmla="val 10811162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6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DB8FA-14BD-9513-2EBA-0A5D28A2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Explanation of Phenomenon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1E0128-CE85-7D30-28BF-CBC5C67637A0}"/>
              </a:ext>
            </a:extLst>
          </p:cNvPr>
          <p:cNvSpPr/>
          <p:nvPr/>
        </p:nvSpPr>
        <p:spPr>
          <a:xfrm>
            <a:off x="2796137" y="4125067"/>
            <a:ext cx="6599726" cy="3969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445E91C3-41C9-0E9C-1866-BDED37590512}"/>
              </a:ext>
            </a:extLst>
          </p:cNvPr>
          <p:cNvSpPr/>
          <p:nvPr/>
        </p:nvSpPr>
        <p:spPr>
          <a:xfrm rot="10800000">
            <a:off x="4671848" y="3266607"/>
            <a:ext cx="2788757" cy="1716921"/>
          </a:xfrm>
          <a:prstGeom prst="pie">
            <a:avLst>
              <a:gd name="adj1" fmla="val 0"/>
              <a:gd name="adj2" fmla="val 10811162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39DCA8-1187-95BD-7A30-24060F8AED30}"/>
              </a:ext>
            </a:extLst>
          </p:cNvPr>
          <p:cNvSpPr/>
          <p:nvPr/>
        </p:nvSpPr>
        <p:spPr>
          <a:xfrm>
            <a:off x="5733757" y="5616870"/>
            <a:ext cx="664935" cy="666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AB3A96-02AD-2DBA-BF34-7B3C6B9970BC}"/>
              </a:ext>
            </a:extLst>
          </p:cNvPr>
          <p:cNvCxnSpPr>
            <a:cxnSpLocks/>
          </p:cNvCxnSpPr>
          <p:nvPr/>
        </p:nvCxnSpPr>
        <p:spPr>
          <a:xfrm flipH="1" flipV="1">
            <a:off x="5247459" y="4522043"/>
            <a:ext cx="818763" cy="1428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B9ED0-A0BE-0B46-F8DC-9F7A09FD165C}"/>
              </a:ext>
            </a:extLst>
          </p:cNvPr>
          <p:cNvCxnSpPr>
            <a:cxnSpLocks/>
          </p:cNvCxnSpPr>
          <p:nvPr/>
        </p:nvCxnSpPr>
        <p:spPr>
          <a:xfrm flipH="1" flipV="1">
            <a:off x="6061246" y="1926266"/>
            <a:ext cx="2487" cy="404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F995D8-344F-C0F9-74DF-BD47A2C49857}"/>
              </a:ext>
            </a:extLst>
          </p:cNvPr>
          <p:cNvCxnSpPr>
            <a:cxnSpLocks/>
          </p:cNvCxnSpPr>
          <p:nvPr/>
        </p:nvCxnSpPr>
        <p:spPr>
          <a:xfrm flipH="1" flipV="1">
            <a:off x="5148220" y="4125067"/>
            <a:ext cx="97996" cy="396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A00397-98E7-6D88-184A-3FAFFBBD3E95}"/>
              </a:ext>
            </a:extLst>
          </p:cNvPr>
          <p:cNvCxnSpPr>
            <a:cxnSpLocks/>
          </p:cNvCxnSpPr>
          <p:nvPr/>
        </p:nvCxnSpPr>
        <p:spPr>
          <a:xfrm flipH="1" flipV="1">
            <a:off x="4934234" y="3589150"/>
            <a:ext cx="211498" cy="54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27D88-019C-EC4B-8D8D-39782018135D}"/>
              </a:ext>
            </a:extLst>
          </p:cNvPr>
          <p:cNvCxnSpPr>
            <a:cxnSpLocks/>
          </p:cNvCxnSpPr>
          <p:nvPr/>
        </p:nvCxnSpPr>
        <p:spPr>
          <a:xfrm flipV="1">
            <a:off x="4950971" y="1926266"/>
            <a:ext cx="1110276" cy="1680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16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33D240C-2220-494F-90F6-2A8A57C05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f2 ">
            <a:extLst>
              <a:ext uri="{FF2B5EF4-FFF2-40B4-BE49-F238E27FC236}">
                <a16:creationId xmlns:a16="http://schemas.microsoft.com/office/drawing/2014/main" id="{14B1A691-311E-B152-E7BB-1ECC378BC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1" y="4147673"/>
            <a:ext cx="3821993" cy="20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1668A-9A20-68B4-CD8F-4559FEF1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952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What is Magnification?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8B5D5-EDD3-466C-9CFA-C8A8B1C7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0840" y="361188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C6858B-B383-4FB7-AAFA-9CBB9215D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095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ircular object on a surface&#10;&#10;Description automatically generated">
            <a:extLst>
              <a:ext uri="{FF2B5EF4-FFF2-40B4-BE49-F238E27FC236}">
                <a16:creationId xmlns:a16="http://schemas.microsoft.com/office/drawing/2014/main" id="{C9B8FE51-ED30-1823-D405-4D5380D762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9" b="21784"/>
          <a:stretch/>
        </p:blipFill>
        <p:spPr>
          <a:xfrm>
            <a:off x="588264" y="672084"/>
            <a:ext cx="3532044" cy="27628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BD860-BCF1-5F42-E78D-054D84F39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0952" y="3355848"/>
                <a:ext cx="6272784" cy="2825496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M = Image Size / Object Size</a:t>
                </a:r>
              </a:p>
              <a:p>
                <a:r>
                  <a:rPr lang="en-US" sz="2200" dirty="0"/>
                  <a:t>Gaussian optics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sz="2200" dirty="0"/>
              </a:p>
              <a:p>
                <a:pPr lvl="1"/>
                <a:r>
                  <a:rPr lang="en-US" sz="1800" dirty="0"/>
                  <a:t>How do we get focal length? Raytracing</a:t>
                </a:r>
              </a:p>
              <a:p>
                <a:r>
                  <a:rPr lang="en-US" sz="2200" dirty="0"/>
                  <a:t>Additionally, the magnification is affected by aberrations</a:t>
                </a:r>
              </a:p>
              <a:p>
                <a:pPr lvl="1"/>
                <a:r>
                  <a:rPr lang="en-US" sz="1800" dirty="0"/>
                  <a:t>See Pincushion Distortion in the Image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BD860-BCF1-5F42-E78D-054D84F39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0952" y="3355848"/>
                <a:ext cx="6272784" cy="2825496"/>
              </a:xfrm>
              <a:blipFill>
                <a:blip r:embed="rId5"/>
                <a:stretch>
                  <a:fillRect l="-1166" t="-2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D7D619-7D3E-921E-BF34-B7DF486B14E2}"/>
              </a:ext>
            </a:extLst>
          </p:cNvPr>
          <p:cNvCxnSpPr>
            <a:cxnSpLocks/>
          </p:cNvCxnSpPr>
          <p:nvPr/>
        </p:nvCxnSpPr>
        <p:spPr>
          <a:xfrm>
            <a:off x="1995391" y="4694167"/>
            <a:ext cx="1246573" cy="1175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070687-EBD5-69D2-9BEC-DF3A3AC05C55}"/>
              </a:ext>
            </a:extLst>
          </p:cNvPr>
          <p:cNvCxnSpPr>
            <a:cxnSpLocks/>
          </p:cNvCxnSpPr>
          <p:nvPr/>
        </p:nvCxnSpPr>
        <p:spPr>
          <a:xfrm>
            <a:off x="1995391" y="4697869"/>
            <a:ext cx="510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C99C73-4E53-60C3-18FE-009F45DAF466}"/>
              </a:ext>
            </a:extLst>
          </p:cNvPr>
          <p:cNvCxnSpPr>
            <a:cxnSpLocks/>
          </p:cNvCxnSpPr>
          <p:nvPr/>
        </p:nvCxnSpPr>
        <p:spPr>
          <a:xfrm>
            <a:off x="2506270" y="4692154"/>
            <a:ext cx="1614038" cy="1220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711391-1E36-4084-01F2-FDA9D65FA06C}"/>
              </a:ext>
            </a:extLst>
          </p:cNvPr>
          <p:cNvCxnSpPr/>
          <p:nvPr/>
        </p:nvCxnSpPr>
        <p:spPr>
          <a:xfrm flipH="1" flipV="1">
            <a:off x="1026695" y="3593432"/>
            <a:ext cx="1479575" cy="110073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1B907F-D602-2C27-3C3C-FE592A5FFE6F}"/>
              </a:ext>
            </a:extLst>
          </p:cNvPr>
          <p:cNvCxnSpPr>
            <a:cxnSpLocks/>
          </p:cNvCxnSpPr>
          <p:nvPr/>
        </p:nvCxnSpPr>
        <p:spPr>
          <a:xfrm flipH="1" flipV="1">
            <a:off x="937491" y="3469618"/>
            <a:ext cx="1057900" cy="122253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9DA01B-A227-0135-F902-99B38F2E4B1E}"/>
              </a:ext>
            </a:extLst>
          </p:cNvPr>
          <p:cNvCxnSpPr/>
          <p:nvPr/>
        </p:nvCxnSpPr>
        <p:spPr>
          <a:xfrm flipV="1">
            <a:off x="937491" y="3449186"/>
            <a:ext cx="0" cy="1715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0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A87AF-B8A0-4C7A-E835-C70EEFC1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Droplet Shape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DB298-63EE-330C-18A9-B59A7974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/>
              <a:t>We can assume the droplet forms an elliptical shape</a:t>
            </a:r>
          </a:p>
          <a:p>
            <a:r>
              <a:rPr lang="en-US" sz="1700"/>
              <a:t>Image Processing Steps</a:t>
            </a:r>
          </a:p>
          <a:p>
            <a:pPr lvl="1"/>
            <a:r>
              <a:rPr lang="en-US" sz="1700"/>
              <a:t>Take photo with raw format</a:t>
            </a:r>
          </a:p>
          <a:p>
            <a:pPr lvl="1"/>
            <a:r>
              <a:rPr lang="en-US" sz="1700"/>
              <a:t>Greyscale by averaging the 3 intensity values</a:t>
            </a:r>
          </a:p>
          <a:p>
            <a:pPr lvl="1"/>
            <a:r>
              <a:rPr lang="en-US" sz="1700"/>
              <a:t>Take horizontal derivative</a:t>
            </a:r>
          </a:p>
          <a:p>
            <a:pPr lvl="1"/>
            <a:r>
              <a:rPr lang="en-US" sz="1700"/>
              <a:t>Isolate region in which we look at edges using two quadratic functions</a:t>
            </a:r>
          </a:p>
          <a:p>
            <a:pPr lvl="1"/>
            <a:r>
              <a:rPr lang="en-US" sz="1700"/>
              <a:t>Fit ellipse equation</a:t>
            </a:r>
          </a:p>
        </p:txBody>
      </p:sp>
      <p:pic>
        <p:nvPicPr>
          <p:cNvPr id="5" name="Content Placeholder 4" descr="A close-up of a circular object&#10;&#10;Description automatically generated">
            <a:extLst>
              <a:ext uri="{FF2B5EF4-FFF2-40B4-BE49-F238E27FC236}">
                <a16:creationId xmlns:a16="http://schemas.microsoft.com/office/drawing/2014/main" id="{34AF3F9A-38DD-5FD0-F924-51268D01D8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r="12335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491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2629A-34CD-D1E7-A812-FF13349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Raytracing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4C13E549-E37D-BAF4-FF9A-004CEF83A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54" y="2182753"/>
            <a:ext cx="3354476" cy="4206240"/>
          </a:xfrm>
          <a:prstGeom prst="rect">
            <a:avLst/>
          </a:prstGeom>
        </p:spPr>
      </p:pic>
      <p:pic>
        <p:nvPicPr>
          <p:cNvPr id="5" name="Picture 4" descr="A diagram of a blue cylinder with many colored lines&#10;&#10;Description automatically generated">
            <a:extLst>
              <a:ext uri="{FF2B5EF4-FFF2-40B4-BE49-F238E27FC236}">
                <a16:creationId xmlns:a16="http://schemas.microsoft.com/office/drawing/2014/main" id="{2D4BA093-8285-FC6A-CD1E-EC12D5597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5" y="1877948"/>
            <a:ext cx="6451620" cy="48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1535-C418-5437-29ED-52C99355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B5EF-8664-1DD8-9536-35BF8239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Object Image</a:t>
            </a:r>
          </a:p>
          <a:p>
            <a:pPr lvl="1"/>
            <a:r>
              <a:rPr lang="en-US" sz="2300" dirty="0"/>
              <a:t>When collecting magnification data, it didn’t correspond to our formula</a:t>
            </a:r>
          </a:p>
          <a:p>
            <a:pPr lvl="1"/>
            <a:r>
              <a:rPr lang="en-US" sz="2300" dirty="0"/>
              <a:t>Started by using the ceiling light</a:t>
            </a:r>
          </a:p>
          <a:p>
            <a:pPr lvl="1"/>
            <a:r>
              <a:rPr lang="en-US" sz="2300" dirty="0"/>
              <a:t>Tried using a resolution test pattern</a:t>
            </a:r>
          </a:p>
          <a:p>
            <a:pPr lvl="1"/>
            <a:r>
              <a:rPr lang="en-US" sz="2300" dirty="0"/>
              <a:t>Tried using a laser to simulate a Point Source</a:t>
            </a:r>
          </a:p>
          <a:p>
            <a:pPr lvl="1"/>
            <a:r>
              <a:rPr lang="en-US" sz="2300" dirty="0"/>
              <a:t>-&gt; LEDs on Laptop + ImageJ</a:t>
            </a:r>
          </a:p>
          <a:p>
            <a:r>
              <a:rPr lang="en-US" sz="2300" dirty="0"/>
              <a:t>Used jack to adjust distances between the lens, object, and image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A01E43-E021-60A5-B240-82F0A254F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11034" r="28702" b="36496"/>
          <a:stretch>
            <a:fillRect/>
          </a:stretch>
        </p:blipFill>
        <p:spPr bwMode="auto">
          <a:xfrm>
            <a:off x="236420" y="4722945"/>
            <a:ext cx="3293853" cy="185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37DF210C-9D16-3BBE-1138-8F7A22BE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4" t="6813" r="27319" b="40077"/>
          <a:stretch>
            <a:fillRect/>
          </a:stretch>
        </p:blipFill>
        <p:spPr bwMode="auto">
          <a:xfrm>
            <a:off x="9938423" y="4541730"/>
            <a:ext cx="1868085" cy="212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9676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6" name="Picture 5" descr="A ruler and a picture&#10;&#10;Description automatically generated">
            <a:extLst>
              <a:ext uri="{FF2B5EF4-FFF2-40B4-BE49-F238E27FC236}">
                <a16:creationId xmlns:a16="http://schemas.microsoft.com/office/drawing/2014/main" id="{53FD9727-B172-E0C3-17F8-1FC2EFB37E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/>
          <a:stretch/>
        </p:blipFill>
        <p:spPr>
          <a:xfrm>
            <a:off x="4082591" y="4528739"/>
            <a:ext cx="2501002" cy="2243972"/>
          </a:xfrm>
          <a:prstGeom prst="rect">
            <a:avLst/>
          </a:prstGeom>
        </p:spPr>
      </p:pic>
      <p:pic>
        <p:nvPicPr>
          <p:cNvPr id="8" name="Picture 7" descr="A blurry red light on a graph paper&#10;&#10;Description automatically generated">
            <a:extLst>
              <a:ext uri="{FF2B5EF4-FFF2-40B4-BE49-F238E27FC236}">
                <a16:creationId xmlns:a16="http://schemas.microsoft.com/office/drawing/2014/main" id="{1ABAEA73-F970-1B02-6FD8-4645BB353C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4" t="43455" r="40502" b="37077"/>
          <a:stretch/>
        </p:blipFill>
        <p:spPr>
          <a:xfrm>
            <a:off x="7393153" y="4541730"/>
            <a:ext cx="1735710" cy="22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354</Words>
  <Application>Microsoft Office PowerPoint</Application>
  <PresentationFormat>Widescreen</PresentationFormat>
  <Paragraphs>62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Cambria Math</vt:lpstr>
      <vt:lpstr>Office Theme</vt:lpstr>
      <vt:lpstr>An Investigation of the Optical Properties of a Water Droplet</vt:lpstr>
      <vt:lpstr>Research Topic</vt:lpstr>
      <vt:lpstr>Potential Applications</vt:lpstr>
      <vt:lpstr>Explanation of Phenomenon</vt:lpstr>
      <vt:lpstr>Explanation of Phenomenon</vt:lpstr>
      <vt:lpstr>What is Magnification?</vt:lpstr>
      <vt:lpstr>Droplet Shape</vt:lpstr>
      <vt:lpstr>Raytracing</vt:lpstr>
      <vt:lpstr>Experiments</vt:lpstr>
      <vt:lpstr>Magnification</vt:lpstr>
      <vt:lpstr>What is Resolution?</vt:lpstr>
      <vt:lpstr>Appendix</vt:lpstr>
      <vt:lpstr>Curvature Code</vt:lpstr>
      <vt:lpstr>Refraction Function</vt:lpstr>
      <vt:lpstr>Experimental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Droplet Microscope</dc:title>
  <dc:creator>Ethan Hu</dc:creator>
  <cp:lastModifiedBy>Ethan Hu</cp:lastModifiedBy>
  <cp:revision>6</cp:revision>
  <dcterms:created xsi:type="dcterms:W3CDTF">2024-04-29T02:06:41Z</dcterms:created>
  <dcterms:modified xsi:type="dcterms:W3CDTF">2024-05-16T03:12:33Z</dcterms:modified>
</cp:coreProperties>
</file>