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409" r:id="rId3"/>
    <p:sldId id="397" r:id="rId4"/>
    <p:sldId id="291" r:id="rId5"/>
    <p:sldId id="284" r:id="rId6"/>
    <p:sldId id="345" r:id="rId7"/>
    <p:sldId id="287" r:id="rId8"/>
    <p:sldId id="399" r:id="rId9"/>
    <p:sldId id="410" r:id="rId10"/>
    <p:sldId id="411" r:id="rId11"/>
    <p:sldId id="412" r:id="rId12"/>
    <p:sldId id="413" r:id="rId13"/>
    <p:sldId id="430" r:id="rId14"/>
    <p:sldId id="431" r:id="rId15"/>
    <p:sldId id="421" r:id="rId16"/>
    <p:sldId id="426" r:id="rId17"/>
    <p:sldId id="427" r:id="rId18"/>
    <p:sldId id="422" r:id="rId19"/>
    <p:sldId id="428" r:id="rId20"/>
    <p:sldId id="429" r:id="rId21"/>
    <p:sldId id="417" r:id="rId22"/>
    <p:sldId id="425" r:id="rId23"/>
    <p:sldId id="418" r:id="rId24"/>
    <p:sldId id="419" r:id="rId25"/>
    <p:sldId id="420" r:id="rId26"/>
    <p:sldId id="437" r:id="rId27"/>
    <p:sldId id="402" r:id="rId28"/>
    <p:sldId id="408" r:id="rId29"/>
    <p:sldId id="309" r:id="rId30"/>
    <p:sldId id="293" r:id="rId31"/>
    <p:sldId id="433" r:id="rId32"/>
    <p:sldId id="434" r:id="rId33"/>
    <p:sldId id="435" r:id="rId34"/>
    <p:sldId id="432" r:id="rId35"/>
    <p:sldId id="436" r:id="rId36"/>
    <p:sldId id="279" r:id="rId37"/>
  </p:sldIdLst>
  <p:sldSz cx="9144000" cy="5143500" type="screen16x9"/>
  <p:notesSz cx="6858000" cy="9144000"/>
  <p:embeddedFontLst>
    <p:embeddedFont>
      <p:font typeface="a옛날목욕탕B" panose="02020600000000000000" pitchFamily="18" charset="-127"/>
      <p:regular r:id="rId39"/>
    </p:embeddedFont>
    <p:embeddedFont>
      <p:font typeface="a옛날목욕탕L" panose="02020600000000000000" pitchFamily="18" charset="-127"/>
      <p:regular r:id="rId40"/>
    </p:embeddedFont>
    <p:embeddedFont>
      <p:font typeface="Dosis" panose="020B0600000101010101" charset="0"/>
      <p:regular r:id="rId41"/>
      <p:bold r:id="rId42"/>
    </p:embeddedFont>
    <p:embeddedFont>
      <p:font typeface="Roboto" panose="020B0600000101010101" charset="0"/>
      <p:regular r:id="rId43"/>
      <p:bold r:id="rId44"/>
      <p:italic r:id="rId45"/>
      <p:boldItalic r:id="rId46"/>
    </p:embeddedFont>
    <p:embeddedFont>
      <p:font typeface="나눔고딕" panose="020D0604000000000000" pitchFamily="50" charset="-127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C37F"/>
    <a:srgbClr val="FF8700"/>
    <a:srgbClr val="B6ACFF"/>
    <a:srgbClr val="FFF0A4"/>
    <a:srgbClr val="F2F2F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BBDE28-FAFE-4748-B777-B27B5C4988D9}">
  <a:tblStyle styleId="{CFBBDE28-FAFE-4748-B777-B27B5C49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214" autoAdjust="0"/>
  </p:normalViewPr>
  <p:slideViewPr>
    <p:cSldViewPr snapToGrid="0">
      <p:cViewPr varScale="1">
        <p:scale>
          <a:sx n="113" d="100"/>
          <a:sy n="113" d="100"/>
        </p:scale>
        <p:origin x="70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27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3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01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9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79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133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161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62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98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65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186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221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635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49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740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89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259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675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633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86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19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95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571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56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7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9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5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54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5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35686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2625969" y="-93785"/>
            <a:ext cx="10316307" cy="5345723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82215" y="109474"/>
            <a:ext cx="6185126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4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Be your Eyes and Ears</a:t>
            </a:r>
            <a:endParaRPr sz="4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5128016" y="-7814"/>
            <a:ext cx="6846263" cy="5259752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1082215" y="4194628"/>
            <a:ext cx="8337556" cy="217714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1082215" y="1564191"/>
            <a:ext cx="1099036" cy="1110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6510109" y="4464687"/>
            <a:ext cx="381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12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User Mode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A33A4-C7E8-4A6F-B4AF-1859CAC9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574" y="2109808"/>
            <a:ext cx="585330" cy="585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B433D5-D8A8-404E-A61B-7D36B6320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69" y="3299528"/>
            <a:ext cx="483468" cy="483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DD9770-AC8B-41B3-A63A-0C4CAB509B1E}"/>
              </a:ext>
            </a:extLst>
          </p:cNvPr>
          <p:cNvSpPr txBox="1"/>
          <p:nvPr/>
        </p:nvSpPr>
        <p:spPr>
          <a:xfrm>
            <a:off x="4829431" y="2233196"/>
            <a:ext cx="4767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비장애인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Normal mode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15954-4772-4EAA-90CE-84E29B55D758}"/>
              </a:ext>
            </a:extLst>
          </p:cNvPr>
          <p:cNvSpPr txBox="1"/>
          <p:nvPr/>
        </p:nvSpPr>
        <p:spPr>
          <a:xfrm>
            <a:off x="4829431" y="3268006"/>
            <a:ext cx="365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장애인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Barrier-free mode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D942D-6A05-47A7-8BBE-C944969D7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869" y="1247999"/>
            <a:ext cx="1915529" cy="34053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5314A1-6CD9-4025-BDDB-05CE6C81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09" y="3193193"/>
            <a:ext cx="585330" cy="5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3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Communication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989A80-63EA-4F4B-878A-34A35121264D}"/>
              </a:ext>
            </a:extLst>
          </p:cNvPr>
          <p:cNvCxnSpPr>
            <a:cxnSpLocks/>
          </p:cNvCxnSpPr>
          <p:nvPr/>
        </p:nvCxnSpPr>
        <p:spPr>
          <a:xfrm>
            <a:off x="4431891" y="1659893"/>
            <a:ext cx="0" cy="2868561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74B531-9C63-4B20-85EE-66F7509F846F}"/>
              </a:ext>
            </a:extLst>
          </p:cNvPr>
          <p:cNvSpPr txBox="1"/>
          <p:nvPr/>
        </p:nvSpPr>
        <p:spPr>
          <a:xfrm>
            <a:off x="1503916" y="1641604"/>
            <a:ext cx="1242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근거리 통신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077EE-455A-48D1-A258-8DA437BC85A9}"/>
              </a:ext>
            </a:extLst>
          </p:cNvPr>
          <p:cNvSpPr txBox="1"/>
          <p:nvPr/>
        </p:nvSpPr>
        <p:spPr>
          <a:xfrm>
            <a:off x="4792248" y="1641604"/>
            <a:ext cx="265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원거리 </a:t>
            </a:r>
            <a:r>
              <a:rPr lang="ko-KR" altLang="en-US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통신 및 인터넷 서비스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D77D5-82F8-4859-A28B-3A8830A1C256}"/>
              </a:ext>
            </a:extLst>
          </p:cNvPr>
          <p:cNvSpPr txBox="1"/>
          <p:nvPr/>
        </p:nvSpPr>
        <p:spPr>
          <a:xfrm>
            <a:off x="1503916" y="2252671"/>
            <a:ext cx="2737925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모듈을 활용한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Application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 근거리 통신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E9037-DFE8-40BB-9FC3-617C08D33D78}"/>
              </a:ext>
            </a:extLst>
          </p:cNvPr>
          <p:cNvSpPr txBox="1"/>
          <p:nvPr/>
        </p:nvSpPr>
        <p:spPr>
          <a:xfrm>
            <a:off x="4864762" y="2198209"/>
            <a:ext cx="4048649" cy="167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근거리 통신의 제약 사항을 개선한 채팅 어플리케이션 기능 구현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시청각장애인들이 보다 자유롭게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인터넷 기술을 활용할 수 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있는 편의 기능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287425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핵심 기술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0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음성 인식 기술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F0A2B7-431E-4294-858B-151CF797C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63" y="2734868"/>
            <a:ext cx="1158942" cy="11111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E9354B-8D3D-4C0D-A8A9-D592803F8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67" y="1382239"/>
            <a:ext cx="2689108" cy="1410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D1BEF4-4FFB-4043-9781-CBCD3236FC98}"/>
              </a:ext>
            </a:extLst>
          </p:cNvPr>
          <p:cNvSpPr txBox="1"/>
          <p:nvPr/>
        </p:nvSpPr>
        <p:spPr>
          <a:xfrm>
            <a:off x="1604447" y="2338432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A7EB4-FB35-4AF1-B486-46B09FE149CD}"/>
              </a:ext>
            </a:extLst>
          </p:cNvPr>
          <p:cNvSpPr txBox="1"/>
          <p:nvPr/>
        </p:nvSpPr>
        <p:spPr>
          <a:xfrm>
            <a:off x="7209257" y="2373996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음성에 상응하는</a:t>
            </a:r>
            <a:endParaRPr lang="en-US" altLang="ko-KR" sz="11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 정보 반환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78157-34C1-4526-8FD5-CF4D1D68145F}"/>
              </a:ext>
            </a:extLst>
          </p:cNvPr>
          <p:cNvSpPr txBox="1"/>
          <p:nvPr/>
        </p:nvSpPr>
        <p:spPr>
          <a:xfrm>
            <a:off x="2774995" y="4071618"/>
            <a:ext cx="4336444" cy="71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음성이 </a:t>
            </a: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Cloud Platform</a:t>
            </a:r>
            <a:r>
              <a:rPr lang="ko-KR" altLang="en-US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업로드</a:t>
            </a:r>
            <a:endParaRPr lang="en-US" altLang="ko-KR" sz="11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Cloud Speech API</a:t>
            </a:r>
            <a:r>
              <a:rPr lang="ko-KR" altLang="en-US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거쳐 오디오에 상응하는 문자 반환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0F28E5-AFB3-4679-BB2B-5211754CC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43" y="2890031"/>
            <a:ext cx="955988" cy="9559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36F8CB-CAC5-4F92-9A5E-A82DCFADCADD}"/>
              </a:ext>
            </a:extLst>
          </p:cNvPr>
          <p:cNvSpPr txBox="1"/>
          <p:nvPr/>
        </p:nvSpPr>
        <p:spPr>
          <a:xfrm>
            <a:off x="1019546" y="1148460"/>
            <a:ext cx="3510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Speech API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음성 인식 기능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C1D0EE8-98B1-44EC-A118-A0DD14BC994C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6129875" y="2087613"/>
            <a:ext cx="1623762" cy="286383"/>
          </a:xfrm>
          <a:prstGeom prst="bentConnector2">
            <a:avLst/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6EA695-E4CB-4338-8BFA-7138994BD6BF}"/>
              </a:ext>
            </a:extLst>
          </p:cNvPr>
          <p:cNvCxnSpPr>
            <a:cxnSpLocks/>
            <a:stCxn id="10" idx="0"/>
            <a:endCxn id="9" idx="1"/>
          </p:cNvCxnSpPr>
          <p:nvPr/>
        </p:nvCxnSpPr>
        <p:spPr>
          <a:xfrm rot="5400000" flipH="1" flipV="1">
            <a:off x="2586432" y="1484098"/>
            <a:ext cx="250819" cy="1457851"/>
          </a:xfrm>
          <a:prstGeom prst="bentConnector2">
            <a:avLst/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음성 인식 기술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4728FF-302F-447C-813A-10DA7A326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8913" b="22584"/>
          <a:stretch/>
        </p:blipFill>
        <p:spPr>
          <a:xfrm>
            <a:off x="1532674" y="1781175"/>
            <a:ext cx="1799240" cy="5559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514FDB-2352-4BEA-841F-FDE73D46F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07" y="1792909"/>
            <a:ext cx="597906" cy="597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F40A75-C97A-4330-A86D-54C7CF57B229}"/>
              </a:ext>
            </a:extLst>
          </p:cNvPr>
          <p:cNvSpPr txBox="1"/>
          <p:nvPr/>
        </p:nvSpPr>
        <p:spPr>
          <a:xfrm>
            <a:off x="3980317" y="1800363"/>
            <a:ext cx="227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가능한 변환 값을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List </a:t>
            </a:r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형태로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4FCDB-F24E-4BFB-9F5C-C1683D9EB3FD}"/>
              </a:ext>
            </a:extLst>
          </p:cNvPr>
          <p:cNvSpPr txBox="1"/>
          <p:nvPr/>
        </p:nvSpPr>
        <p:spPr>
          <a:xfrm>
            <a:off x="1129773" y="1016761"/>
            <a:ext cx="4935133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음성인식 인스턴스 문자열 반환 문제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FD129C-9EF3-4127-8F9E-159FEA4CF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00" y="2539070"/>
            <a:ext cx="1857932" cy="106831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941CCFB-830F-42B9-9FD0-DA4F0F24572A}"/>
              </a:ext>
            </a:extLst>
          </p:cNvPr>
          <p:cNvCxnSpPr>
            <a:cxnSpLocks/>
          </p:cNvCxnSpPr>
          <p:nvPr/>
        </p:nvCxnSpPr>
        <p:spPr>
          <a:xfrm>
            <a:off x="3331914" y="2095264"/>
            <a:ext cx="3938053" cy="0"/>
          </a:xfrm>
          <a:prstGeom prst="straightConnector1">
            <a:avLst/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F05AFEEF-FE54-47AD-B387-CB40FC98A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36276"/>
            <a:ext cx="3621643" cy="11589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F88F44-9C2C-4946-BB46-E9BF9B6FDC5D}"/>
              </a:ext>
            </a:extLst>
          </p:cNvPr>
          <p:cNvSpPr/>
          <p:nvPr/>
        </p:nvSpPr>
        <p:spPr>
          <a:xfrm>
            <a:off x="1606417" y="4146541"/>
            <a:ext cx="6621232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해결 방법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List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index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순서는 변환 확률 우선 순위이기 때문에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u="sng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0</a:t>
            </a:r>
            <a:r>
              <a:rPr lang="ko-KR" altLang="en-US" u="sng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번 째 </a:t>
            </a:r>
            <a:r>
              <a:rPr lang="en-US" altLang="ko-KR" u="sng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index</a:t>
            </a:r>
            <a:r>
              <a:rPr lang="ko-KR" altLang="en-US" u="sng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의 문장을 추출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해서 사용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50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 변환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0087F94-5CF9-4F7F-94A7-DF4CB1280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43" y="2795998"/>
            <a:ext cx="967952" cy="9679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6BDE6-9EC2-4397-AE39-A0E3F22101FD}"/>
              </a:ext>
            </a:extLst>
          </p:cNvPr>
          <p:cNvSpPr txBox="1"/>
          <p:nvPr/>
        </p:nvSpPr>
        <p:spPr>
          <a:xfrm>
            <a:off x="4287207" y="1335951"/>
            <a:ext cx="82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AAFF2-E385-4F85-9DD4-646E0E14C052}"/>
              </a:ext>
            </a:extLst>
          </p:cNvPr>
          <p:cNvSpPr txBox="1"/>
          <p:nvPr/>
        </p:nvSpPr>
        <p:spPr>
          <a:xfrm>
            <a:off x="1952069" y="4103943"/>
            <a:ext cx="5497589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API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통해 어플리케이션 사용자의 문자를 점자 정보로 변환하고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디바이스 사용자의 점자 정보를 문자 정보로 변환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E0D2F-2643-44D0-891E-9FFCD85C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252" y="2874457"/>
            <a:ext cx="811033" cy="811033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A8289EE-77E2-4709-B4A8-F1F73C559EE1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335820" y="2203952"/>
            <a:ext cx="2594201" cy="592046"/>
          </a:xfrm>
          <a:prstGeom prst="bentConnector2">
            <a:avLst/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E9ADD2D-9DD2-46F4-8F7C-C53AA7F430DA}"/>
              </a:ext>
            </a:extLst>
          </p:cNvPr>
          <p:cNvCxnSpPr>
            <a:cxnSpLocks/>
          </p:cNvCxnSpPr>
          <p:nvPr/>
        </p:nvCxnSpPr>
        <p:spPr>
          <a:xfrm rot="10800000">
            <a:off x="5440165" y="2203952"/>
            <a:ext cx="2598604" cy="556513"/>
          </a:xfrm>
          <a:prstGeom prst="bentConnector3">
            <a:avLst>
              <a:gd name="adj1" fmla="val 125"/>
            </a:avLst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D9AFBFC-15E2-48E1-B5E4-F8AEEA20F140}"/>
              </a:ext>
            </a:extLst>
          </p:cNvPr>
          <p:cNvCxnSpPr/>
          <p:nvPr/>
        </p:nvCxnSpPr>
        <p:spPr>
          <a:xfrm flipV="1">
            <a:off x="1535474" y="2391216"/>
            <a:ext cx="2364520" cy="395988"/>
          </a:xfrm>
          <a:prstGeom prst="bentConnector3">
            <a:avLst>
              <a:gd name="adj1" fmla="val -105"/>
            </a:avLst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C7CCD6-3B2D-4C84-8A25-09C63F42082D}"/>
              </a:ext>
            </a:extLst>
          </p:cNvPr>
          <p:cNvCxnSpPr/>
          <p:nvPr/>
        </p:nvCxnSpPr>
        <p:spPr>
          <a:xfrm>
            <a:off x="5440165" y="2391216"/>
            <a:ext cx="2415724" cy="364478"/>
          </a:xfrm>
          <a:prstGeom prst="bentConnector3">
            <a:avLst>
              <a:gd name="adj1" fmla="val 100030"/>
            </a:avLst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>
            <a:extLst>
              <a:ext uri="{FF2B5EF4-FFF2-40B4-BE49-F238E27FC236}">
                <a16:creationId xmlns:a16="http://schemas.microsoft.com/office/drawing/2014/main" id="{D94814E0-6D23-4277-8962-BF46ADD78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351" y="1725183"/>
            <a:ext cx="1262519" cy="12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8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 변환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E051A-DC5B-497C-834E-E0FEF9FD66E7}"/>
              </a:ext>
            </a:extLst>
          </p:cNvPr>
          <p:cNvSpPr txBox="1"/>
          <p:nvPr/>
        </p:nvSpPr>
        <p:spPr>
          <a:xfrm>
            <a:off x="1137661" y="1428708"/>
            <a:ext cx="3816928" cy="251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 로직</a:t>
            </a:r>
          </a:p>
          <a:p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한글 점자 체계에서는 약자가 존재하여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글자의 변환 뿐만 아니라 단어의 변화 또한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고려해야 함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단어를 글자로 나누기 전에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2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종약자에 해당하는지 확인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EBB7753-7DE9-4A16-ADB9-BB4CE9FF4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7" y="3166540"/>
            <a:ext cx="2481511" cy="16874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4EB572-51D6-4749-BD94-711375AC4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37" y="1210808"/>
            <a:ext cx="2319127" cy="18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9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 변환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00C24-046F-4F9C-B824-6BF8F4812D6E}"/>
              </a:ext>
            </a:extLst>
          </p:cNvPr>
          <p:cNvSpPr txBox="1"/>
          <p:nvPr/>
        </p:nvSpPr>
        <p:spPr>
          <a:xfrm>
            <a:off x="1119599" y="1403359"/>
            <a:ext cx="4312573" cy="273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 변환 로직</a:t>
            </a:r>
          </a:p>
          <a:p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종약자는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종성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ㄱ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+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초성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이루어지기 때문에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디바이스에서 입력한 점자정보가 </a:t>
            </a:r>
            <a:b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종성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새로운 글자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초성인지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2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종약자인지 구분을 해야함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글자와 글자 사이에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구분자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느낌표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(!)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둠으로써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새로운 글자의 시작인지 판별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1B60C2-B328-46F0-BDA9-EC2D8A25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388" y="1384224"/>
            <a:ext cx="723427" cy="10002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599042-1F6E-4569-9493-E5813F371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58" y="4109826"/>
            <a:ext cx="2025313" cy="434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0BADEF-405C-41D5-A78F-F42626F2B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542" y="2628805"/>
            <a:ext cx="2349463" cy="1037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2EEC6-4B31-409D-882E-FE695291F77B}"/>
              </a:ext>
            </a:extLst>
          </p:cNvPr>
          <p:cNvSpPr txBox="1"/>
          <p:nvPr/>
        </p:nvSpPr>
        <p:spPr>
          <a:xfrm>
            <a:off x="5528581" y="3590723"/>
            <a:ext cx="331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[Arduino</a:t>
            </a:r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점자정보 전송 시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C7E4C-FD20-49B6-844D-043A9351B93A}"/>
              </a:ext>
            </a:extLst>
          </p:cNvPr>
          <p:cNvSpPr txBox="1"/>
          <p:nvPr/>
        </p:nvSpPr>
        <p:spPr>
          <a:xfrm>
            <a:off x="5584612" y="4598351"/>
            <a:ext cx="331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[API </a:t>
            </a:r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점자정보 분석 시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9A33E3-FBDD-48EB-9C33-B6C5720B44B8}"/>
              </a:ext>
            </a:extLst>
          </p:cNvPr>
          <p:cNvGrpSpPr/>
          <p:nvPr/>
        </p:nvGrpSpPr>
        <p:grpSpPr>
          <a:xfrm>
            <a:off x="5693150" y="1265827"/>
            <a:ext cx="1433123" cy="1119100"/>
            <a:chOff x="6970335" y="1423032"/>
            <a:chExt cx="1956481" cy="152778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FFE24C5-83DC-44E1-A2FC-0F33C950E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0335" y="1610789"/>
              <a:ext cx="1956481" cy="132556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ACD18B-F436-4A54-B25C-516F32277E67}"/>
                </a:ext>
              </a:extLst>
            </p:cNvPr>
            <p:cNvSpPr/>
            <p:nvPr/>
          </p:nvSpPr>
          <p:spPr>
            <a:xfrm>
              <a:off x="7369126" y="1423032"/>
              <a:ext cx="1109049" cy="15277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61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 입력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5181A-E663-4EA2-B98C-68102C7FDA6F}"/>
              </a:ext>
            </a:extLst>
          </p:cNvPr>
          <p:cNvSpPr txBox="1"/>
          <p:nvPr/>
        </p:nvSpPr>
        <p:spPr>
          <a:xfrm>
            <a:off x="1525381" y="3361122"/>
            <a:ext cx="6280594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디바이스의 입력부를 통해 점자정보를 입력하고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b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입력된 정보를 블루투스를 통해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Application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전달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5D842A8-A758-4EF0-8748-9C4FA8E3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874" y="2381099"/>
            <a:ext cx="817740" cy="817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8E03C8-C42C-4EA0-B01D-3D49F1444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14" y="2411817"/>
            <a:ext cx="817740" cy="817740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7B8AE62-DA9E-4E10-8EEE-91CD49348212}"/>
              </a:ext>
            </a:extLst>
          </p:cNvPr>
          <p:cNvCxnSpPr>
            <a:cxnSpLocks/>
          </p:cNvCxnSpPr>
          <p:nvPr/>
        </p:nvCxnSpPr>
        <p:spPr>
          <a:xfrm>
            <a:off x="5435590" y="2074426"/>
            <a:ext cx="2703188" cy="192426"/>
          </a:xfrm>
          <a:prstGeom prst="bentConnector3">
            <a:avLst>
              <a:gd name="adj1" fmla="val 100005"/>
            </a:avLst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3E6BC09-1836-4B04-BE5A-73A162E46F22}"/>
              </a:ext>
            </a:extLst>
          </p:cNvPr>
          <p:cNvCxnSpPr>
            <a:cxnSpLocks/>
          </p:cNvCxnSpPr>
          <p:nvPr/>
        </p:nvCxnSpPr>
        <p:spPr>
          <a:xfrm flipV="1">
            <a:off x="1375084" y="2078006"/>
            <a:ext cx="2520682" cy="202246"/>
          </a:xfrm>
          <a:prstGeom prst="bentConnector3">
            <a:avLst>
              <a:gd name="adj1" fmla="val -155"/>
            </a:avLst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벡터그래픽이(가) 표시된 사진&#10;&#10;자동 생성된 설명">
            <a:extLst>
              <a:ext uri="{FF2B5EF4-FFF2-40B4-BE49-F238E27FC236}">
                <a16:creationId xmlns:a16="http://schemas.microsoft.com/office/drawing/2014/main" id="{3DC89568-80CE-4651-8F6C-2A297840A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471" y="1741336"/>
            <a:ext cx="830414" cy="8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 입력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내용 개체 틀 3">
            <a:extLst>
              <a:ext uri="{FF2B5EF4-FFF2-40B4-BE49-F238E27FC236}">
                <a16:creationId xmlns:a16="http://schemas.microsoft.com/office/drawing/2014/main" id="{A71410B8-4C3F-4138-8432-195C859E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9664"/>
            <a:ext cx="2130933" cy="333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F0BC29-C481-4533-9471-AC75EEC5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840" y="1239664"/>
            <a:ext cx="2288169" cy="2337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A31764-B8E0-46C8-9261-16BBBF45001B}"/>
              </a:ext>
            </a:extLst>
          </p:cNvPr>
          <p:cNvSpPr txBox="1"/>
          <p:nvPr/>
        </p:nvSpPr>
        <p:spPr>
          <a:xfrm>
            <a:off x="594900" y="1330687"/>
            <a:ext cx="3844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각각의 점자를 의미하는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6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버튼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철자를 완성했음을 의미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글자 완성 및 전송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Backspace: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입력 중인 점자 삭제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총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버튼으로 구성</a:t>
            </a:r>
          </a:p>
        </p:txBody>
      </p:sp>
    </p:spTree>
    <p:extLst>
      <p:ext uri="{BB962C8B-B14F-4D97-AF65-F5344CB8AC3E}">
        <p14:creationId xmlns:p14="http://schemas.microsoft.com/office/powerpoint/2010/main" val="254638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Contents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103" y="1415568"/>
            <a:ext cx="1755609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2651" y="1758594"/>
            <a:ext cx="2089033" cy="133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추진 개요    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1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목표   </a:t>
            </a: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유사 제품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·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 비교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구성 조직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 Schedule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147B4-59FC-4EB9-95A8-351D467A7D83}"/>
              </a:ext>
            </a:extLst>
          </p:cNvPr>
          <p:cNvSpPr txBox="1"/>
          <p:nvPr/>
        </p:nvSpPr>
        <p:spPr>
          <a:xfrm>
            <a:off x="6375461" y="1415566"/>
            <a:ext cx="1755608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핵심 기술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56490-ABAB-4033-B53D-67F1D9293358}"/>
              </a:ext>
            </a:extLst>
          </p:cNvPr>
          <p:cNvSpPr txBox="1"/>
          <p:nvPr/>
        </p:nvSpPr>
        <p:spPr>
          <a:xfrm>
            <a:off x="2498349" y="3444418"/>
            <a:ext cx="1755608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경쟁력 및 사업성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9FDC0-8844-4F10-947B-81540B1131C1}"/>
              </a:ext>
            </a:extLst>
          </p:cNvPr>
          <p:cNvSpPr txBox="1"/>
          <p:nvPr/>
        </p:nvSpPr>
        <p:spPr>
          <a:xfrm>
            <a:off x="6375461" y="1758594"/>
            <a:ext cx="1197764" cy="1078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인식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입출력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채팅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3AB4D-6511-4EE2-AE22-8D47B2778DF8}"/>
              </a:ext>
            </a:extLst>
          </p:cNvPr>
          <p:cNvSpPr txBox="1"/>
          <p:nvPr/>
        </p:nvSpPr>
        <p:spPr>
          <a:xfrm>
            <a:off x="2477700" y="3752195"/>
            <a:ext cx="1481496" cy="824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비용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경쟁력 및 사업성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72DE2-1E18-43B1-92BE-10D4FC4DCD91}"/>
              </a:ext>
            </a:extLst>
          </p:cNvPr>
          <p:cNvSpPr txBox="1"/>
          <p:nvPr/>
        </p:nvSpPr>
        <p:spPr>
          <a:xfrm>
            <a:off x="3804056" y="1415566"/>
            <a:ext cx="1755609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사용법 소개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FEC60B-EDA5-4DB1-A9E1-57BCFB91681E}"/>
              </a:ext>
            </a:extLst>
          </p:cNvPr>
          <p:cNvSpPr txBox="1"/>
          <p:nvPr/>
        </p:nvSpPr>
        <p:spPr>
          <a:xfrm>
            <a:off x="3804056" y="1758593"/>
            <a:ext cx="2089033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Normal 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Barrier-free 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99B4C-251E-4C68-8B0C-B53297AEAB88}"/>
              </a:ext>
            </a:extLst>
          </p:cNvPr>
          <p:cNvSpPr txBox="1"/>
          <p:nvPr/>
        </p:nvSpPr>
        <p:spPr>
          <a:xfrm>
            <a:off x="5309159" y="3444419"/>
            <a:ext cx="1755607" cy="307777"/>
          </a:xfrm>
          <a:prstGeom prst="rect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FAD09-DD77-4C85-B7CA-C27FAF092C85}"/>
              </a:ext>
            </a:extLst>
          </p:cNvPr>
          <p:cNvSpPr txBox="1"/>
          <p:nvPr/>
        </p:nvSpPr>
        <p:spPr>
          <a:xfrm>
            <a:off x="5309159" y="3796245"/>
            <a:ext cx="1888659" cy="1078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특장점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문제점 및 해결 방안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차후 방향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 가능성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76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 출력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5181A-E663-4EA2-B98C-68102C7FDA6F}"/>
              </a:ext>
            </a:extLst>
          </p:cNvPr>
          <p:cNvSpPr txBox="1"/>
          <p:nvPr/>
        </p:nvSpPr>
        <p:spPr>
          <a:xfrm>
            <a:off x="1647599" y="3724137"/>
            <a:ext cx="6280594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어플리케이션에서 송신한 점자정보를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디바이스의 출력부를 통해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4296A8-0D61-415C-BC43-1AE9ED44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14" y="2432149"/>
            <a:ext cx="817740" cy="8177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77846CD-6F99-46DC-BCF8-6473C127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908" y="2432149"/>
            <a:ext cx="817740" cy="817740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284C5AD-47A0-40BF-8C74-643508ABF87F}"/>
              </a:ext>
            </a:extLst>
          </p:cNvPr>
          <p:cNvCxnSpPr>
            <a:cxnSpLocks/>
          </p:cNvCxnSpPr>
          <p:nvPr/>
        </p:nvCxnSpPr>
        <p:spPr>
          <a:xfrm>
            <a:off x="5435590" y="2074426"/>
            <a:ext cx="2703188" cy="192426"/>
          </a:xfrm>
          <a:prstGeom prst="bentConnector3">
            <a:avLst>
              <a:gd name="adj1" fmla="val 100005"/>
            </a:avLst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FAC91C7-BCD5-4A15-A47A-469598E108DD}"/>
              </a:ext>
            </a:extLst>
          </p:cNvPr>
          <p:cNvCxnSpPr>
            <a:cxnSpLocks/>
          </p:cNvCxnSpPr>
          <p:nvPr/>
        </p:nvCxnSpPr>
        <p:spPr>
          <a:xfrm flipV="1">
            <a:off x="1375084" y="2078006"/>
            <a:ext cx="2520682" cy="202246"/>
          </a:xfrm>
          <a:prstGeom prst="bentConnector3">
            <a:avLst>
              <a:gd name="adj1" fmla="val -155"/>
            </a:avLst>
          </a:prstGeom>
          <a:ln w="12700">
            <a:solidFill>
              <a:srgbClr val="7F7F7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 descr="벡터그래픽이(가) 표시된 사진&#10;&#10;자동 생성된 설명">
            <a:extLst>
              <a:ext uri="{FF2B5EF4-FFF2-40B4-BE49-F238E27FC236}">
                <a16:creationId xmlns:a16="http://schemas.microsoft.com/office/drawing/2014/main" id="{481BD24D-AA45-4586-B8C1-F8989859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471" y="1741336"/>
            <a:ext cx="830414" cy="8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7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 출력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관련 이슈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6F8CB-CAC5-4F92-9A5E-A82DCFADCADD}"/>
              </a:ext>
            </a:extLst>
          </p:cNvPr>
          <p:cNvSpPr txBox="1"/>
          <p:nvPr/>
        </p:nvSpPr>
        <p:spPr>
          <a:xfrm>
            <a:off x="457873" y="1322535"/>
            <a:ext cx="4171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출력 시 솔레노이드가 계속해서 지속되지 않음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E2055-21F9-4BE3-BD8F-CDE35478034C}"/>
              </a:ext>
            </a:extLst>
          </p:cNvPr>
          <p:cNvSpPr txBox="1"/>
          <p:nvPr/>
        </p:nvSpPr>
        <p:spPr>
          <a:xfrm>
            <a:off x="1575765" y="4054133"/>
            <a:ext cx="7100021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해결방법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en-US" altLang="ko-KR" u="sng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Retractable</a:t>
            </a:r>
            <a:r>
              <a:rPr lang="ko-KR" altLang="en-US" u="sng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원리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활용하여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솔레노이드가 동작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 점자부를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돌출 시키고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이후 </a:t>
            </a:r>
            <a:r>
              <a:rPr lang="ko-KR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다시 동작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때</a:t>
            </a:r>
            <a:r>
              <a:rPr lang="ko-KR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점자부가 들어갈 수 있게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FEFE8D-4E9D-4899-B080-8CB4A06F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109" y="1507871"/>
            <a:ext cx="2819706" cy="2410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9C6D15-1EF9-48FA-94B4-E62EC422B162}"/>
              </a:ext>
            </a:extLst>
          </p:cNvPr>
          <p:cNvSpPr txBox="1"/>
          <p:nvPr/>
        </p:nvSpPr>
        <p:spPr>
          <a:xfrm>
            <a:off x="615814" y="2210813"/>
            <a:ext cx="535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점자출력부는 점자가 계속해서 돌출되어 있어야 사용자가 점자를 읽을 수 있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하지만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위의 경우처럼 개별적으로 작동시키면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솔레노이드 점자 하나가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약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0.1</a:t>
            </a:r>
            <a:r>
              <a:rPr lang="ko-KR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정도 튀어나왔다가 다시 들어가게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됨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4A4F7B-D016-4158-AE07-729D90CE72FF}"/>
              </a:ext>
            </a:extLst>
          </p:cNvPr>
          <p:cNvSpPr/>
          <p:nvPr/>
        </p:nvSpPr>
        <p:spPr>
          <a:xfrm>
            <a:off x="594900" y="1920562"/>
            <a:ext cx="5041402" cy="1808599"/>
          </a:xfrm>
          <a:prstGeom prst="rect">
            <a:avLst/>
          </a:prstGeom>
          <a:noFill/>
          <a:ln>
            <a:solidFill>
              <a:srgbClr val="FFC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0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</a:t>
            </a: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출력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관련 이슈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78157-34C1-4526-8FD5-CF4D1D68145F}"/>
              </a:ext>
            </a:extLst>
          </p:cNvPr>
          <p:cNvSpPr txBox="1"/>
          <p:nvPr/>
        </p:nvSpPr>
        <p:spPr>
          <a:xfrm>
            <a:off x="1584027" y="1974842"/>
            <a:ext cx="6803466" cy="151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솔레노이드는 하나당 정격전압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12V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사용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솔레노이드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6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개가 병렬로 연결되어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있어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동시에 작동하기 위해서는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6(EA) * 12(V) =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최대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72V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필요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72V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외부전압을 사용하기 위해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9V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건전지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8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직렬로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연결해야 하므로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휴대용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적합하지 않음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200000"/>
              </a:lnSpc>
            </a:pP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6F8CB-CAC5-4F92-9A5E-A82DCFADCADD}"/>
              </a:ext>
            </a:extLst>
          </p:cNvPr>
          <p:cNvSpPr txBox="1"/>
          <p:nvPr/>
        </p:nvSpPr>
        <p:spPr>
          <a:xfrm>
            <a:off x="1326951" y="1243276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출력부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구동 시 솔레노이드가 한 번에 출력되지 않음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6AC18-3FE6-453B-A72F-60228BE9AE7B}"/>
              </a:ext>
            </a:extLst>
          </p:cNvPr>
          <p:cNvSpPr txBox="1"/>
          <p:nvPr/>
        </p:nvSpPr>
        <p:spPr>
          <a:xfrm>
            <a:off x="1468270" y="3779293"/>
            <a:ext cx="6527749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해결방법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6</a:t>
            </a:r>
            <a:r>
              <a:rPr lang="ko-KR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병렬로 연결하되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번에 작동하는 것이 아니라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</a:t>
            </a:r>
            <a:r>
              <a:rPr lang="ko-KR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개별적으로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작동시키도록 하여</a:t>
            </a:r>
            <a:r>
              <a:rPr lang="ko-KR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낮은 전압에서도 작동할 수 있도록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설계함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26C98A-F52D-4B56-AA34-05C151FBB276}"/>
              </a:ext>
            </a:extLst>
          </p:cNvPr>
          <p:cNvSpPr/>
          <p:nvPr/>
        </p:nvSpPr>
        <p:spPr>
          <a:xfrm>
            <a:off x="1468270" y="1786773"/>
            <a:ext cx="7034981" cy="1702330"/>
          </a:xfrm>
          <a:prstGeom prst="rect">
            <a:avLst/>
          </a:prstGeom>
          <a:noFill/>
          <a:ln>
            <a:solidFill>
              <a:srgbClr val="FFC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22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실시간 채팅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CA004-B35F-4C76-8527-DD8D2F4096B1}"/>
              </a:ext>
            </a:extLst>
          </p:cNvPr>
          <p:cNvSpPr txBox="1"/>
          <p:nvPr/>
        </p:nvSpPr>
        <p:spPr>
          <a:xfrm>
            <a:off x="1123620" y="1143597"/>
            <a:ext cx="344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Firebase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실시간 채팅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DCB35-6190-47F6-874C-95BB32FFC584}"/>
              </a:ext>
            </a:extLst>
          </p:cNvPr>
          <p:cNvSpPr txBox="1"/>
          <p:nvPr/>
        </p:nvSpPr>
        <p:spPr>
          <a:xfrm>
            <a:off x="1516342" y="4199426"/>
            <a:ext cx="6937223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Firebase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Realtime Database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활용한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u="sng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채팅 기능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422CD1-B93C-491A-80BE-D3298F0D4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56" y="1585953"/>
            <a:ext cx="2661887" cy="91502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4CF279-0D74-45AE-B4D7-ED511665D60F}"/>
              </a:ext>
            </a:extLst>
          </p:cNvPr>
          <p:cNvGrpSpPr/>
          <p:nvPr/>
        </p:nvGrpSpPr>
        <p:grpSpPr>
          <a:xfrm>
            <a:off x="1438918" y="2660719"/>
            <a:ext cx="2203938" cy="1139160"/>
            <a:chOff x="1402046" y="2571750"/>
            <a:chExt cx="2203938" cy="11391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0DB7C3-15F0-4FF3-A3D6-077D2DE36679}"/>
                </a:ext>
              </a:extLst>
            </p:cNvPr>
            <p:cNvSpPr txBox="1"/>
            <p:nvPr/>
          </p:nvSpPr>
          <p:spPr>
            <a:xfrm>
              <a:off x="1828382" y="3304645"/>
              <a:ext cx="1244894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청각</a:t>
              </a:r>
              <a:r>
                <a:rPr lang="ko-KR" altLang="en-US" sz="12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장애인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5B71AC-7FA0-4E17-81BF-D3AC02C21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2046" y="2609411"/>
              <a:ext cx="630494" cy="63049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8405595-CA79-42CA-98DB-66F33B8F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9103" y="2719154"/>
              <a:ext cx="549058" cy="54905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077F1C0-1096-42BA-A63F-447CAA48B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724" y="2571750"/>
              <a:ext cx="791260" cy="79126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E6FDC7-A81E-4E91-BA9F-0B2D3FBDB5FC}"/>
              </a:ext>
            </a:extLst>
          </p:cNvPr>
          <p:cNvGrpSpPr/>
          <p:nvPr/>
        </p:nvGrpSpPr>
        <p:grpSpPr>
          <a:xfrm>
            <a:off x="6472270" y="2660719"/>
            <a:ext cx="1621803" cy="1138169"/>
            <a:chOff x="6435398" y="2571750"/>
            <a:chExt cx="1621803" cy="113816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18977E-EF04-4B75-A3A5-71B77DA38F9C}"/>
                </a:ext>
              </a:extLst>
            </p:cNvPr>
            <p:cNvSpPr txBox="1"/>
            <p:nvPr/>
          </p:nvSpPr>
          <p:spPr>
            <a:xfrm>
              <a:off x="6831028" y="3303654"/>
              <a:ext cx="1009261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2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비장애인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AE68B8D-BCAB-4968-BC59-ED1374259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5398" y="2571750"/>
              <a:ext cx="791260" cy="79126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2B53614-2CA3-42E0-9E5D-0FABBC6F4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6707" y="2609411"/>
              <a:ext cx="630494" cy="630494"/>
            </a:xfrm>
            <a:prstGeom prst="rect">
              <a:avLst/>
            </a:prstGeom>
          </p:spPr>
        </p:pic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28519E6-DDC6-459F-A461-2AD864F893D2}"/>
              </a:ext>
            </a:extLst>
          </p:cNvPr>
          <p:cNvCxnSpPr/>
          <p:nvPr/>
        </p:nvCxnSpPr>
        <p:spPr>
          <a:xfrm>
            <a:off x="3849329" y="2867117"/>
            <a:ext cx="2359742" cy="0"/>
          </a:xfrm>
          <a:prstGeom prst="straightConnector1">
            <a:avLst/>
          </a:prstGeom>
          <a:ln w="12700">
            <a:solidFill>
              <a:srgbClr val="7F7F7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2F28087-CD4B-4134-A092-34D577A584DC}"/>
              </a:ext>
            </a:extLst>
          </p:cNvPr>
          <p:cNvCxnSpPr>
            <a:cxnSpLocks/>
          </p:cNvCxnSpPr>
          <p:nvPr/>
        </p:nvCxnSpPr>
        <p:spPr>
          <a:xfrm flipH="1">
            <a:off x="3849329" y="3208269"/>
            <a:ext cx="2359742" cy="0"/>
          </a:xfrm>
          <a:prstGeom prst="straightConnector1">
            <a:avLst/>
          </a:prstGeom>
          <a:ln w="12700">
            <a:solidFill>
              <a:srgbClr val="7F7F7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1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실시간 채팅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CA004-B35F-4C76-8527-DD8D2F4096B1}"/>
              </a:ext>
            </a:extLst>
          </p:cNvPr>
          <p:cNvSpPr txBox="1"/>
          <p:nvPr/>
        </p:nvSpPr>
        <p:spPr>
          <a:xfrm>
            <a:off x="1123620" y="1143597"/>
            <a:ext cx="344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Firebase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실시간 채팅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EC8950-D8F8-4F91-883D-0216A2F64280}"/>
              </a:ext>
            </a:extLst>
          </p:cNvPr>
          <p:cNvSpPr txBox="1"/>
          <p:nvPr/>
        </p:nvSpPr>
        <p:spPr>
          <a:xfrm>
            <a:off x="1937600" y="4264977"/>
            <a:ext cx="6084288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Firebase Realtime Database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 기록을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NoSQL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형태로 저장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AF1E67-C6B9-4C0C-8551-9FCCD9B14A94}"/>
              </a:ext>
            </a:extLst>
          </p:cNvPr>
          <p:cNvGrpSpPr/>
          <p:nvPr/>
        </p:nvGrpSpPr>
        <p:grpSpPr>
          <a:xfrm>
            <a:off x="1532866" y="1542243"/>
            <a:ext cx="4974203" cy="2648073"/>
            <a:chOff x="1525492" y="1458713"/>
            <a:chExt cx="4974203" cy="264807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9A87065-7F0C-43D5-9EC5-B0B73DC77F0C}"/>
                </a:ext>
              </a:extLst>
            </p:cNvPr>
            <p:cNvGrpSpPr/>
            <p:nvPr/>
          </p:nvGrpSpPr>
          <p:grpSpPr>
            <a:xfrm>
              <a:off x="1525492" y="1458713"/>
              <a:ext cx="4477102" cy="2648073"/>
              <a:chOff x="1879452" y="864498"/>
              <a:chExt cx="8102236" cy="4792232"/>
            </a:xfrm>
          </p:grpSpPr>
          <p:pic>
            <p:nvPicPr>
              <p:cNvPr id="22" name="그림 21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2397CF9E-E3F5-4999-B561-243891334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452" y="864498"/>
                <a:ext cx="8102236" cy="4792232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D63057B-1508-4906-8BDC-F3D5760C2DAB}"/>
                  </a:ext>
                </a:extLst>
              </p:cNvPr>
              <p:cNvSpPr/>
              <p:nvPr/>
            </p:nvSpPr>
            <p:spPr>
              <a:xfrm>
                <a:off x="2779059" y="3393140"/>
                <a:ext cx="5611906" cy="398929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075F906-281C-45D2-9EAB-3718363AD27E}"/>
                  </a:ext>
                </a:extLst>
              </p:cNvPr>
              <p:cNvSpPr/>
              <p:nvPr/>
            </p:nvSpPr>
            <p:spPr>
              <a:xfrm>
                <a:off x="2779059" y="3989293"/>
                <a:ext cx="3935506" cy="1117229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9511300-4267-470E-8836-1A0CD57D17F3}"/>
                </a:ext>
              </a:extLst>
            </p:cNvPr>
            <p:cNvGrpSpPr/>
            <p:nvPr/>
          </p:nvGrpSpPr>
          <p:grpSpPr>
            <a:xfrm>
              <a:off x="3930155" y="2835394"/>
              <a:ext cx="2569540" cy="941132"/>
              <a:chOff x="3930155" y="2835394"/>
              <a:chExt cx="2569540" cy="9411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FF72BD-D7F8-4EF0-8BB1-3150D04593BE}"/>
                  </a:ext>
                </a:extLst>
              </p:cNvPr>
              <p:cNvSpPr txBox="1"/>
              <p:nvPr/>
            </p:nvSpPr>
            <p:spPr>
              <a:xfrm>
                <a:off x="4979744" y="2835394"/>
                <a:ext cx="15199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Firebase </a:t>
                </a:r>
                <a:r>
                  <a:rPr lang="ko-KR" altLang="en-US" sz="105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로드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6A2A52-8555-4378-857B-54BF626F93CC}"/>
                  </a:ext>
                </a:extLst>
              </p:cNvPr>
              <p:cNvSpPr txBox="1"/>
              <p:nvPr/>
            </p:nvSpPr>
            <p:spPr>
              <a:xfrm>
                <a:off x="3930155" y="3205985"/>
                <a:ext cx="2033174" cy="570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5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HashTable</a:t>
                </a:r>
                <a:r>
                  <a:rPr lang="en-US" altLang="ko-KR" sz="105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sz="105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형태로 </a:t>
                </a:r>
                <a:br>
                  <a:rPr lang="en-US" altLang="ko-KR" sz="105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</a:br>
                <a:r>
                  <a:rPr lang="ko-KR" altLang="en-US" sz="1050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채팅 내역 저장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235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실시간 채팅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CA004-B35F-4C76-8527-DD8D2F4096B1}"/>
              </a:ext>
            </a:extLst>
          </p:cNvPr>
          <p:cNvSpPr txBox="1"/>
          <p:nvPr/>
        </p:nvSpPr>
        <p:spPr>
          <a:xfrm>
            <a:off x="1123620" y="1143597"/>
            <a:ext cx="344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Google Firebase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실시간 채팅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DEBE0-A1E6-4696-90A9-9ED737FE5590}"/>
              </a:ext>
            </a:extLst>
          </p:cNvPr>
          <p:cNvSpPr txBox="1"/>
          <p:nvPr/>
        </p:nvSpPr>
        <p:spPr>
          <a:xfrm>
            <a:off x="1625596" y="4307326"/>
            <a:ext cx="6525979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Firebase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NoSQL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형태로 저장된 채팅 내역을 실시간으로 받아오는 실시간 채팅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08730B8-3201-4BE7-9098-7AE8DACD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69" y="1528008"/>
            <a:ext cx="3073031" cy="2746954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5577695F-9784-4D7F-BAF6-BB3E06B68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25" y="1278084"/>
            <a:ext cx="1668116" cy="296553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C24A070-F5BF-4F5C-B33E-939B137E84F3}"/>
              </a:ext>
            </a:extLst>
          </p:cNvPr>
          <p:cNvSpPr/>
          <p:nvPr/>
        </p:nvSpPr>
        <p:spPr>
          <a:xfrm>
            <a:off x="4888585" y="2571750"/>
            <a:ext cx="806824" cy="399642"/>
          </a:xfrm>
          <a:prstGeom prst="rightArrow">
            <a:avLst/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75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사전 검색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C24A070-F5BF-4F5C-B33E-939B137E84F3}"/>
              </a:ext>
            </a:extLst>
          </p:cNvPr>
          <p:cNvSpPr/>
          <p:nvPr/>
        </p:nvSpPr>
        <p:spPr>
          <a:xfrm>
            <a:off x="4888585" y="2780513"/>
            <a:ext cx="806824" cy="399642"/>
          </a:xfrm>
          <a:prstGeom prst="rightArrow">
            <a:avLst/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C3C5F-DCFD-4952-B275-10980CC1D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6" t="12490" r="39709" b="42161"/>
          <a:stretch/>
        </p:blipFill>
        <p:spPr>
          <a:xfrm>
            <a:off x="-29548" y="1552356"/>
            <a:ext cx="4918133" cy="24647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1EA35C-C585-4948-8AD4-7EF8267E9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64" y="1207363"/>
            <a:ext cx="2003335" cy="3561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536914-77DD-44E2-94DA-8E5955AD6DE9}"/>
              </a:ext>
            </a:extLst>
          </p:cNvPr>
          <p:cNvSpPr txBox="1"/>
          <p:nvPr/>
        </p:nvSpPr>
        <p:spPr>
          <a:xfrm>
            <a:off x="106532" y="4202489"/>
            <a:ext cx="6525979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 Crawling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통한 사전 검색 결과를 점자로 반환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5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경쟁력 및 사업성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521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 비용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18ECF-C5C8-42C0-A289-A653B001D0BB}"/>
              </a:ext>
            </a:extLst>
          </p:cNvPr>
          <p:cNvSpPr txBox="1"/>
          <p:nvPr/>
        </p:nvSpPr>
        <p:spPr>
          <a:xfrm>
            <a:off x="998019" y="4399706"/>
            <a:ext cx="82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합계 </a:t>
            </a:r>
            <a:r>
              <a:rPr lang="en-US" altLang="ko-K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82,450</a:t>
            </a:r>
            <a:r>
              <a:rPr lang="ko-KR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비용 발생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VS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한소네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 포켓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(U2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미니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4,495,000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423FE6-0F18-47EA-AA44-DDCF59FB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09381"/>
              </p:ext>
            </p:extLst>
          </p:nvPr>
        </p:nvGraphicFramePr>
        <p:xfrm>
          <a:off x="899333" y="1284812"/>
          <a:ext cx="3609058" cy="27818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4529">
                  <a:extLst>
                    <a:ext uri="{9D8B030D-6E8A-4147-A177-3AD203B41FA5}">
                      <a16:colId xmlns:a16="http://schemas.microsoft.com/office/drawing/2014/main" val="485693561"/>
                    </a:ext>
                  </a:extLst>
                </a:gridCol>
                <a:gridCol w="1804529">
                  <a:extLst>
                    <a:ext uri="{9D8B030D-6E8A-4147-A177-3AD203B41FA5}">
                      <a16:colId xmlns:a16="http://schemas.microsoft.com/office/drawing/2014/main" val="2227725255"/>
                    </a:ext>
                  </a:extLst>
                </a:gridCol>
              </a:tblGrid>
              <a:tr h="34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상품명</a:t>
                      </a:r>
                    </a:p>
                  </a:txBody>
                  <a:tcPr marL="87075" marR="87075" marT="43537" marB="435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가격</a:t>
                      </a:r>
                      <a:r>
                        <a:rPr lang="en-US" altLang="ko-KR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원</a:t>
                      </a:r>
                      <a:r>
                        <a:rPr lang="en-US" altLang="ko-KR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  <a:endParaRPr lang="ko-KR" altLang="en-US" sz="1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extLst>
                  <a:ext uri="{0D108BD9-81ED-4DB2-BD59-A6C34878D82A}">
                    <a16:rowId xmlns:a16="http://schemas.microsoft.com/office/drawing/2014/main" val="834095597"/>
                  </a:ext>
                </a:extLst>
              </a:tr>
              <a:tr h="34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브레드보드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830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핀</a:t>
                      </a:r>
                    </a:p>
                  </a:txBody>
                  <a:tcPr marL="87075" marR="87075" marT="43537" marB="435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6,600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extLst>
                  <a:ext uri="{0D108BD9-81ED-4DB2-BD59-A6C34878D82A}">
                    <a16:rowId xmlns:a16="http://schemas.microsoft.com/office/drawing/2014/main" val="174079170"/>
                  </a:ext>
                </a:extLst>
              </a:tr>
              <a:tr h="34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테스트 소켓 점퍼 케이블</a:t>
                      </a:r>
                    </a:p>
                  </a:txBody>
                  <a:tcPr marL="87075" marR="87075" marT="43537" marB="435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770 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extLst>
                  <a:ext uri="{0D108BD9-81ED-4DB2-BD59-A6C34878D82A}">
                    <a16:rowId xmlns:a16="http://schemas.microsoft.com/office/drawing/2014/main" val="4225306436"/>
                  </a:ext>
                </a:extLst>
              </a:tr>
              <a:tr h="347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솔레노이드 </a:t>
                      </a:r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액추에이터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49,500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extLst>
                  <a:ext uri="{0D108BD9-81ED-4DB2-BD59-A6C34878D82A}">
                    <a16:rowId xmlns:a16="http://schemas.microsoft.com/office/drawing/2014/main" val="1726650842"/>
                  </a:ext>
                </a:extLst>
              </a:tr>
              <a:tr h="34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5V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릴레이 모듈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채널</a:t>
                      </a:r>
                    </a:p>
                  </a:txBody>
                  <a:tcPr marL="87075" marR="87075" marT="43537" marB="435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5,500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extLst>
                  <a:ext uri="{0D108BD9-81ED-4DB2-BD59-A6C34878D82A}">
                    <a16:rowId xmlns:a16="http://schemas.microsoft.com/office/drawing/2014/main" val="3624474958"/>
                  </a:ext>
                </a:extLst>
              </a:tr>
              <a:tr h="34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12mm 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사각 </a:t>
                      </a:r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택트버튼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1,860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extLst>
                  <a:ext uri="{0D108BD9-81ED-4DB2-BD59-A6C34878D82A}">
                    <a16:rowId xmlns:a16="http://schemas.microsoft.com/office/drawing/2014/main" val="3612425802"/>
                  </a:ext>
                </a:extLst>
              </a:tr>
              <a:tr h="34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40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핀 커넥터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M-M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990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extLst>
                  <a:ext uri="{0D108BD9-81ED-4DB2-BD59-A6C34878D82A}">
                    <a16:rowId xmlns:a16="http://schemas.microsoft.com/office/drawing/2014/main" val="958193566"/>
                  </a:ext>
                </a:extLst>
              </a:tr>
              <a:tr h="347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40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핀 커넥터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F-M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990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7075" marR="87075" marT="43537" marB="43537" anchor="ctr"/>
                </a:tc>
                <a:extLst>
                  <a:ext uri="{0D108BD9-81ED-4DB2-BD59-A6C34878D82A}">
                    <a16:rowId xmlns:a16="http://schemas.microsoft.com/office/drawing/2014/main" val="23681089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BDED583-290D-4623-8F77-3F54F406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16967"/>
              </p:ext>
            </p:extLst>
          </p:nvPr>
        </p:nvGraphicFramePr>
        <p:xfrm>
          <a:off x="4844984" y="1273512"/>
          <a:ext cx="3321006" cy="27988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0503">
                  <a:extLst>
                    <a:ext uri="{9D8B030D-6E8A-4147-A177-3AD203B41FA5}">
                      <a16:colId xmlns:a16="http://schemas.microsoft.com/office/drawing/2014/main" val="485693561"/>
                    </a:ext>
                  </a:extLst>
                </a:gridCol>
                <a:gridCol w="1660503">
                  <a:extLst>
                    <a:ext uri="{9D8B030D-6E8A-4147-A177-3AD203B41FA5}">
                      <a16:colId xmlns:a16="http://schemas.microsoft.com/office/drawing/2014/main" val="2227725255"/>
                    </a:ext>
                  </a:extLst>
                </a:gridCol>
              </a:tblGrid>
              <a:tr h="32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상품명</a:t>
                      </a:r>
                    </a:p>
                  </a:txBody>
                  <a:tcPr marL="86082" marR="86082" marT="43040" marB="43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가격</a:t>
                      </a:r>
                      <a:r>
                        <a:rPr lang="en-US" altLang="ko-KR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원</a:t>
                      </a:r>
                      <a:r>
                        <a:rPr lang="en-US" altLang="ko-KR" sz="1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  <a:endParaRPr lang="ko-KR" altLang="en-US" sz="1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extLst>
                  <a:ext uri="{0D108BD9-81ED-4DB2-BD59-A6C34878D82A}">
                    <a16:rowId xmlns:a16="http://schemas.microsoft.com/office/drawing/2014/main" val="834095597"/>
                  </a:ext>
                </a:extLst>
              </a:tr>
              <a:tr h="40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아두이노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블루투스 </a:t>
                      </a:r>
                      <a:endParaRPr lang="en-US" altLang="ko-KR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모듈 </a:t>
                      </a:r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슬레이브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4,100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extLst>
                  <a:ext uri="{0D108BD9-81ED-4DB2-BD59-A6C34878D82A}">
                    <a16:rowId xmlns:a16="http://schemas.microsoft.com/office/drawing/2014/main" val="174079170"/>
                  </a:ext>
                </a:extLst>
              </a:tr>
              <a:tr h="40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아두이노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우노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R3 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호환보드</a:t>
                      </a:r>
                    </a:p>
                  </a:txBody>
                  <a:tcPr marL="86082" marR="86082" marT="43040" marB="43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5,500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extLst>
                  <a:ext uri="{0D108BD9-81ED-4DB2-BD59-A6C34878D82A}">
                    <a16:rowId xmlns:a16="http://schemas.microsoft.com/office/drawing/2014/main" val="4225306436"/>
                  </a:ext>
                </a:extLst>
              </a:tr>
              <a:tr h="326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USB2.0 A-B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케이블</a:t>
                      </a:r>
                    </a:p>
                  </a:txBody>
                  <a:tcPr marL="86082" marR="86082" marT="43040" marB="43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990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extLst>
                  <a:ext uri="{0D108BD9-81ED-4DB2-BD59-A6C34878D82A}">
                    <a16:rowId xmlns:a16="http://schemas.microsoft.com/office/drawing/2014/main" val="1726650842"/>
                  </a:ext>
                </a:extLst>
              </a:tr>
              <a:tr h="326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3mm LED RGB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1,320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extLst>
                  <a:ext uri="{0D108BD9-81ED-4DB2-BD59-A6C34878D82A}">
                    <a16:rowId xmlns:a16="http://schemas.microsoft.com/office/drawing/2014/main" val="3624474958"/>
                  </a:ext>
                </a:extLst>
              </a:tr>
              <a:tr h="32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막대저항 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R1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550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extLst>
                  <a:ext uri="{0D108BD9-81ED-4DB2-BD59-A6C34878D82A}">
                    <a16:rowId xmlns:a16="http://schemas.microsoft.com/office/drawing/2014/main" val="3612425802"/>
                  </a:ext>
                </a:extLst>
              </a:tr>
              <a:tr h="32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브레드보드</a:t>
                      </a:r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400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핀</a:t>
                      </a:r>
                    </a:p>
                  </a:txBody>
                  <a:tcPr marL="86082" marR="86082" marT="43040" marB="43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1,760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extLst>
                  <a:ext uri="{0D108BD9-81ED-4DB2-BD59-A6C34878D82A}">
                    <a16:rowId xmlns:a16="http://schemas.microsoft.com/office/drawing/2014/main" val="958193566"/>
                  </a:ext>
                </a:extLst>
              </a:tr>
              <a:tr h="326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핀 </a:t>
                      </a:r>
                      <a:r>
                        <a:rPr lang="ko-KR" altLang="en-US" sz="11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택트</a:t>
                      </a:r>
                      <a:r>
                        <a:rPr lang="ko-KR" altLang="en-US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버튼 스위치</a:t>
                      </a:r>
                    </a:p>
                  </a:txBody>
                  <a:tcPr marL="86082" marR="86082" marT="43040" marB="43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320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6082" marR="86082" marT="43040" marB="43040" anchor="ctr"/>
                </a:tc>
                <a:extLst>
                  <a:ext uri="{0D108BD9-81ED-4DB2-BD59-A6C34878D82A}">
                    <a16:rowId xmlns:a16="http://schemas.microsoft.com/office/drawing/2014/main" val="23681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8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</a:p>
        </p:txBody>
      </p:sp>
      <p:sp>
        <p:nvSpPr>
          <p:cNvPr id="4" name="Google Shape;119;p15"/>
          <p:cNvSpPr txBox="1">
            <a:spLocks/>
          </p:cNvSpPr>
          <p:nvPr/>
        </p:nvSpPr>
        <p:spPr>
          <a:xfrm>
            <a:off x="982119" y="156039"/>
            <a:ext cx="5271724" cy="4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ko-KR" altLang="en-US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경쟁력 및 사업성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202426" y="1828796"/>
            <a:ext cx="1080000" cy="1588"/>
          </a:xfrm>
          <a:prstGeom prst="line">
            <a:avLst/>
          </a:prstGeom>
          <a:ln w="38100">
            <a:solidFill>
              <a:srgbClr val="FF8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288103" y="1258695"/>
            <a:ext cx="0" cy="2886412"/>
          </a:xfrm>
          <a:prstGeom prst="line">
            <a:avLst/>
          </a:prstGeom>
          <a:ln w="38100">
            <a:solidFill>
              <a:srgbClr val="FF8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83982" y="1279948"/>
            <a:ext cx="720000" cy="1588"/>
          </a:xfrm>
          <a:prstGeom prst="line">
            <a:avLst/>
          </a:prstGeom>
          <a:ln w="38100">
            <a:solidFill>
              <a:srgbClr val="FF8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74149" y="2733355"/>
            <a:ext cx="720000" cy="1588"/>
          </a:xfrm>
          <a:prstGeom prst="line">
            <a:avLst/>
          </a:prstGeom>
          <a:ln w="38100">
            <a:solidFill>
              <a:srgbClr val="FF8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83982" y="4129529"/>
            <a:ext cx="720000" cy="1588"/>
          </a:xfrm>
          <a:prstGeom prst="line">
            <a:avLst/>
          </a:prstGeom>
          <a:ln w="38100">
            <a:solidFill>
              <a:srgbClr val="FF8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58" y="968188"/>
            <a:ext cx="720000" cy="720000"/>
          </a:xfrm>
          <a:prstGeom prst="rect">
            <a:avLst/>
          </a:prstGeom>
          <a:solidFill>
            <a:srgbClr val="B6ACFF"/>
          </a:solidFill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60" y="3771296"/>
            <a:ext cx="720000" cy="720000"/>
          </a:xfrm>
          <a:prstGeom prst="rect">
            <a:avLst/>
          </a:prstGeom>
          <a:solidFill>
            <a:srgbClr val="B6ACFF"/>
          </a:solidFill>
        </p:spPr>
      </p:pic>
      <p:sp>
        <p:nvSpPr>
          <p:cNvPr id="17" name="Google Shape;119;p15"/>
          <p:cNvSpPr txBox="1">
            <a:spLocks/>
          </p:cNvSpPr>
          <p:nvPr/>
        </p:nvSpPr>
        <p:spPr>
          <a:xfrm>
            <a:off x="4821611" y="632674"/>
            <a:ext cx="3353734" cy="129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52000" indent="-252000">
              <a:lnSpc>
                <a:spcPts val="2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원가 절감을 통한 가격 경쟁력 확보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Google Shape;119;p15"/>
          <p:cNvSpPr txBox="1">
            <a:spLocks/>
          </p:cNvSpPr>
          <p:nvPr/>
        </p:nvSpPr>
        <p:spPr>
          <a:xfrm>
            <a:off x="4498871" y="2540833"/>
            <a:ext cx="3774579" cy="70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52000" indent="-252000" algn="ctr">
              <a:lnSpc>
                <a:spcPts val="2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장애인과 비장애인 모두 이용 가능한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ts val="2000"/>
              </a:lnSpc>
              <a:buClr>
                <a:srgbClr val="FF6600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범용적 시스템 구축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Google Shape;119;p15"/>
          <p:cNvSpPr txBox="1">
            <a:spLocks/>
          </p:cNvSpPr>
          <p:nvPr/>
        </p:nvSpPr>
        <p:spPr>
          <a:xfrm>
            <a:off x="4821611" y="3750633"/>
            <a:ext cx="4101407" cy="88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52000" indent="-252000">
              <a:lnSpc>
                <a:spcPts val="2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와의 연동을 통한 기능적 확장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5B820-C115-49E2-A343-BE3145FA7159}"/>
              </a:ext>
            </a:extLst>
          </p:cNvPr>
          <p:cNvSpPr/>
          <p:nvPr/>
        </p:nvSpPr>
        <p:spPr>
          <a:xfrm>
            <a:off x="991935" y="1258695"/>
            <a:ext cx="1204814" cy="1133781"/>
          </a:xfrm>
          <a:prstGeom prst="rect">
            <a:avLst/>
          </a:prstGeom>
          <a:solidFill>
            <a:srgbClr val="FFF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33F52F5-A8EC-46C7-883E-E4366100C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32" y="1412694"/>
            <a:ext cx="825781" cy="8257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726059A-007B-45F6-B725-F0989FCF5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315" y="1519263"/>
            <a:ext cx="483901" cy="4839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864FC02-931A-47B6-AFB9-2007362CD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738" y="1963581"/>
            <a:ext cx="314478" cy="3144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50C56E-FD69-4AA4-899C-E0D6447E0C18}"/>
              </a:ext>
            </a:extLst>
          </p:cNvPr>
          <p:cNvSpPr/>
          <p:nvPr/>
        </p:nvSpPr>
        <p:spPr>
          <a:xfrm>
            <a:off x="4010618" y="2369742"/>
            <a:ext cx="702284" cy="720000"/>
          </a:xfrm>
          <a:prstGeom prst="rect">
            <a:avLst/>
          </a:prstGeom>
          <a:solidFill>
            <a:srgbClr val="B6ACFF"/>
          </a:solidFill>
          <a:ln>
            <a:solidFill>
              <a:srgbClr val="B6A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oogle Shape;459;p39">
            <a:extLst>
              <a:ext uri="{FF2B5EF4-FFF2-40B4-BE49-F238E27FC236}">
                <a16:creationId xmlns:a16="http://schemas.microsoft.com/office/drawing/2014/main" id="{501653BA-76F2-484D-A758-48889B586FBE}"/>
              </a:ext>
            </a:extLst>
          </p:cNvPr>
          <p:cNvGrpSpPr/>
          <p:nvPr/>
        </p:nvGrpSpPr>
        <p:grpSpPr>
          <a:xfrm>
            <a:off x="4099000" y="2529813"/>
            <a:ext cx="170937" cy="426827"/>
            <a:chOff x="3384375" y="2267500"/>
            <a:chExt cx="203375" cy="507825"/>
          </a:xfrm>
        </p:grpSpPr>
        <p:sp>
          <p:nvSpPr>
            <p:cNvPr id="25" name="Google Shape;460;p39">
              <a:extLst>
                <a:ext uri="{FF2B5EF4-FFF2-40B4-BE49-F238E27FC236}">
                  <a16:creationId xmlns:a16="http://schemas.microsoft.com/office/drawing/2014/main" id="{758A054E-3FDC-4FCB-9433-43AB45C4CA59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1;p39">
              <a:extLst>
                <a:ext uri="{FF2B5EF4-FFF2-40B4-BE49-F238E27FC236}">
                  <a16:creationId xmlns:a16="http://schemas.microsoft.com/office/drawing/2014/main" id="{0880E1B7-DA42-4985-A7E3-367E45CC96C1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59;p39">
            <a:extLst>
              <a:ext uri="{FF2B5EF4-FFF2-40B4-BE49-F238E27FC236}">
                <a16:creationId xmlns:a16="http://schemas.microsoft.com/office/drawing/2014/main" id="{AA629F36-48E5-4C9D-96BC-7AB425B8DEFA}"/>
              </a:ext>
            </a:extLst>
          </p:cNvPr>
          <p:cNvGrpSpPr/>
          <p:nvPr/>
        </p:nvGrpSpPr>
        <p:grpSpPr>
          <a:xfrm>
            <a:off x="4278303" y="2529813"/>
            <a:ext cx="170937" cy="426827"/>
            <a:chOff x="3384375" y="2267500"/>
            <a:chExt cx="203375" cy="507825"/>
          </a:xfrm>
        </p:grpSpPr>
        <p:sp>
          <p:nvSpPr>
            <p:cNvPr id="28" name="Google Shape;460;p39">
              <a:extLst>
                <a:ext uri="{FF2B5EF4-FFF2-40B4-BE49-F238E27FC236}">
                  <a16:creationId xmlns:a16="http://schemas.microsoft.com/office/drawing/2014/main" id="{02B37FE9-3703-43AA-B36D-EC67F9446A68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1;p39">
              <a:extLst>
                <a:ext uri="{FF2B5EF4-FFF2-40B4-BE49-F238E27FC236}">
                  <a16:creationId xmlns:a16="http://schemas.microsoft.com/office/drawing/2014/main" id="{F6A30218-9424-48FA-999C-650806745786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459;p39">
            <a:extLst>
              <a:ext uri="{FF2B5EF4-FFF2-40B4-BE49-F238E27FC236}">
                <a16:creationId xmlns:a16="http://schemas.microsoft.com/office/drawing/2014/main" id="{B2940BD5-FAA6-47E1-B5A2-DE1A06A19260}"/>
              </a:ext>
            </a:extLst>
          </p:cNvPr>
          <p:cNvGrpSpPr/>
          <p:nvPr/>
        </p:nvGrpSpPr>
        <p:grpSpPr>
          <a:xfrm>
            <a:off x="4457606" y="2529813"/>
            <a:ext cx="170937" cy="426827"/>
            <a:chOff x="3384375" y="2267500"/>
            <a:chExt cx="203375" cy="507825"/>
          </a:xfrm>
        </p:grpSpPr>
        <p:sp>
          <p:nvSpPr>
            <p:cNvPr id="31" name="Google Shape;460;p39">
              <a:extLst>
                <a:ext uri="{FF2B5EF4-FFF2-40B4-BE49-F238E27FC236}">
                  <a16:creationId xmlns:a16="http://schemas.microsoft.com/office/drawing/2014/main" id="{39D75410-F80E-4274-9EE7-8F4F87410E5F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1;p39">
              <a:extLst>
                <a:ext uri="{FF2B5EF4-FFF2-40B4-BE49-F238E27FC236}">
                  <a16:creationId xmlns:a16="http://schemas.microsoft.com/office/drawing/2014/main" id="{70EECFBB-38B5-4162-ABB8-5D2B91175776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29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063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</a:p>
        </p:txBody>
      </p:sp>
      <p:sp>
        <p:nvSpPr>
          <p:cNvPr id="4" name="Google Shape;119;p15"/>
          <p:cNvSpPr txBox="1">
            <a:spLocks/>
          </p:cNvSpPr>
          <p:nvPr/>
        </p:nvSpPr>
        <p:spPr>
          <a:xfrm>
            <a:off x="982119" y="156039"/>
            <a:ext cx="5271724" cy="4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ko-KR" altLang="en-US" b="1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445" y="1847999"/>
            <a:ext cx="4860555" cy="193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7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lvl="7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lvl="7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lvl="7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lvl="7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71450" lvl="7" indent="-171450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1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565" y="2309600"/>
            <a:ext cx="3257623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인한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349" y="174043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12" name="Chevron 11"/>
          <p:cNvSpPr/>
          <p:nvPr/>
        </p:nvSpPr>
        <p:spPr>
          <a:xfrm>
            <a:off x="3247491" y="1740433"/>
            <a:ext cx="896045" cy="1944737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51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98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프로젝트 특장점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DD4C8D-12D2-4349-B650-DFE268E9B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997"/>
              </p:ext>
            </p:extLst>
          </p:nvPr>
        </p:nvGraphicFramePr>
        <p:xfrm>
          <a:off x="1477620" y="1410912"/>
          <a:ext cx="6489588" cy="3083459"/>
        </p:xfrm>
        <a:graphic>
          <a:graphicData uri="http://schemas.openxmlformats.org/drawingml/2006/table">
            <a:tbl>
              <a:tblPr firstRow="1" bandRow="1">
                <a:tableStyleId>{CFBBDE28-FAFE-4748-B777-B27B5C4988D9}</a:tableStyleId>
              </a:tblPr>
              <a:tblGrid>
                <a:gridCol w="788502">
                  <a:extLst>
                    <a:ext uri="{9D8B030D-6E8A-4147-A177-3AD203B41FA5}">
                      <a16:colId xmlns:a16="http://schemas.microsoft.com/office/drawing/2014/main" val="1711228789"/>
                    </a:ext>
                  </a:extLst>
                </a:gridCol>
                <a:gridCol w="5701086">
                  <a:extLst>
                    <a:ext uri="{9D8B030D-6E8A-4147-A177-3AD203B41FA5}">
                      <a16:colId xmlns:a16="http://schemas.microsoft.com/office/drawing/2014/main" val="1234702318"/>
                    </a:ext>
                  </a:extLst>
                </a:gridCol>
              </a:tblGrid>
              <a:tr h="401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특징</a:t>
                      </a:r>
                    </a:p>
                  </a:txBody>
                  <a:tcPr anchor="ctr">
                    <a:solidFill>
                      <a:srgbClr val="FF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85376"/>
                  </a:ext>
                </a:extLst>
              </a:tr>
              <a:tr h="57371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장점</a:t>
                      </a:r>
                    </a:p>
                  </a:txBody>
                  <a:tcPr anchor="ctr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a옛날목욕탕B" panose="02020600000000000000" pitchFamily="18" charset="-127"/>
                          <a:ea typeface="a옛날목욕탕B" panose="02020600000000000000" pitchFamily="18" charset="-127"/>
                        </a:rPr>
                        <a:t>저렴한 가격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기존 보조기기보다 가격을 대폭 낮춰 시청각장애인들의 접근성 향상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988513"/>
                  </a:ext>
                </a:extLst>
              </a:tr>
              <a:tr h="57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a옛날목욕탕B" panose="02020600000000000000" pitchFamily="18" charset="-127"/>
                          <a:ea typeface="a옛날목욕탕B" panose="02020600000000000000" pitchFamily="18" charset="-127"/>
                        </a:rPr>
                        <a:t>사용 용이성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점자를 숙지하고 있지 않은 사람도 손쉽게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205405"/>
                  </a:ext>
                </a:extLst>
              </a:tr>
              <a:tr h="7540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effectLst/>
                          <a:latin typeface="a옛날목욕탕B" panose="02020600000000000000" pitchFamily="18" charset="-127"/>
                          <a:ea typeface="a옛날목욕탕B" panose="02020600000000000000" pitchFamily="18" charset="-127"/>
                        </a:rPr>
                        <a:t>확장 가능성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의사소통 뿐만 아니라 다양한 기능을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Mobile Application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           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추가하여 인터넷 편의 서비스 이용 가능케 할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221577"/>
                  </a:ext>
                </a:extLst>
              </a:tr>
              <a:tr h="7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단점</a:t>
                      </a:r>
                    </a:p>
                  </a:txBody>
                  <a:tcPr anchor="ctr"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스마트 디바이스에 접목시키기 위해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Device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제품의 소형화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64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51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문제점 및 해결 방안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6003-75EF-4432-AE6F-1366E6C11BFF}"/>
              </a:ext>
            </a:extLst>
          </p:cNvPr>
          <p:cNvSpPr txBox="1"/>
          <p:nvPr/>
        </p:nvSpPr>
        <p:spPr>
          <a:xfrm>
            <a:off x="1315158" y="1319481"/>
            <a:ext cx="7574400" cy="323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하나 밖에 구현하지 못함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-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해결 방안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</a:p>
          <a:p>
            <a:pPr lvl="6">
              <a:lnSpc>
                <a:spcPct val="150000"/>
              </a:lnSpc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모바일 환경을 고려하여 휴대가 간편한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6">
              <a:lnSpc>
                <a:spcPct val="150000"/>
              </a:lnSpc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    18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셀의 최소형 점자 정보 단말기 제작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6"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음성인식 성능 개선 필요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-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해결 방안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원거리 음성 인식 성능 향상을 위한 기술 개발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(e.g. Kaldi Framework)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잡음 환경에 효과적인 음성 인식을 위한 음성 향상 기법 도입 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696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차후 방향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활용 가능성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6AC18-3FE6-453B-A72F-60228BE9AE7B}"/>
              </a:ext>
            </a:extLst>
          </p:cNvPr>
          <p:cNvSpPr txBox="1"/>
          <p:nvPr/>
        </p:nvSpPr>
        <p:spPr>
          <a:xfrm>
            <a:off x="1277741" y="3198028"/>
            <a:ext cx="757440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모바일 어플리케이션에 인터넷 서비스를 이용할 수 있는 편의 기능 추가        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6861CA-621D-4CBB-B93F-2D12F94A01AE}"/>
              </a:ext>
            </a:extLst>
          </p:cNvPr>
          <p:cNvSpPr/>
          <p:nvPr/>
        </p:nvSpPr>
        <p:spPr>
          <a:xfrm>
            <a:off x="1277741" y="1855404"/>
            <a:ext cx="757440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스마트 디바이스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BEE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탑재하여 접근성 향상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463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개발 언어 및 환경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6861CA-621D-4CBB-B93F-2D12F94A01AE}"/>
              </a:ext>
            </a:extLst>
          </p:cNvPr>
          <p:cNvSpPr/>
          <p:nvPr/>
        </p:nvSpPr>
        <p:spPr>
          <a:xfrm>
            <a:off x="1347877" y="1140706"/>
            <a:ext cx="4607651" cy="2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환경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OS (Ubuntu)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도구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 Studio, PyCharm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언어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C, Java, Python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데이터베이스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Firebase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시뮬레이터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삼성 갤럭시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ALPHA (android 8.0)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7C3A90-05B5-49AF-8BE8-FAF5BB9E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75" y="3620418"/>
            <a:ext cx="1238155" cy="9640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4B197B-6955-4D2F-8946-C459EF37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919" y="3519710"/>
            <a:ext cx="2251566" cy="1350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936008-B7C8-4994-85A9-D4C989153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528" y="3820630"/>
            <a:ext cx="2800374" cy="74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290EBE-6925-4526-980B-EE5051A82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472" y="3322842"/>
            <a:ext cx="1503301" cy="15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7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2503711" y="1470148"/>
            <a:ext cx="4136577" cy="2203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</a:t>
            </a:r>
            <a:endParaRPr sz="6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6356686" y="2413745"/>
            <a:ext cx="1087894" cy="1087894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</a:t>
            </a:r>
            <a:endParaRPr dirty="0"/>
          </a:p>
        </p:txBody>
      </p:sp>
      <p:sp>
        <p:nvSpPr>
          <p:cNvPr id="7" name="Google Shape;245;p29"/>
          <p:cNvSpPr/>
          <p:nvPr/>
        </p:nvSpPr>
        <p:spPr>
          <a:xfrm>
            <a:off x="1324920" y="1415297"/>
            <a:ext cx="2374091" cy="438957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18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3699011" y="1415297"/>
            <a:ext cx="2104296" cy="438957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-KR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5798696" y="1415297"/>
            <a:ext cx="2104295" cy="438957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8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8020" y="2647571"/>
            <a:ext cx="523940" cy="523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486" y="2173452"/>
            <a:ext cx="220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24914" y="2772268"/>
            <a:ext cx="1970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18822" y="3296072"/>
            <a:ext cx="217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5401" y="3929670"/>
            <a:ext cx="191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90179" y="2206728"/>
            <a:ext cx="23219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05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59532" y="2988362"/>
            <a:ext cx="24614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05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20970" y="3606504"/>
            <a:ext cx="180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 의사소통 환경 구축을 통한 </a:t>
            </a:r>
            <a:endParaRPr lang="en-US" altLang="ko-KR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920" y="3931585"/>
            <a:ext cx="396281" cy="39628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699" y="3276903"/>
            <a:ext cx="466156" cy="446933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265" y="2145946"/>
            <a:ext cx="452327" cy="45232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3699011" y="3929669"/>
            <a:ext cx="20589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05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05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640" y="2472167"/>
            <a:ext cx="874747" cy="8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865311" y="1142172"/>
            <a:ext cx="1344946" cy="1344946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2210257" y="2879682"/>
            <a:ext cx="1344946" cy="1344946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sp>
        <p:nvSpPr>
          <p:cNvPr id="4" name="Google Shape;119;p15"/>
          <p:cNvSpPr txBox="1">
            <a:spLocks/>
          </p:cNvSpPr>
          <p:nvPr/>
        </p:nvSpPr>
        <p:spPr>
          <a:xfrm>
            <a:off x="982119" y="156039"/>
            <a:ext cx="5271724" cy="4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ko-KR" altLang="en-US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목표</a:t>
            </a:r>
            <a:endParaRPr lang="ko-KR" altLang="en-US" b="1" dirty="0">
              <a:solidFill>
                <a:srgbClr val="FF87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34">
            <a:extLst>
              <a:ext uri="{FF2B5EF4-FFF2-40B4-BE49-F238E27FC236}">
                <a16:creationId xmlns:a16="http://schemas.microsoft.com/office/drawing/2014/main" id="{02C5F054-B598-45E6-8EDB-5D47722391E9}"/>
              </a:ext>
            </a:extLst>
          </p:cNvPr>
          <p:cNvSpPr/>
          <p:nvPr/>
        </p:nvSpPr>
        <p:spPr>
          <a:xfrm>
            <a:off x="3710835" y="1171891"/>
            <a:ext cx="4745677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50000"/>
              </a:lnSpc>
              <a:spcAft>
                <a:spcPts val="15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  <a:r>
              <a:rPr lang="ko-KR" altLang="en-US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사용한</a:t>
            </a:r>
            <a:r>
              <a:rPr lang="en-US" altLang="ko-KR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보조기구 제작 </a:t>
            </a:r>
            <a:endParaRPr lang="en-US" altLang="ko-KR" sz="1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직사각형 35">
            <a:extLst>
              <a:ext uri="{FF2B5EF4-FFF2-40B4-BE49-F238E27FC236}">
                <a16:creationId xmlns:a16="http://schemas.microsoft.com/office/drawing/2014/main" id="{02C5F054-B598-45E6-8EDB-5D47722391E9}"/>
              </a:ext>
            </a:extLst>
          </p:cNvPr>
          <p:cNvSpPr/>
          <p:nvPr/>
        </p:nvSpPr>
        <p:spPr>
          <a:xfrm>
            <a:off x="4099204" y="3024046"/>
            <a:ext cx="4211513" cy="81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50000"/>
              </a:lnSpc>
              <a:spcAft>
                <a:spcPts val="15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장애인과 비장애인 구분 없이 이용 가능한 </a:t>
            </a:r>
            <a:endParaRPr lang="en-US" altLang="ko-KR" sz="1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600" indent="-228600" algn="ctr">
              <a:lnSpc>
                <a:spcPct val="150000"/>
              </a:lnSpc>
              <a:spcAft>
                <a:spcPts val="150"/>
              </a:spcAft>
            </a:pPr>
            <a:r>
              <a:rPr lang="ko-KR" altLang="en-US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범용적 통신 시스템 구축</a:t>
            </a:r>
            <a:endParaRPr lang="en-US" altLang="ko-KR" sz="1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직사각형 52"/>
          <p:cNvSpPr/>
          <p:nvPr/>
        </p:nvSpPr>
        <p:spPr>
          <a:xfrm flipV="1">
            <a:off x="4437615" y="2556030"/>
            <a:ext cx="3691640" cy="45719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77B4F8-80F9-4EAC-9E84-5653C3129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35" y="1313716"/>
            <a:ext cx="875430" cy="87543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2895B91-9BCC-4505-AC44-AEB745D67EBE}"/>
              </a:ext>
            </a:extLst>
          </p:cNvPr>
          <p:cNvCxnSpPr>
            <a:cxnSpLocks/>
          </p:cNvCxnSpPr>
          <p:nvPr/>
        </p:nvCxnSpPr>
        <p:spPr>
          <a:xfrm>
            <a:off x="1948272" y="2572128"/>
            <a:ext cx="276601" cy="337727"/>
          </a:xfrm>
          <a:prstGeom prst="straightConnector1">
            <a:avLst/>
          </a:prstGeom>
          <a:ln w="57150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E34FC1-8605-4F5B-ABC2-8189863DB885}"/>
              </a:ext>
            </a:extLst>
          </p:cNvPr>
          <p:cNvCxnSpPr>
            <a:cxnSpLocks/>
          </p:cNvCxnSpPr>
          <p:nvPr/>
        </p:nvCxnSpPr>
        <p:spPr>
          <a:xfrm flipH="1" flipV="1">
            <a:off x="2153546" y="2422102"/>
            <a:ext cx="264291" cy="307554"/>
          </a:xfrm>
          <a:prstGeom prst="straightConnector1">
            <a:avLst/>
          </a:prstGeom>
          <a:ln w="57150">
            <a:solidFill>
              <a:srgbClr val="FF8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35EDA05-24D8-4DF6-A7F9-DFE7EF772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92" b="94625" l="28518" r="71429">
                        <a14:foregroundMark x1="54055" y1="19667" x2="54055" y2="25542"/>
                        <a14:foregroundMark x1="51907" y1="57333" x2="38963" y2="69875"/>
                        <a14:foregroundMark x1="71294" y1="89125" x2="62137" y2="89125"/>
                        <a14:foregroundMark x1="29243" y1="91625" x2="44361" y2="75708"/>
                        <a14:foregroundMark x1="50269" y1="3792" x2="48120" y2="19667"/>
                        <a14:foregroundMark x1="26557" y1="92458" x2="61923" y2="94625"/>
                        <a14:foregroundMark x1="61923" y1="94625" x2="71294" y2="94125"/>
                        <a14:foregroundMark x1="71294" y1="94125" x2="71294" y2="94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66" r="23166"/>
          <a:stretch/>
        </p:blipFill>
        <p:spPr>
          <a:xfrm>
            <a:off x="2397694" y="3371169"/>
            <a:ext cx="551612" cy="6624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F8C68D7-4156-4AB4-8799-E76CFA6D1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341" y="3621084"/>
            <a:ext cx="314478" cy="3144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0D5692B-65D6-48D9-A0F5-2EED090A8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500" y="3091717"/>
            <a:ext cx="572347" cy="57234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E91DE1-1B7D-45E4-AA8D-6664B3690F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42" y="1827223"/>
            <a:ext cx="466156" cy="4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E3F6F2-2252-4D24-A30E-D36B7DD63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31909"/>
              </p:ext>
            </p:extLst>
          </p:nvPr>
        </p:nvGraphicFramePr>
        <p:xfrm>
          <a:off x="1707387" y="1120355"/>
          <a:ext cx="6307527" cy="37144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7445">
                  <a:extLst>
                    <a:ext uri="{9D8B030D-6E8A-4147-A177-3AD203B41FA5}">
                      <a16:colId xmlns:a16="http://schemas.microsoft.com/office/drawing/2014/main" val="1714183841"/>
                    </a:ext>
                  </a:extLst>
                </a:gridCol>
                <a:gridCol w="1521057">
                  <a:extLst>
                    <a:ext uri="{9D8B030D-6E8A-4147-A177-3AD203B41FA5}">
                      <a16:colId xmlns:a16="http://schemas.microsoft.com/office/drawing/2014/main" val="2221724973"/>
                    </a:ext>
                  </a:extLst>
                </a:gridCol>
                <a:gridCol w="2024277">
                  <a:extLst>
                    <a:ext uri="{9D8B030D-6E8A-4147-A177-3AD203B41FA5}">
                      <a16:colId xmlns:a16="http://schemas.microsoft.com/office/drawing/2014/main" val="1584604530"/>
                    </a:ext>
                  </a:extLst>
                </a:gridCol>
                <a:gridCol w="1974748">
                  <a:extLst>
                    <a:ext uri="{9D8B030D-6E8A-4147-A177-3AD203B41FA5}">
                      <a16:colId xmlns:a16="http://schemas.microsoft.com/office/drawing/2014/main" val="3837058465"/>
                    </a:ext>
                  </a:extLst>
                </a:gridCol>
              </a:tblGrid>
              <a:tr h="261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구분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제품명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장점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7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단점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744367"/>
                  </a:ext>
                </a:extLst>
              </a:tr>
              <a:tr h="1188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Device</a:t>
                      </a:r>
                      <a:endParaRPr lang="ko-KR" altLang="en-US" sz="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Selvas</a:t>
                      </a: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Healthcare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한소네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시리즈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70800" marR="70800" marT="35399" marB="353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점자기기 산업에 대한 전문성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5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 err="1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웹서핑</a:t>
                      </a: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신문 기사 읽기 등 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다양한 고급 기술 확보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높은 가격과 수리비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5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시청각 중복장애인을 위한 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제품 부족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24462"/>
                  </a:ext>
                </a:extLst>
              </a:tr>
              <a:tr h="11845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Application</a:t>
                      </a:r>
                      <a:endParaRPr lang="ko-KR" altLang="en-US" sz="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3155" marR="83155" marT="41578" marB="41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3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 스캔 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한글판</a:t>
                      </a:r>
                      <a:r>
                        <a:rPr lang="en-US" altLang="ko-KR" sz="9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[iOS]</a:t>
                      </a:r>
                      <a:endParaRPr lang="ko-KR" altLang="en-US" sz="7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점자를 카메라로 촬영</a:t>
                      </a: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화상 인식을 통해 한글로 변환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한글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 변환 기능 부재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주된 사용자가 장애인이 아닌 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일반인들을 위한 어플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5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2$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비용 발생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2713"/>
                  </a:ext>
                </a:extLst>
              </a:tr>
              <a:tr h="10295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85051" marR="85051" marT="42526" marB="425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㈜도서출판 점자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점자사전 앱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[Android]</a:t>
                      </a:r>
                      <a:endParaRPr lang="ko-KR" altLang="en-US" sz="7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단어를 검색하면 점자로 변환되어 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사전형식으로 나타남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5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무료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·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개발자가 버전 업데이트를 통해 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어플리케이션 내에 단어를 </a:t>
                      </a:r>
                      <a:endParaRPr lang="en-US" altLang="ko-KR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</a:t>
                      </a:r>
                      <a:r>
                        <a:rPr lang="ko-KR" altLang="en-US" sz="10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직접 추가해야 함</a:t>
                      </a:r>
                    </a:p>
                  </a:txBody>
                  <a:tcPr marL="70800" marR="70800" marT="35399" marB="353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75471"/>
                  </a:ext>
                </a:extLst>
              </a:tr>
            </a:tbl>
          </a:graphicData>
        </a:graphic>
      </p:graphicFrame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유사 제품</a:t>
            </a:r>
            <a:r>
              <a:rPr lang="en-US" altLang="ko-KR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·</a:t>
            </a:r>
            <a:r>
              <a:rPr lang="ko-KR" altLang="en-US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 비교</a:t>
            </a:r>
            <a:endParaRPr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09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sp>
        <p:nvSpPr>
          <p:cNvPr id="4" name="Google Shape;119;p15"/>
          <p:cNvSpPr txBox="1">
            <a:spLocks/>
          </p:cNvSpPr>
          <p:nvPr/>
        </p:nvSpPr>
        <p:spPr>
          <a:xfrm>
            <a:off x="982119" y="156039"/>
            <a:ext cx="5271724" cy="4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ko-KR" altLang="en-US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수행 조직</a:t>
            </a:r>
          </a:p>
        </p:txBody>
      </p:sp>
      <p:sp>
        <p:nvSpPr>
          <p:cNvPr id="82" name="직사각형 79"/>
          <p:cNvSpPr/>
          <p:nvPr/>
        </p:nvSpPr>
        <p:spPr>
          <a:xfrm>
            <a:off x="1500166" y="3231018"/>
            <a:ext cx="1214446" cy="365762"/>
          </a:xfrm>
          <a:prstGeom prst="rect">
            <a:avLst/>
          </a:prstGeom>
          <a:solidFill>
            <a:srgbClr val="FF8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고용규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446587" y="3674948"/>
            <a:ext cx="1321604" cy="100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 및</a:t>
            </a: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로직 구현</a:t>
            </a: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1" name="직선 연결선 40"/>
          <p:cNvCxnSpPr/>
          <p:nvPr/>
        </p:nvCxnSpPr>
        <p:spPr>
          <a:xfrm rot="5400000">
            <a:off x="4587399" y="2430394"/>
            <a:ext cx="540000" cy="706"/>
          </a:xfrm>
          <a:prstGeom prst="line">
            <a:avLst/>
          </a:prstGeom>
          <a:ln w="12700">
            <a:solidFill>
              <a:srgbClr val="564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46"/>
          <p:cNvCxnSpPr/>
          <p:nvPr/>
        </p:nvCxnSpPr>
        <p:spPr>
          <a:xfrm>
            <a:off x="2029520" y="2710949"/>
            <a:ext cx="5400000" cy="1588"/>
          </a:xfrm>
          <a:prstGeom prst="line">
            <a:avLst/>
          </a:prstGeom>
          <a:ln w="12700">
            <a:solidFill>
              <a:srgbClr val="564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47"/>
          <p:cNvCxnSpPr/>
          <p:nvPr/>
        </p:nvCxnSpPr>
        <p:spPr>
          <a:xfrm rot="5400000">
            <a:off x="7229906" y="2910563"/>
            <a:ext cx="399934" cy="706"/>
          </a:xfrm>
          <a:prstGeom prst="line">
            <a:avLst/>
          </a:prstGeom>
          <a:ln w="12700">
            <a:solidFill>
              <a:srgbClr val="564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48"/>
          <p:cNvCxnSpPr/>
          <p:nvPr/>
        </p:nvCxnSpPr>
        <p:spPr>
          <a:xfrm rot="5400000">
            <a:off x="5944022" y="2910563"/>
            <a:ext cx="399934" cy="706"/>
          </a:xfrm>
          <a:prstGeom prst="line">
            <a:avLst/>
          </a:prstGeom>
          <a:ln w="12700">
            <a:solidFill>
              <a:srgbClr val="564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49"/>
          <p:cNvCxnSpPr/>
          <p:nvPr/>
        </p:nvCxnSpPr>
        <p:spPr>
          <a:xfrm rot="5400000">
            <a:off x="4658138" y="2910563"/>
            <a:ext cx="399934" cy="706"/>
          </a:xfrm>
          <a:prstGeom prst="line">
            <a:avLst/>
          </a:prstGeom>
          <a:ln w="12700">
            <a:solidFill>
              <a:srgbClr val="564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54"/>
          <p:cNvCxnSpPr/>
          <p:nvPr/>
        </p:nvCxnSpPr>
        <p:spPr>
          <a:xfrm rot="5400000">
            <a:off x="3229378" y="2910563"/>
            <a:ext cx="399934" cy="706"/>
          </a:xfrm>
          <a:prstGeom prst="line">
            <a:avLst/>
          </a:prstGeom>
          <a:ln w="12700">
            <a:solidFill>
              <a:srgbClr val="564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5"/>
          <p:cNvCxnSpPr/>
          <p:nvPr/>
        </p:nvCxnSpPr>
        <p:spPr>
          <a:xfrm rot="5400000">
            <a:off x="1838718" y="2910563"/>
            <a:ext cx="399934" cy="706"/>
          </a:xfrm>
          <a:prstGeom prst="line">
            <a:avLst/>
          </a:prstGeom>
          <a:ln w="12700">
            <a:solidFill>
              <a:srgbClr val="564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각 삼각형 57"/>
          <p:cNvSpPr/>
          <p:nvPr/>
        </p:nvSpPr>
        <p:spPr>
          <a:xfrm rot="10800000">
            <a:off x="2510931" y="3228957"/>
            <a:ext cx="214314" cy="214314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직사각형 83"/>
          <p:cNvSpPr/>
          <p:nvPr/>
        </p:nvSpPr>
        <p:spPr>
          <a:xfrm>
            <a:off x="2857488" y="3238621"/>
            <a:ext cx="1214446" cy="365762"/>
          </a:xfrm>
          <a:prstGeom prst="rect">
            <a:avLst/>
          </a:prstGeom>
          <a:solidFill>
            <a:srgbClr val="FF8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21967" y="3685300"/>
            <a:ext cx="1143008" cy="8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Firebase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 </a:t>
            </a:r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</a:t>
            </a: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2" name="직각 삼각형 85"/>
          <p:cNvSpPr/>
          <p:nvPr/>
        </p:nvSpPr>
        <p:spPr>
          <a:xfrm rot="10800000">
            <a:off x="3868253" y="3237529"/>
            <a:ext cx="214314" cy="214314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3" name="직사각형 91"/>
          <p:cNvSpPr/>
          <p:nvPr/>
        </p:nvSpPr>
        <p:spPr>
          <a:xfrm>
            <a:off x="4286248" y="3252284"/>
            <a:ext cx="1214446" cy="365762"/>
          </a:xfrm>
          <a:prstGeom prst="rect">
            <a:avLst/>
          </a:prstGeom>
          <a:solidFill>
            <a:srgbClr val="FF8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고도현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679289" y="369286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↔ 한글 변환 로직 구현 </a:t>
            </a:r>
            <a:endParaRPr lang="en-US" altLang="ko-KR" sz="1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5" name="직각 삼각형 93"/>
          <p:cNvSpPr/>
          <p:nvPr/>
        </p:nvSpPr>
        <p:spPr>
          <a:xfrm rot="10800000">
            <a:off x="5297013" y="3250223"/>
            <a:ext cx="214314" cy="214314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6" name="직사각형 95"/>
          <p:cNvSpPr/>
          <p:nvPr/>
        </p:nvSpPr>
        <p:spPr>
          <a:xfrm>
            <a:off x="5643570" y="3252284"/>
            <a:ext cx="1214446" cy="365762"/>
          </a:xfrm>
          <a:prstGeom prst="rect">
            <a:avLst/>
          </a:prstGeom>
          <a:solidFill>
            <a:srgbClr val="FF8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643570" y="3273844"/>
            <a:ext cx="1143008" cy="5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김서연</a:t>
            </a:r>
            <a:endParaRPr lang="en-US" altLang="ko-KR" sz="1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직각 삼각형 97"/>
          <p:cNvSpPr/>
          <p:nvPr/>
        </p:nvSpPr>
        <p:spPr>
          <a:xfrm rot="10800000">
            <a:off x="6654335" y="3250223"/>
            <a:ext cx="214314" cy="214314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9" name="직사각형 99"/>
          <p:cNvSpPr/>
          <p:nvPr/>
        </p:nvSpPr>
        <p:spPr>
          <a:xfrm>
            <a:off x="7000892" y="3252284"/>
            <a:ext cx="1214446" cy="365762"/>
          </a:xfrm>
          <a:prstGeom prst="rect">
            <a:avLst/>
          </a:prstGeom>
          <a:solidFill>
            <a:srgbClr val="FF8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000892" y="3273844"/>
            <a:ext cx="1143008" cy="70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이윤주</a:t>
            </a:r>
            <a:endParaRPr lang="en-US" altLang="ko-KR" sz="1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직각 삼각형 101"/>
          <p:cNvSpPr/>
          <p:nvPr/>
        </p:nvSpPr>
        <p:spPr>
          <a:xfrm rot="10800000">
            <a:off x="8011657" y="3250223"/>
            <a:ext cx="214314" cy="214314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2" name="직사각형 106"/>
          <p:cNvSpPr/>
          <p:nvPr/>
        </p:nvSpPr>
        <p:spPr>
          <a:xfrm>
            <a:off x="4006610" y="1301038"/>
            <a:ext cx="1700871" cy="487372"/>
          </a:xfrm>
          <a:prstGeom prst="rect">
            <a:avLst/>
          </a:prstGeom>
          <a:solidFill>
            <a:srgbClr val="FF8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975409" y="982173"/>
            <a:ext cx="1752100" cy="72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총괄</a:t>
            </a: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허 훈</a:t>
            </a:r>
            <a:endParaRPr lang="en-US" altLang="ko-KR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4" name="직각 삼각형 108"/>
          <p:cNvSpPr/>
          <p:nvPr/>
        </p:nvSpPr>
        <p:spPr>
          <a:xfrm rot="10800000">
            <a:off x="5432541" y="1296991"/>
            <a:ext cx="274940" cy="21431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006610" y="1798612"/>
            <a:ext cx="1749276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음성인식 및 </a:t>
            </a: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 </a:t>
            </a:r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  <a:endParaRPr lang="en-US" altLang="ko-KR" sz="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AE611-D949-4784-8C25-FAD7376E3582}"/>
              </a:ext>
            </a:extLst>
          </p:cNvPr>
          <p:cNvSpPr txBox="1"/>
          <p:nvPr/>
        </p:nvSpPr>
        <p:spPr>
          <a:xfrm>
            <a:off x="7036611" y="3692865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한글 ↔ 점자 변환 로직 구현</a:t>
            </a:r>
            <a:endParaRPr lang="en-US" altLang="ko-KR" sz="1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4C5B06-B540-4FF7-ABC3-B3B21F478B4C}"/>
              </a:ext>
            </a:extLst>
          </p:cNvPr>
          <p:cNvSpPr txBox="1"/>
          <p:nvPr/>
        </p:nvSpPr>
        <p:spPr>
          <a:xfrm>
            <a:off x="2893207" y="3674948"/>
            <a:ext cx="1143008" cy="82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 보조</a:t>
            </a: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85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Time schedule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b="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491F8B-72C4-4295-A8BC-4EFAAE76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10" y="1046223"/>
            <a:ext cx="4140580" cy="38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</a:t>
            </a:r>
            <a:br>
              <a:rPr lang="en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사용법 소개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98938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1123</Words>
  <Application>Microsoft Office PowerPoint</Application>
  <PresentationFormat>화면 슬라이드 쇼(16:9)</PresentationFormat>
  <Paragraphs>320</Paragraphs>
  <Slides>36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Dosis</vt:lpstr>
      <vt:lpstr>Wingdings</vt:lpstr>
      <vt:lpstr>a옛날목욕탕L</vt:lpstr>
      <vt:lpstr>나눔고딕</vt:lpstr>
      <vt:lpstr>Roboto</vt:lpstr>
      <vt:lpstr>a옛날목욕탕B</vt:lpstr>
      <vt:lpstr>Arial</vt:lpstr>
      <vt:lpstr>맑은 고딕</vt:lpstr>
      <vt:lpstr>William template</vt:lpstr>
      <vt:lpstr> B E E : Be your Eyes and Ears</vt:lpstr>
      <vt:lpstr>Contents</vt:lpstr>
      <vt:lpstr>1. 프로젝트 추진 개요</vt:lpstr>
      <vt:lpstr>프로젝트 추진 개요</vt:lpstr>
      <vt:lpstr>PowerPoint 프레젠테이션</vt:lpstr>
      <vt:lpstr>유사 제품·서비스 비교</vt:lpstr>
      <vt:lpstr>PowerPoint 프레젠테이션</vt:lpstr>
      <vt:lpstr>Time schedule</vt:lpstr>
      <vt:lpstr>2. 사용법 소개</vt:lpstr>
      <vt:lpstr>User Mode</vt:lpstr>
      <vt:lpstr>Communication</vt:lpstr>
      <vt:lpstr>3. 핵심 기술</vt:lpstr>
      <vt:lpstr>음성 인식 기술</vt:lpstr>
      <vt:lpstr>음성 인식 기술</vt:lpstr>
      <vt:lpstr>점자 변환</vt:lpstr>
      <vt:lpstr>점자 변환</vt:lpstr>
      <vt:lpstr>점자 변환</vt:lpstr>
      <vt:lpstr>점자 입력</vt:lpstr>
      <vt:lpstr>점자 입력</vt:lpstr>
      <vt:lpstr>점자 출력</vt:lpstr>
      <vt:lpstr>점자 출력: 관련 이슈</vt:lpstr>
      <vt:lpstr>점자 출력: 관련 이슈</vt:lpstr>
      <vt:lpstr>실시간 채팅</vt:lpstr>
      <vt:lpstr>실시간 채팅</vt:lpstr>
      <vt:lpstr>실시간 채팅</vt:lpstr>
      <vt:lpstr>사전 검색</vt:lpstr>
      <vt:lpstr>4. 경쟁력 및 사업성</vt:lpstr>
      <vt:lpstr>구매 비용</vt:lpstr>
      <vt:lpstr>PowerPoint 프레젠테이션</vt:lpstr>
      <vt:lpstr>PowerPoint 프레젠테이션</vt:lpstr>
      <vt:lpstr>5. 결론</vt:lpstr>
      <vt:lpstr>프로젝트 특장점</vt:lpstr>
      <vt:lpstr>문제점 및 해결 방안</vt:lpstr>
      <vt:lpstr>차후 방향 : 활용 가능성</vt:lpstr>
      <vt:lpstr>개발 언어 및 환경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훈 허</cp:lastModifiedBy>
  <cp:revision>931</cp:revision>
  <dcterms:modified xsi:type="dcterms:W3CDTF">2019-06-03T22:47:54Z</dcterms:modified>
</cp:coreProperties>
</file>