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4" r:id="rId2"/>
    <p:sldId id="291" r:id="rId3"/>
    <p:sldId id="415" r:id="rId4"/>
    <p:sldId id="425" r:id="rId5"/>
    <p:sldId id="426" r:id="rId6"/>
    <p:sldId id="421" r:id="rId7"/>
    <p:sldId id="424" r:id="rId8"/>
    <p:sldId id="32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997ED-12CC-472B-AA05-6D1C9A88BA7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DB78E-D61F-418F-A6A5-E67AFF76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1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94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64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92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88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0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89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41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16717-77C8-444C-A72A-A093CF20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C3135-73CE-4336-9691-2C78438FA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EABF1-87F3-453E-B95F-CECA5363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54FC1-D12B-4E88-9EB9-80FB5AE4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B45C8-27F9-42B2-B598-F9B11239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D16C7-0143-43FA-A3C5-000E59F5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DA42D7-6964-4F89-A51A-7C5988700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33EC3-31C5-4F10-B76A-2EF574D9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7D08A-29D8-4DD2-B4EC-0C1050C5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B9DC-C18F-46CA-9835-D9B1CADE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4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3DF57-59FF-4810-BFF4-D7922901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50715-6E4C-4BED-BB46-F1405CCC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B50EC-FD6B-45A6-9455-608BE8B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A3795-C4D8-4488-9922-17BEBDF7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59B7F-D61B-43CD-9483-A2B340CC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4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5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5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75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6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6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8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98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13EC-BC99-42B3-B7C8-7DC58F1E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6D19A-68AC-45A8-B8E2-48C15738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89ACE-9C40-41FD-85EF-6378CCB0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B984F-F7A6-4D7C-8413-CE433797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1E9F5-6C55-4849-AB84-4FDF25A0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1B40-B653-45E1-9B0B-179C91AF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4D05E-CE7D-48A1-AB5D-7FDD417A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A87FA-DE6A-4C59-8036-5927FE6B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8F14-085F-4831-9100-F9B5B29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CD0D4-645E-42AA-BC36-0C9CE04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9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DBE87-7DEC-4B49-8AEC-178BD186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D3BF6-2851-4B4F-B6BC-F3FDCA48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C69E9-BE1C-4943-B7C4-6F815270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95930-1623-424A-BC8F-5D7940CC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D6F85-DEFB-4C82-A42C-335119AF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901A6-1DA5-4317-87EF-376BACC1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8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0BCD-E0C8-458C-97CF-93F06484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C1874-A931-4589-8DC4-D12E7DA5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256A2C-9695-4EC3-B539-372D85DB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C60AC9-4D11-43D2-9497-EC12425DE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0C23F1-FDC6-4885-8874-30F073737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C05634-00A0-4D20-B718-1575D027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3A7441-CE52-4016-89B4-BB4EC48A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AECB8-C547-4C8A-861E-9F5B1E87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CEC27-75D7-4097-B3E3-B9DC4D78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8DBD7B-8BA7-4DBB-B5BF-0A45BC7B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0FA9E-6B3C-4148-93E8-5736E702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A2AED2-EFFF-4196-8160-99911EF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8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FF433F-4DA7-4A11-A64C-A5ADC3C5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4237EE-67C1-4B7F-9AC9-388824AC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730610-D145-4153-9017-EE2F21D8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1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32224-A898-480D-A685-F779378C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FD4C2-1D5E-4A5F-8FC2-85117B42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1F456-B153-4307-AAA7-2A948EA70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17EFA-926B-49C3-8C24-B2011D54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1EDD5-8CD3-4B6E-8E5C-CD20E92B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35917-4DCC-4CB6-91DC-D6321FA2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1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6353A-CB4F-48A8-A56C-20650408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ACFD61-E801-4190-8CB3-1C4A200D8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A062A-B8A3-431C-AB26-C9172FB53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C4EBC-4349-4743-AD40-06BCAE2F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D977C-969B-4A12-A209-2A8517C3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42378-1531-4284-B525-4D208DD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EC444-C0AC-44C2-8EA2-85171DF9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7E5A7-7325-47E1-9202-377936993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F174F-B112-4F70-8F67-BC0BDA3CA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C872-B3A7-413C-B014-1411817D9014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C8213-8712-4D6A-B69D-6A138784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AE021-0E0B-4930-9D09-86ABF4619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E6F3E3FC-FBC1-4DBE-AD36-E76611D6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7581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02CDE01E-7A46-4C50-B62D-CF95E59C3242}"/>
              </a:ext>
            </a:extLst>
          </p:cNvPr>
          <p:cNvSpPr/>
          <p:nvPr/>
        </p:nvSpPr>
        <p:spPr>
          <a:xfrm>
            <a:off x="-3501291" y="-125046"/>
            <a:ext cx="13755076" cy="7127631"/>
          </a:xfrm>
          <a:prstGeom prst="trapezoid">
            <a:avLst>
              <a:gd name="adj" fmla="val 4869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AF700FBB-D4E7-4EAE-BA42-8FA25175CC13}"/>
              </a:ext>
            </a:extLst>
          </p:cNvPr>
          <p:cNvSpPr/>
          <p:nvPr/>
        </p:nvSpPr>
        <p:spPr>
          <a:xfrm rot="10800000">
            <a:off x="6837355" y="-10419"/>
            <a:ext cx="9128351" cy="7013003"/>
          </a:xfrm>
          <a:prstGeom prst="trapezoid">
            <a:avLst>
              <a:gd name="adj" fmla="val 48690"/>
            </a:avLst>
          </a:prstGeom>
          <a:solidFill>
            <a:srgbClr val="FF87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1FE05831-6AEC-498E-92C7-BE91152B86FB}"/>
              </a:ext>
            </a:extLst>
          </p:cNvPr>
          <p:cNvSpPr/>
          <p:nvPr/>
        </p:nvSpPr>
        <p:spPr>
          <a:xfrm rot="10800000">
            <a:off x="827862" y="4473427"/>
            <a:ext cx="11116741" cy="290285"/>
          </a:xfrm>
          <a:prstGeom prst="trapezoid">
            <a:avLst>
              <a:gd name="adj" fmla="val 38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1578C-D6F4-4AF7-A787-849148AE2503}"/>
              </a:ext>
            </a:extLst>
          </p:cNvPr>
          <p:cNvSpPr txBox="1"/>
          <p:nvPr/>
        </p:nvSpPr>
        <p:spPr>
          <a:xfrm>
            <a:off x="7649568" y="5894198"/>
            <a:ext cx="5085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팀장 허  훈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 고용규 고도현 김서연 </a:t>
            </a:r>
            <a:r>
              <a:rPr lang="ko-KR" altLang="en-US" sz="20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송무경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이윤주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786259" y="2085588"/>
            <a:ext cx="8246835" cy="20769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br>
              <a:rPr lang="en-US" dirty="0"/>
            </a:br>
            <a:r>
              <a:rPr lang="en-US" sz="6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sz="64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br>
              <a:rPr 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sz="4267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 your Eyes and Ears</a:t>
            </a:r>
            <a:endParaRPr sz="5867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A8D39-FD6D-4966-B854-85B89BD54E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44" y1="38081" x2="41960" y2="50303"/>
                        <a14:foregroundMark x1="59212" y1="38283" x2="60170" y2="49293"/>
                        <a14:foregroundMark x1="47391" y1="67778" x2="47391" y2="67677"/>
                        <a14:foregroundMark x1="49627" y1="67374" x2="49627" y2="67374"/>
                        <a14:foregroundMark x1="55272" y1="66869" x2="55272" y2="66869"/>
                        <a14:backgroundMark x1="45687" y1="68081" x2="45687" y2="68081"/>
                        <a14:backgroundMark x1="46006" y1="71010" x2="46006" y2="71010"/>
                      </a14:backgroundRemoval>
                    </a14:imgEffect>
                  </a14:imgLayer>
                </a14:imgProps>
              </a:ext>
            </a:extLst>
          </a:blip>
          <a:srcRect l="28897" t="23572" r="28480" b="35576"/>
          <a:stretch/>
        </p:blipFill>
        <p:spPr>
          <a:xfrm>
            <a:off x="7066080" y="1991581"/>
            <a:ext cx="583488" cy="5896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8475582" y="3218327"/>
            <a:ext cx="1450525" cy="1450525"/>
          </a:xfrm>
          <a:prstGeom prst="ellipse">
            <a:avLst/>
          </a:prstGeom>
          <a:solidFill>
            <a:srgbClr val="FF87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추진 개요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Google Shape;245;p29"/>
          <p:cNvSpPr/>
          <p:nvPr/>
        </p:nvSpPr>
        <p:spPr>
          <a:xfrm>
            <a:off x="1766561" y="1887063"/>
            <a:ext cx="3165455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배경</a:t>
            </a:r>
            <a:endParaRPr sz="2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8" name="Google Shape;247;p29"/>
          <p:cNvSpPr/>
          <p:nvPr/>
        </p:nvSpPr>
        <p:spPr>
          <a:xfrm>
            <a:off x="4932015" y="1887063"/>
            <a:ext cx="2805728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ko-KR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Main issues</a:t>
            </a:r>
            <a:endParaRPr lang="ko-KR" altLang="en-US" sz="2400" dirty="0">
              <a:solidFill>
                <a:srgbClr val="FF8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9" name="Google Shape;248;p29"/>
          <p:cNvSpPr/>
          <p:nvPr/>
        </p:nvSpPr>
        <p:spPr>
          <a:xfrm>
            <a:off x="7731595" y="1887063"/>
            <a:ext cx="2805727" cy="585276"/>
          </a:xfrm>
          <a:prstGeom prst="chevron">
            <a:avLst>
              <a:gd name="adj" fmla="val 254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목적</a:t>
            </a:r>
          </a:p>
        </p:txBody>
      </p:sp>
      <p:pic>
        <p:nvPicPr>
          <p:cNvPr id="10" name="그림 62" descr="S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0027" y="3531437"/>
            <a:ext cx="698587" cy="698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2078" y="2942304"/>
            <a:ext cx="3095945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시청각중복장애인 및 시각</a:t>
            </a:r>
            <a:r>
              <a:rPr lang="en-US" altLang="ko-KR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청각장애인들의 의사소통 불편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0074" y="3734010"/>
            <a:ext cx="26272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값비싼 의사소통 보조기기 가격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01952" y="4432416"/>
            <a:ext cx="289472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보다 효율적인 의사소통 환경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구축 필요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4057" y="5277212"/>
            <a:ext cx="25513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 및 프로그램과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연결을 통한 기능적 확장 요구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86906" y="2942304"/>
            <a:ext cx="30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점자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하드웨어 구성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46043" y="3984483"/>
            <a:ext cx="3281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Application</a:t>
            </a:r>
          </a:p>
          <a:p>
            <a:pPr algn="ctr"/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작동과 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UI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27960" y="4808672"/>
            <a:ext cx="241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원활한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의사소통 환경 구축을 통한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삶의 질 개선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83F4AEF-D94F-4BB5-B92C-301D80EE4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561" y="5243456"/>
            <a:ext cx="528375" cy="52837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F275B3B-6EDB-4CFA-BA88-9538639D3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599" y="4370547"/>
            <a:ext cx="621541" cy="595911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81D99484-8301-40ED-89CF-E17F2ADDC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5196" y="2855730"/>
            <a:ext cx="603103" cy="60310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47F60AE-F9FE-4758-BC4F-48B52057C53C}"/>
              </a:ext>
            </a:extLst>
          </p:cNvPr>
          <p:cNvSpPr txBox="1"/>
          <p:nvPr/>
        </p:nvSpPr>
        <p:spPr>
          <a:xfrm>
            <a:off x="4932015" y="5239559"/>
            <a:ext cx="274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정보 변환을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로직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449E8-058C-4219-8D3A-B5197720C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521" y="3296224"/>
            <a:ext cx="1166329" cy="11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1" y="368100"/>
            <a:ext cx="2606431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필요성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75C0FB-1D19-4DA4-8EC9-A9E84B87874C}"/>
              </a:ext>
            </a:extLst>
          </p:cNvPr>
          <p:cNvSpPr/>
          <p:nvPr/>
        </p:nvSpPr>
        <p:spPr>
          <a:xfrm>
            <a:off x="1106093" y="1499733"/>
            <a:ext cx="2606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393" indent="-228594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 장애인 조사 실태</a:t>
            </a:r>
            <a:endParaRPr lang="en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D84553-0F55-47CA-AFE5-A408530C31C4}"/>
              </a:ext>
            </a:extLst>
          </p:cNvPr>
          <p:cNvSpPr/>
          <p:nvPr/>
        </p:nvSpPr>
        <p:spPr>
          <a:xfrm>
            <a:off x="1473201" y="4230793"/>
            <a:ext cx="9404184" cy="206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다양한 점자기기가 존재함에도 불구하고 시청각장애인과 비장애인의 의사소통에는 상당한 어려움이 존재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시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청각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장애인의 연령대가 대다수 고령으로 분포되어 있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으며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일상 생활을 이루기 위해 타인의 도움이 절실히 필요한 상황</a:t>
            </a:r>
            <a:endParaRPr lang="en-US" altLang="ko-KR" sz="1467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시청각장애인이 비장애인과 혹은 장애인 간 실제적인 의사소통이 가능하도록 보조할 수 있고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현존 하는 기기들보다 상대적으로 저렴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한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점자기기의 개발이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필요</a:t>
            </a:r>
            <a:endParaRPr lang="en-US" altLang="ko-KR" sz="533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시청각장애인들의 근본적인 의사소통 문제 </a:t>
            </a:r>
            <a:r>
              <a:rPr lang="ko-KR" altLang="en-US" sz="1467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해결를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위한 서비스를 제공</a:t>
            </a:r>
            <a:endParaRPr lang="ko-KR" altLang="ko-KR" sz="1467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D62F0726-4899-4C4A-81B3-CE1FA4400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44"/>
          <a:stretch/>
        </p:blipFill>
        <p:spPr>
          <a:xfrm>
            <a:off x="1964063" y="1990352"/>
            <a:ext cx="3824485" cy="1952965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5A88080-9C0A-4F10-8215-118B6A78D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46" b="3734"/>
          <a:stretch/>
        </p:blipFill>
        <p:spPr>
          <a:xfrm>
            <a:off x="6308035" y="1992899"/>
            <a:ext cx="3487972" cy="19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1425AE-F74F-4699-ABA8-12B35D5F5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2" t="59775" r="56758" b="8333"/>
          <a:stretch/>
        </p:blipFill>
        <p:spPr>
          <a:xfrm>
            <a:off x="7743333" y="4302111"/>
            <a:ext cx="3655468" cy="1888087"/>
          </a:xfrm>
          <a:prstGeom prst="rect">
            <a:avLst/>
          </a:prstGeom>
        </p:spPr>
      </p:pic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Device </a:t>
            </a:r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작동법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8E5F0C-70F0-41F8-9959-DB107D32F3EC}"/>
              </a:ext>
            </a:extLst>
          </p:cNvPr>
          <p:cNvGrpSpPr/>
          <p:nvPr/>
        </p:nvGrpSpPr>
        <p:grpSpPr>
          <a:xfrm>
            <a:off x="793200" y="2301441"/>
            <a:ext cx="1889675" cy="2311944"/>
            <a:chOff x="6924289" y="2262171"/>
            <a:chExt cx="2154937" cy="230909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0005C64-4634-4E17-BF20-F0539D87114D}"/>
                </a:ext>
              </a:extLst>
            </p:cNvPr>
            <p:cNvGrpSpPr/>
            <p:nvPr/>
          </p:nvGrpSpPr>
          <p:grpSpPr>
            <a:xfrm>
              <a:off x="6924289" y="2262171"/>
              <a:ext cx="1787909" cy="2309091"/>
              <a:chOff x="6619489" y="2863272"/>
              <a:chExt cx="2121028" cy="2739316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E5A24A2-EE96-47BB-9C91-E3E85EAD6406}"/>
                  </a:ext>
                </a:extLst>
              </p:cNvPr>
              <p:cNvSpPr/>
              <p:nvPr/>
            </p:nvSpPr>
            <p:spPr>
              <a:xfrm>
                <a:off x="6619489" y="2863272"/>
                <a:ext cx="2121028" cy="2739316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9C03B0C-C6BF-4F22-B515-121F38E8B99B}"/>
                  </a:ext>
                </a:extLst>
              </p:cNvPr>
              <p:cNvGrpSpPr/>
              <p:nvPr/>
            </p:nvGrpSpPr>
            <p:grpSpPr>
              <a:xfrm>
                <a:off x="6823581" y="4762851"/>
                <a:ext cx="618361" cy="618361"/>
                <a:chOff x="4128687" y="3644668"/>
                <a:chExt cx="403630" cy="40363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D62A6944-3BF0-4764-AB77-71CC498F57F3}"/>
                    </a:ext>
                  </a:extLst>
                </p:cNvPr>
                <p:cNvSpPr/>
                <p:nvPr/>
              </p:nvSpPr>
              <p:spPr>
                <a:xfrm>
                  <a:off x="4128687" y="3644668"/>
                  <a:ext cx="403630" cy="40363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A739F5FF-9405-41F6-B27D-31D1AC326D0E}"/>
                    </a:ext>
                  </a:extLst>
                </p:cNvPr>
                <p:cNvGrpSpPr/>
                <p:nvPr/>
              </p:nvGrpSpPr>
              <p:grpSpPr>
                <a:xfrm>
                  <a:off x="4230583" y="3749407"/>
                  <a:ext cx="199838" cy="227488"/>
                  <a:chOff x="3420330" y="3419472"/>
                  <a:chExt cx="456368" cy="519515"/>
                </a:xfrm>
              </p:grpSpPr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17CB4F75-38C2-4A4D-A929-BDAF06334A23}"/>
                      </a:ext>
                    </a:extLst>
                  </p:cNvPr>
                  <p:cNvGrpSpPr/>
                  <p:nvPr/>
                </p:nvGrpSpPr>
                <p:grpSpPr>
                  <a:xfrm>
                    <a:off x="3424844" y="3419472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39" name="타원 38">
                      <a:extLst>
                        <a:ext uri="{FF2B5EF4-FFF2-40B4-BE49-F238E27FC236}">
                          <a16:creationId xmlns:a16="http://schemas.microsoft.com/office/drawing/2014/main" id="{055F1BAC-89A1-46F0-B6D7-C2F1C33CD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0" name="타원 39">
                      <a:extLst>
                        <a:ext uri="{FF2B5EF4-FFF2-40B4-BE49-F238E27FC236}">
                          <a16:creationId xmlns:a16="http://schemas.microsoft.com/office/drawing/2014/main" id="{F8F68F27-7E02-4FB4-AF25-12C3867867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3" name="그룹 32">
                    <a:extLst>
                      <a:ext uri="{FF2B5EF4-FFF2-40B4-BE49-F238E27FC236}">
                        <a16:creationId xmlns:a16="http://schemas.microsoft.com/office/drawing/2014/main" id="{899A3CCF-C54F-459A-BEF1-D05C28DDF3B0}"/>
                      </a:ext>
                    </a:extLst>
                  </p:cNvPr>
                  <p:cNvGrpSpPr/>
                  <p:nvPr/>
                </p:nvGrpSpPr>
                <p:grpSpPr>
                  <a:xfrm>
                    <a:off x="3426149" y="3616513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1E58CB5-0997-4AA4-BBBF-A56FE65DD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8" name="타원 37">
                      <a:extLst>
                        <a:ext uri="{FF2B5EF4-FFF2-40B4-BE49-F238E27FC236}">
                          <a16:creationId xmlns:a16="http://schemas.microsoft.com/office/drawing/2014/main" id="{4CB3C25B-2D49-4E1D-B7E5-773448ABB6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6D6C46B3-D684-4378-9E53-5A9F9D93F4AF}"/>
                      </a:ext>
                    </a:extLst>
                  </p:cNvPr>
                  <p:cNvGrpSpPr/>
                  <p:nvPr/>
                </p:nvGrpSpPr>
                <p:grpSpPr>
                  <a:xfrm>
                    <a:off x="3420330" y="3825549"/>
                    <a:ext cx="450549" cy="113438"/>
                    <a:chOff x="3424844" y="3419472"/>
                    <a:chExt cx="450549" cy="113438"/>
                  </a:xfrm>
                </p:grpSpPr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B245EFA8-55C2-4E09-AA01-70DB6ED85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844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6670EE21-CB5C-41AB-931C-EA732800B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665" y="3419472"/>
                      <a:ext cx="109728" cy="11343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D5AEF83-B229-442C-B4E4-36324C9CF1D8}"/>
                  </a:ext>
                </a:extLst>
              </p:cNvPr>
              <p:cNvGrpSpPr/>
              <p:nvPr/>
            </p:nvGrpSpPr>
            <p:grpSpPr>
              <a:xfrm>
                <a:off x="7251331" y="3118691"/>
                <a:ext cx="1230851" cy="620618"/>
                <a:chOff x="6792383" y="2795940"/>
                <a:chExt cx="2092592" cy="1055123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489753C9-505F-4F19-A011-E9ECF77ACC69}"/>
                    </a:ext>
                  </a:extLst>
                </p:cNvPr>
                <p:cNvSpPr/>
                <p:nvPr/>
              </p:nvSpPr>
              <p:spPr>
                <a:xfrm>
                  <a:off x="8196958" y="3243954"/>
                  <a:ext cx="173189" cy="17318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FF29032D-D27A-4CE7-9F2C-B693D1D2AC48}"/>
                    </a:ext>
                  </a:extLst>
                </p:cNvPr>
                <p:cNvGrpSpPr/>
                <p:nvPr/>
              </p:nvGrpSpPr>
              <p:grpSpPr>
                <a:xfrm>
                  <a:off x="6792383" y="2795940"/>
                  <a:ext cx="1051286" cy="1055123"/>
                  <a:chOff x="7118924" y="1989694"/>
                  <a:chExt cx="1797967" cy="1804529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2248FD77-856F-4ECC-86A3-CDB4AC4B9FF7}"/>
                      </a:ext>
                    </a:extLst>
                  </p:cNvPr>
                  <p:cNvSpPr/>
                  <p:nvPr/>
                </p:nvSpPr>
                <p:spPr>
                  <a:xfrm>
                    <a:off x="7118924" y="1989694"/>
                    <a:ext cx="1797967" cy="1804529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rgbClr val="FF000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6E91B924-D724-4D2B-86C4-1971EDF3E1D4}"/>
                      </a:ext>
                    </a:extLst>
                  </p:cNvPr>
                  <p:cNvGrpSpPr/>
                  <p:nvPr/>
                </p:nvGrpSpPr>
                <p:grpSpPr>
                  <a:xfrm>
                    <a:off x="7326231" y="2150005"/>
                    <a:ext cx="1377740" cy="1427351"/>
                    <a:chOff x="4205323" y="1579582"/>
                    <a:chExt cx="1069085" cy="1107584"/>
                  </a:xfrm>
                </p:grpSpPr>
                <p:sp>
                  <p:nvSpPr>
                    <p:cNvPr id="24" name="타원 23">
                      <a:extLst>
                        <a:ext uri="{FF2B5EF4-FFF2-40B4-BE49-F238E27FC236}">
                          <a16:creationId xmlns:a16="http://schemas.microsoft.com/office/drawing/2014/main" id="{870D0344-0F0D-40DB-9536-AAFAD3E89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0936" y="157958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" name="타원 24">
                      <a:extLst>
                        <a:ext uri="{FF2B5EF4-FFF2-40B4-BE49-F238E27FC236}">
                          <a16:creationId xmlns:a16="http://schemas.microsoft.com/office/drawing/2014/main" id="{45576932-300E-45B0-8848-A86EE98C9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8194" y="157958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46ACE4BE-2F44-4B5E-913A-26B510E26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5323" y="2012489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8D2D2CBC-ED00-4545-B853-CC460D281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581" y="2012489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타원 27">
                      <a:extLst>
                        <a:ext uri="{FF2B5EF4-FFF2-40B4-BE49-F238E27FC236}">
                          <a16:creationId xmlns:a16="http://schemas.microsoft.com/office/drawing/2014/main" id="{918115AE-0641-4F06-9914-8A62F54FB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5323" y="243095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" name="타원 28">
                      <a:extLst>
                        <a:ext uri="{FF2B5EF4-FFF2-40B4-BE49-F238E27FC236}">
                          <a16:creationId xmlns:a16="http://schemas.microsoft.com/office/drawing/2014/main" id="{3C8979ED-28A9-4B9A-B0FC-A48178463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2581" y="2430952"/>
                      <a:ext cx="256214" cy="2562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EA654FB3-4DF0-4EB2-AED1-0957846B0790}"/>
                    </a:ext>
                  </a:extLst>
                </p:cNvPr>
                <p:cNvSpPr/>
                <p:nvPr/>
              </p:nvSpPr>
              <p:spPr>
                <a:xfrm>
                  <a:off x="8461852" y="3243953"/>
                  <a:ext cx="173189" cy="17318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D2BB0B2F-C00F-421D-B24F-806B4D0C8652}"/>
                    </a:ext>
                  </a:extLst>
                </p:cNvPr>
                <p:cNvSpPr/>
                <p:nvPr/>
              </p:nvSpPr>
              <p:spPr>
                <a:xfrm>
                  <a:off x="8711786" y="3236906"/>
                  <a:ext cx="173189" cy="17318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4570E319-03D2-46C5-967B-2B1E9F267A03}"/>
                  </a:ext>
                </a:extLst>
              </p:cNvPr>
              <p:cNvSpPr/>
              <p:nvPr/>
            </p:nvSpPr>
            <p:spPr>
              <a:xfrm>
                <a:off x="7599573" y="5109129"/>
                <a:ext cx="173189" cy="17318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05D4FA-62A9-4464-86C5-AF35ACA32D35}"/>
                </a:ext>
              </a:extLst>
            </p:cNvPr>
            <p:cNvSpPr txBox="1"/>
            <p:nvPr/>
          </p:nvSpPr>
          <p:spPr>
            <a:xfrm>
              <a:off x="7096327" y="3528674"/>
              <a:ext cx="858561" cy="23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출력부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A9471A-B2DB-41BA-A5D7-3E464B02128A}"/>
                </a:ext>
              </a:extLst>
            </p:cNvPr>
            <p:cNvSpPr txBox="1"/>
            <p:nvPr/>
          </p:nvSpPr>
          <p:spPr>
            <a:xfrm>
              <a:off x="8068265" y="2346591"/>
              <a:ext cx="1010961" cy="23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입력부</a:t>
              </a:r>
              <a:endPara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869772-9E91-4F31-8113-B84D3748333C}"/>
              </a:ext>
            </a:extLst>
          </p:cNvPr>
          <p:cNvGrpSpPr/>
          <p:nvPr/>
        </p:nvGrpSpPr>
        <p:grpSpPr>
          <a:xfrm>
            <a:off x="834977" y="4779072"/>
            <a:ext cx="1764699" cy="738664"/>
            <a:chOff x="2102150" y="2684921"/>
            <a:chExt cx="1764699" cy="7386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B0B385-06E8-4FA1-950A-F949B97CAB78}"/>
                </a:ext>
              </a:extLst>
            </p:cNvPr>
            <p:cNvSpPr txBox="1"/>
            <p:nvPr/>
          </p:nvSpPr>
          <p:spPr>
            <a:xfrm>
              <a:off x="2159015" y="2684921"/>
              <a:ext cx="17078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Enter</a:t>
              </a:r>
            </a:p>
            <a:p>
              <a:r>
                <a:rPr lang="en-US" altLang="ko-KR" sz="1400" dirty="0"/>
                <a:t>Send</a:t>
              </a:r>
            </a:p>
            <a:p>
              <a:r>
                <a:rPr lang="en-US" altLang="ko-KR" sz="1400" dirty="0"/>
                <a:t>Backspace</a:t>
              </a:r>
              <a:endParaRPr lang="ko-KR" altLang="en-US" sz="14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C4D3781-A1AB-42B9-8AB5-98A86193A2D6}"/>
                </a:ext>
              </a:extLst>
            </p:cNvPr>
            <p:cNvSpPr/>
            <p:nvPr/>
          </p:nvSpPr>
          <p:spPr>
            <a:xfrm>
              <a:off x="2102150" y="2800168"/>
              <a:ext cx="75299" cy="859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20CAF9C-22B1-426B-86AA-BACC190B4730}"/>
                </a:ext>
              </a:extLst>
            </p:cNvPr>
            <p:cNvSpPr/>
            <p:nvPr/>
          </p:nvSpPr>
          <p:spPr>
            <a:xfrm>
              <a:off x="2102150" y="3025635"/>
              <a:ext cx="75299" cy="8597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AB7B981-7AEE-4D37-98FC-7CAE5979D2FF}"/>
                </a:ext>
              </a:extLst>
            </p:cNvPr>
            <p:cNvSpPr/>
            <p:nvPr/>
          </p:nvSpPr>
          <p:spPr>
            <a:xfrm>
              <a:off x="2110645" y="3257467"/>
              <a:ext cx="75299" cy="859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2F86483-7118-4A34-959C-7A068D618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3" t="14488" r="56289" b="42391"/>
          <a:stretch/>
        </p:blipFill>
        <p:spPr>
          <a:xfrm>
            <a:off x="7743332" y="2042694"/>
            <a:ext cx="3133881" cy="217317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A4B449-9CDA-470B-A072-DA10886D24E5}"/>
              </a:ext>
            </a:extLst>
          </p:cNvPr>
          <p:cNvSpPr txBox="1"/>
          <p:nvPr/>
        </p:nvSpPr>
        <p:spPr>
          <a:xfrm>
            <a:off x="7743330" y="4319034"/>
            <a:ext cx="18196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그러나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72E386-D7E6-46CA-AAD2-CC9A7D5444F3}"/>
              </a:ext>
            </a:extLst>
          </p:cNvPr>
          <p:cNvSpPr txBox="1"/>
          <p:nvPr/>
        </p:nvSpPr>
        <p:spPr>
          <a:xfrm>
            <a:off x="7743329" y="5244537"/>
            <a:ext cx="18196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그러나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351D8F-649D-467C-924C-A392BD0DD5E4}"/>
              </a:ext>
            </a:extLst>
          </p:cNvPr>
          <p:cNvSpPr txBox="1"/>
          <p:nvPr/>
        </p:nvSpPr>
        <p:spPr>
          <a:xfrm>
            <a:off x="7645262" y="1761856"/>
            <a:ext cx="18196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 ‘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컴퓨터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’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18F2895-0DDB-4FCB-8EA5-41AEEEA82B97}"/>
              </a:ext>
            </a:extLst>
          </p:cNvPr>
          <p:cNvSpPr/>
          <p:nvPr/>
        </p:nvSpPr>
        <p:spPr>
          <a:xfrm>
            <a:off x="2629037" y="2330571"/>
            <a:ext cx="41836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셀에 맞게 점자 버튼을 입력한 후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 셀을 완성하면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enter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누른다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 점자 정보 입력이 완료되면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send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눌러 점자정보를 완성한다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모든 점자 정보의 입력이 완료되면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다시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send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눌러 전송한다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버튼을 잘못 누른 경우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backspace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버튼으로 현재 입력중인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셀을 초기화한다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37CB472-9DF3-42E2-B3DD-E976215BE342}"/>
              </a:ext>
            </a:extLst>
          </p:cNvPr>
          <p:cNvCxnSpPr/>
          <p:nvPr/>
        </p:nvCxnSpPr>
        <p:spPr>
          <a:xfrm>
            <a:off x="7199076" y="1987073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24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NORMAL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C5DD10-FBFD-48E4-974A-68E9DD263906}"/>
              </a:ext>
            </a:extLst>
          </p:cNvPr>
          <p:cNvGrpSpPr/>
          <p:nvPr/>
        </p:nvGrpSpPr>
        <p:grpSpPr>
          <a:xfrm>
            <a:off x="793200" y="2321756"/>
            <a:ext cx="6003424" cy="3181063"/>
            <a:chOff x="429218" y="2355168"/>
            <a:chExt cx="6746385" cy="35747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51D942D-6A05-47A7-8BBE-C944969D7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359"/>
            <a:stretch/>
          </p:blipFill>
          <p:spPr>
            <a:xfrm>
              <a:off x="472514" y="2650191"/>
              <a:ext cx="1875268" cy="3115087"/>
            </a:xfrm>
            <a:prstGeom prst="rect">
              <a:avLst/>
            </a:prstGeom>
          </p:spPr>
        </p:pic>
        <p:sp>
          <p:nvSpPr>
            <p:cNvPr id="11" name="Google Shape;272;p32">
              <a:extLst>
                <a:ext uri="{FF2B5EF4-FFF2-40B4-BE49-F238E27FC236}">
                  <a16:creationId xmlns:a16="http://schemas.microsoft.com/office/drawing/2014/main" id="{EDE2E747-555A-4C3E-9DC9-8F2C7AE23553}"/>
                </a:ext>
              </a:extLst>
            </p:cNvPr>
            <p:cNvSpPr/>
            <p:nvPr/>
          </p:nvSpPr>
          <p:spPr>
            <a:xfrm>
              <a:off x="429218" y="2355168"/>
              <a:ext cx="1992420" cy="3567113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11B6A482-CD53-479A-85CA-A469EC754DA5}"/>
                </a:ext>
              </a:extLst>
            </p:cNvPr>
            <p:cNvSpPr/>
            <p:nvPr/>
          </p:nvSpPr>
          <p:spPr>
            <a:xfrm>
              <a:off x="2554460" y="3954668"/>
              <a:ext cx="502920" cy="384048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09A2EDD-9B87-4190-9EF9-9FA2EF5DABC1}"/>
                </a:ext>
              </a:extLst>
            </p:cNvPr>
            <p:cNvGrpSpPr/>
            <p:nvPr/>
          </p:nvGrpSpPr>
          <p:grpSpPr>
            <a:xfrm>
              <a:off x="3130015" y="2355168"/>
              <a:ext cx="1886384" cy="3557083"/>
              <a:chOff x="4327985" y="1680742"/>
              <a:chExt cx="2382975" cy="4540512"/>
            </a:xfrm>
          </p:grpSpPr>
          <p:sp>
            <p:nvSpPr>
              <p:cNvPr id="12" name="Google Shape;272;p32">
                <a:extLst>
                  <a:ext uri="{FF2B5EF4-FFF2-40B4-BE49-F238E27FC236}">
                    <a16:creationId xmlns:a16="http://schemas.microsoft.com/office/drawing/2014/main" id="{9B6FEC9E-E771-45E7-BCBD-0ED489F4C952}"/>
                  </a:ext>
                </a:extLst>
              </p:cNvPr>
              <p:cNvSpPr/>
              <p:nvPr/>
            </p:nvSpPr>
            <p:spPr>
              <a:xfrm>
                <a:off x="4327985" y="1680742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9" name="그림 18" descr="bee3.png">
                <a:extLst>
                  <a:ext uri="{FF2B5EF4-FFF2-40B4-BE49-F238E27FC236}">
                    <a16:creationId xmlns:a16="http://schemas.microsoft.com/office/drawing/2014/main" id="{B3969E95-CE8E-4641-A541-F9C4A5CD801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3410" y="2044391"/>
                <a:ext cx="2189332" cy="3690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031D433-4CBC-40DB-BB8F-CBD80817F8B6}"/>
                </a:ext>
              </a:extLst>
            </p:cNvPr>
            <p:cNvGrpSpPr/>
            <p:nvPr/>
          </p:nvGrpSpPr>
          <p:grpSpPr>
            <a:xfrm>
              <a:off x="5289219" y="2355168"/>
              <a:ext cx="1886384" cy="3574739"/>
              <a:chOff x="6626520" y="1945594"/>
              <a:chExt cx="2382975" cy="4540512"/>
            </a:xfrm>
          </p:grpSpPr>
          <p:sp>
            <p:nvSpPr>
              <p:cNvPr id="21" name="Google Shape;272;p32">
                <a:extLst>
                  <a:ext uri="{FF2B5EF4-FFF2-40B4-BE49-F238E27FC236}">
                    <a16:creationId xmlns:a16="http://schemas.microsoft.com/office/drawing/2014/main" id="{4B38FC8A-C563-46B2-8669-2C78B9697078}"/>
                  </a:ext>
                </a:extLst>
              </p:cNvPr>
              <p:cNvSpPr/>
              <p:nvPr/>
            </p:nvSpPr>
            <p:spPr>
              <a:xfrm>
                <a:off x="6626520" y="1945594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2" name="그림 21" descr="bee4.png">
                <a:extLst>
                  <a:ext uri="{FF2B5EF4-FFF2-40B4-BE49-F238E27FC236}">
                    <a16:creationId xmlns:a16="http://schemas.microsoft.com/office/drawing/2014/main" id="{EFFFDCF6-CA62-42C3-AE52-14C0CBD44CA8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8236" y="2297833"/>
                <a:ext cx="2193821" cy="37478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5B67ACA-8FBA-477A-9998-B152DF09E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747" y="4334086"/>
              <a:ext cx="493243" cy="49324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62AA986-C11D-4DB1-9C1E-4940F0287932}"/>
              </a:ext>
            </a:extLst>
          </p:cNvPr>
          <p:cNvSpPr txBox="1"/>
          <p:nvPr/>
        </p:nvSpPr>
        <p:spPr>
          <a:xfrm>
            <a:off x="514691" y="1657512"/>
            <a:ext cx="600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 연결을 통한 근거리 통신 기능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8F9EC72-A299-4CB0-9431-CE658D3C886D}"/>
              </a:ext>
            </a:extLst>
          </p:cNvPr>
          <p:cNvSpPr/>
          <p:nvPr/>
        </p:nvSpPr>
        <p:spPr>
          <a:xfrm>
            <a:off x="7540006" y="2123643"/>
            <a:ext cx="406704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Speech to Braille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Bluetooth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연결을 활성화시킨다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마이크 아이콘을 누르고 음성을 입력하면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문자로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변환되어 화면에 보여진다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변환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아이콘을 선택하면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Device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점자로 변환된다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Braille to Speech</a:t>
            </a:r>
          </a:p>
          <a:p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출력부에 점자 변환된 메시지가 출력된다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입력부를 통해 점자를 입력하고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Send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버튼을 누르면 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으로 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전송된다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807D6D8-4635-4F28-8F4C-3AFC8A6FF87B}"/>
              </a:ext>
            </a:extLst>
          </p:cNvPr>
          <p:cNvCxnSpPr/>
          <p:nvPr/>
        </p:nvCxnSpPr>
        <p:spPr>
          <a:xfrm>
            <a:off x="7376629" y="1868741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8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채팅기능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20845"/>
            <a:chOff x="789095" y="2465574"/>
            <a:chExt cx="4252734" cy="331928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19281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23CFF94-AE43-4594-9C8A-DB5A769F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60" y="4793968"/>
              <a:ext cx="589929" cy="58992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3B1B825-6E78-4B02-B825-9FB7C6AF7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728" y="2746295"/>
              <a:ext cx="1633957" cy="2714608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131847" y="2032351"/>
            <a:ext cx="606015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 및 문장을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83820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입력 받은 정보가 점자 정보일 경우에는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통해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Braille-To-Text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전송 받은 점자 정보를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구현되어 있는 로직을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텍스트로 전환한다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4"/>
              <a:tabLst>
                <a:tab pos="838200" algn="l"/>
              </a:tabLst>
            </a:pP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채팅 화면에 텍스트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점자로부터 전환된 텍스트를 유저 간 채팅 화면에 출력하여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온라인 의사소통이 가능한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5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텍스트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상대방이 입력한 텍스트를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화면에 출력하고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의 점자 출력부를 통해 출력하는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858548" y="1867721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0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70709"/>
            <a:chOff x="789095" y="2465574"/>
            <a:chExt cx="4252734" cy="336629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6629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23CFF94-AE43-4594-9C8A-DB5A769F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60" y="4793968"/>
              <a:ext cx="589929" cy="589929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096000" y="2580805"/>
            <a:ext cx="601531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입력 받은 정보가 점자 정보일 경우에는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통해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텍스트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입력한 텍스트의 검색 결과를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BEE Mobile Application 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 화면에 출력하고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점자 출력부를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출력하는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867425" y="1938166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F0FCD78E-0912-4BDD-854C-69686AFA2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02" y="2468369"/>
            <a:ext cx="1644529" cy="28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1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효과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656CE-4688-4C16-BF86-9224A70DB8C7}"/>
              </a:ext>
            </a:extLst>
          </p:cNvPr>
          <p:cNvSpPr txBox="1"/>
          <p:nvPr/>
        </p:nvSpPr>
        <p:spPr>
          <a:xfrm>
            <a:off x="442959" y="294688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현황</a:t>
            </a:r>
          </a:p>
        </p:txBody>
      </p:sp>
      <p:sp>
        <p:nvSpPr>
          <p:cNvPr id="6" name="Chevron 11">
            <a:extLst>
              <a:ext uri="{FF2B5EF4-FFF2-40B4-BE49-F238E27FC236}">
                <a16:creationId xmlns:a16="http://schemas.microsoft.com/office/drawing/2014/main" id="{2186FD7B-A3E7-49AD-8DEA-3BE0B38A287F}"/>
              </a:ext>
            </a:extLst>
          </p:cNvPr>
          <p:cNvSpPr/>
          <p:nvPr/>
        </p:nvSpPr>
        <p:spPr>
          <a:xfrm>
            <a:off x="4189215" y="2640173"/>
            <a:ext cx="1194727" cy="2592983"/>
          </a:xfrm>
          <a:prstGeom prst="chevron">
            <a:avLst/>
          </a:prstGeom>
          <a:gradFill flip="none" rotWithShape="1">
            <a:gsLst>
              <a:gs pos="100000">
                <a:srgbClr val="FF8700"/>
              </a:gs>
              <a:gs pos="0">
                <a:srgbClr val="FF8700">
                  <a:alpha val="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CCD19-D073-4D02-BDF7-16B6BE984F4B}"/>
              </a:ext>
            </a:extLst>
          </p:cNvPr>
          <p:cNvSpPr txBox="1"/>
          <p:nvPr/>
        </p:nvSpPr>
        <p:spPr>
          <a:xfrm>
            <a:off x="442959" y="3429000"/>
            <a:ext cx="3783408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보조 기기 및 서비스의 부족으로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인한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제한적 의사소통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9B572-3851-46F4-8E0C-ECDDD6333201}"/>
              </a:ext>
            </a:extLst>
          </p:cNvPr>
          <p:cNvSpPr txBox="1"/>
          <p:nvPr/>
        </p:nvSpPr>
        <p:spPr>
          <a:xfrm>
            <a:off x="5608033" y="1985760"/>
            <a:ext cx="6480740" cy="2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1)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소통이 가능한 저가형 양방향 의사소통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보조 시스템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2)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근본적인 불편 해소와 원활한 의사소통 실현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3)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구매력이 낮은 시청각장애인의 생활 편의 향상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16ED2-09ED-48F3-B94F-27435B2F76A5}"/>
              </a:ext>
            </a:extLst>
          </p:cNvPr>
          <p:cNvSpPr txBox="1"/>
          <p:nvPr/>
        </p:nvSpPr>
        <p:spPr>
          <a:xfrm>
            <a:off x="5608033" y="4369682"/>
            <a:ext cx="6480740" cy="192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기존에 시청각장애인이 사용하기 어려웠던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노트북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스마트폰 등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  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BEE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기술을 추가적으로 탑재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하여 접근성 향상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어플리케이션에 인터넷을 이용할 수 있는 기능 추가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r>
              <a:rPr lang="en-US" altLang="ko-KR" sz="1400" dirty="0" err="1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e.g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)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날씨 알림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뉴스 검색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75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610</Words>
  <Application>Microsoft Office PowerPoint</Application>
  <PresentationFormat>와이드스크린</PresentationFormat>
  <Paragraphs>127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a옛날목욕탕L</vt:lpstr>
      <vt:lpstr>Roboto</vt:lpstr>
      <vt:lpstr>맑은 고딕</vt:lpstr>
      <vt:lpstr>Arial</vt:lpstr>
      <vt:lpstr>Wingdings</vt:lpstr>
      <vt:lpstr>Office 테마</vt:lpstr>
      <vt:lpstr> B E E  Be your Eyes and Ears</vt:lpstr>
      <vt:lpstr>프로젝트 추진 개요</vt:lpstr>
      <vt:lpstr>제품 필요성</vt:lpstr>
      <vt:lpstr>제품 기능: Device 작동법</vt:lpstr>
      <vt:lpstr>제품 기능: NORMAL MODE</vt:lpstr>
      <vt:lpstr>제품 기능: BARRER-FREE MODE</vt:lpstr>
      <vt:lpstr>제품 기능: BARRER-FREE MODE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72</cp:revision>
  <dcterms:created xsi:type="dcterms:W3CDTF">2019-06-06T05:43:18Z</dcterms:created>
  <dcterms:modified xsi:type="dcterms:W3CDTF">2019-06-10T10:04:34Z</dcterms:modified>
</cp:coreProperties>
</file>