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321" r:id="rId3"/>
    <p:sldId id="259" r:id="rId4"/>
    <p:sldId id="265" r:id="rId5"/>
    <p:sldId id="291" r:id="rId6"/>
    <p:sldId id="325" r:id="rId7"/>
    <p:sldId id="328" r:id="rId8"/>
    <p:sldId id="329" r:id="rId9"/>
    <p:sldId id="330" r:id="rId10"/>
    <p:sldId id="331" r:id="rId11"/>
    <p:sldId id="332" r:id="rId12"/>
    <p:sldId id="333" r:id="rId13"/>
    <p:sldId id="343" r:id="rId14"/>
    <p:sldId id="344" r:id="rId15"/>
    <p:sldId id="345" r:id="rId16"/>
    <p:sldId id="346" r:id="rId17"/>
    <p:sldId id="307" r:id="rId18"/>
    <p:sldId id="335" r:id="rId19"/>
    <p:sldId id="336" r:id="rId20"/>
    <p:sldId id="337" r:id="rId21"/>
    <p:sldId id="338" r:id="rId22"/>
    <p:sldId id="341" r:id="rId23"/>
    <p:sldId id="342" r:id="rId24"/>
    <p:sldId id="352" r:id="rId25"/>
    <p:sldId id="323" r:id="rId26"/>
    <p:sldId id="263" r:id="rId27"/>
    <p:sldId id="308" r:id="rId28"/>
    <p:sldId id="348" r:id="rId29"/>
    <p:sldId id="349" r:id="rId30"/>
    <p:sldId id="350" r:id="rId31"/>
    <p:sldId id="351" r:id="rId32"/>
    <p:sldId id="279" r:id="rId33"/>
  </p:sldIdLst>
  <p:sldSz cx="9144000" cy="5143500" type="screen16x9"/>
  <p:notesSz cx="6858000" cy="9144000"/>
  <p:embeddedFontLst>
    <p:embeddedFont>
      <p:font typeface="a옛날목욕탕L" panose="02020600000000000000" pitchFamily="18" charset="-127"/>
      <p:regular r:id="rId35"/>
    </p:embeddedFont>
    <p:embeddedFont>
      <p:font typeface="Dosis" panose="020B0600000101010101" charset="0"/>
      <p:regular r:id="rId36"/>
      <p:bold r:id="rId37"/>
    </p:embeddedFont>
    <p:embeddedFont>
      <p:font typeface="Roboto" panose="020B0600000101010101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7F"/>
    <a:srgbClr val="F2F2F2"/>
    <a:srgbClr val="FF8700"/>
    <a:srgbClr val="FF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BBDE28-FAFE-4748-B777-B27B5C4988D9}">
  <a:tblStyle styleId="{CFBBDE28-FAFE-4748-B777-B27B5C49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2327" autoAdjust="0"/>
  </p:normalViewPr>
  <p:slideViewPr>
    <p:cSldViewPr snapToGrid="0">
      <p:cViewPr varScale="1">
        <p:scale>
          <a:sx n="105" d="100"/>
          <a:sy n="105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CDF32-A0C2-41A5-B2B0-CF1B6B611190}" type="doc">
      <dgm:prSet loTypeId="urn:microsoft.com/office/officeart/2005/8/layout/cycle2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6609EF1-ECCC-4B70-AF72-6BB1DE1565A7}">
      <dgm:prSet phldrT="[텍스트]" custT="1"/>
      <dgm:spPr>
        <a:solidFill>
          <a:schemeClr val="tx2">
            <a:lumMod val="90000"/>
          </a:schemeClr>
        </a:solidFill>
      </dgm:spPr>
      <dgm:t>
        <a:bodyPr/>
        <a:lstStyle/>
        <a:p>
          <a:pPr latinLnBrk="1"/>
          <a:r>
            <a:rPr lang="ko-KR" altLang="en-US" sz="2000" b="0" dirty="0">
              <a:latin typeface="a옛날목욕탕L" panose="02020600000000000000" pitchFamily="18" charset="-127"/>
              <a:ea typeface="a옛날목욕탕L" panose="02020600000000000000" pitchFamily="18" charset="-127"/>
            </a:rPr>
            <a:t>영세   기업</a:t>
          </a:r>
        </a:p>
      </dgm:t>
    </dgm:pt>
    <dgm:pt modelId="{84CB2447-5DF8-46CD-82B2-3816D0BF99B2}" type="parTrans" cxnId="{BAE3A1F1-33A3-4FF4-A4D0-3922D3CD8E46}">
      <dgm:prSet/>
      <dgm:spPr/>
      <dgm:t>
        <a:bodyPr/>
        <a:lstStyle/>
        <a:p>
          <a:pPr latinLnBrk="1"/>
          <a:endParaRPr lang="ko-KR" altLang="en-US"/>
        </a:p>
      </dgm:t>
    </dgm:pt>
    <dgm:pt modelId="{A1C22C0D-6740-4EB0-8F96-00D9393A648C}" type="sibTrans" cxnId="{BAE3A1F1-33A3-4FF4-A4D0-3922D3CD8E46}">
      <dgm:prSet/>
      <dgm:spPr>
        <a:solidFill>
          <a:srgbClr val="FFC37F"/>
        </a:solidFill>
      </dgm:spPr>
      <dgm:t>
        <a:bodyPr/>
        <a:lstStyle/>
        <a:p>
          <a:pPr latinLnBrk="1"/>
          <a:endParaRPr lang="ko-KR" altLang="en-US"/>
        </a:p>
      </dgm:t>
    </dgm:pt>
    <dgm:pt modelId="{25890CDE-7C9F-42F1-8230-D8E74F38D03F}">
      <dgm:prSet phldrT="[텍스트]" custT="1"/>
      <dgm:spPr>
        <a:solidFill>
          <a:srgbClr val="B8B8B8"/>
        </a:solidFill>
      </dgm:spPr>
      <dgm:t>
        <a:bodyPr/>
        <a:lstStyle/>
        <a:p>
          <a:pPr latinLnBrk="1"/>
          <a:r>
            <a:rPr lang="ko-KR" altLang="en-US" sz="1800" b="0" dirty="0">
              <a:latin typeface="a옛날목욕탕L" panose="02020600000000000000" pitchFamily="18" charset="-127"/>
              <a:ea typeface="a옛날목욕탕L" panose="02020600000000000000" pitchFamily="18" charset="-127"/>
            </a:rPr>
            <a:t>외국산 제품 수입</a:t>
          </a:r>
        </a:p>
      </dgm:t>
    </dgm:pt>
    <dgm:pt modelId="{FF7D94E6-47A4-4455-A507-0DBB1C053D9F}" type="parTrans" cxnId="{7B17FAD2-C35F-4BF3-8F25-E09AA7556819}">
      <dgm:prSet/>
      <dgm:spPr/>
      <dgm:t>
        <a:bodyPr/>
        <a:lstStyle/>
        <a:p>
          <a:pPr latinLnBrk="1"/>
          <a:endParaRPr lang="ko-KR" altLang="en-US"/>
        </a:p>
      </dgm:t>
    </dgm:pt>
    <dgm:pt modelId="{F9097025-B4A3-419E-97C8-3E1C1C7D9082}" type="sibTrans" cxnId="{7B17FAD2-C35F-4BF3-8F25-E09AA7556819}">
      <dgm:prSet/>
      <dgm:spPr>
        <a:solidFill>
          <a:srgbClr val="FFC37F"/>
        </a:solidFill>
      </dgm:spPr>
      <dgm:t>
        <a:bodyPr/>
        <a:lstStyle/>
        <a:p>
          <a:pPr latinLnBrk="1"/>
          <a:endParaRPr lang="ko-KR" altLang="en-US"/>
        </a:p>
      </dgm:t>
    </dgm:pt>
    <dgm:pt modelId="{6BCE63D2-D7BA-45EA-B371-3DA06B93EFE7}">
      <dgm:prSet phldrT="[텍스트]" custT="1"/>
      <dgm:spPr>
        <a:solidFill>
          <a:srgbClr val="B8B8B8"/>
        </a:solidFill>
      </dgm:spPr>
      <dgm:t>
        <a:bodyPr/>
        <a:lstStyle/>
        <a:p>
          <a:pPr latinLnBrk="1"/>
          <a:r>
            <a:rPr lang="ko-KR" altLang="en-US" sz="2000" b="0" dirty="0">
              <a:latin typeface="a옛날목욕탕L" panose="02020600000000000000" pitchFamily="18" charset="-127"/>
              <a:ea typeface="a옛날목욕탕L" panose="02020600000000000000" pitchFamily="18" charset="-127"/>
            </a:rPr>
            <a:t>제품   공급률 ↓</a:t>
          </a:r>
        </a:p>
      </dgm:t>
    </dgm:pt>
    <dgm:pt modelId="{955F8CF4-584C-488A-A734-A0897FFA7049}" type="parTrans" cxnId="{5CD14590-5D04-49B4-ACFE-B5A109343597}">
      <dgm:prSet/>
      <dgm:spPr/>
      <dgm:t>
        <a:bodyPr/>
        <a:lstStyle/>
        <a:p>
          <a:pPr latinLnBrk="1"/>
          <a:endParaRPr lang="ko-KR" altLang="en-US"/>
        </a:p>
      </dgm:t>
    </dgm:pt>
    <dgm:pt modelId="{A1345DE3-48AA-45A4-B2FD-13BBD46B0B6F}" type="sibTrans" cxnId="{5CD14590-5D04-49B4-ACFE-B5A109343597}">
      <dgm:prSet/>
      <dgm:spPr>
        <a:solidFill>
          <a:srgbClr val="FFC37F"/>
        </a:solidFill>
      </dgm:spPr>
      <dgm:t>
        <a:bodyPr/>
        <a:lstStyle/>
        <a:p>
          <a:pPr latinLnBrk="1"/>
          <a:endParaRPr lang="ko-KR" altLang="en-US"/>
        </a:p>
      </dgm:t>
    </dgm:pt>
    <dgm:pt modelId="{25473B84-AE5F-492A-8253-C7BF00BA2AFD}" type="pres">
      <dgm:prSet presAssocID="{A7FCDF32-A0C2-41A5-B2B0-CF1B6B611190}" presName="cycle" presStyleCnt="0">
        <dgm:presLayoutVars>
          <dgm:dir/>
          <dgm:resizeHandles val="exact"/>
        </dgm:presLayoutVars>
      </dgm:prSet>
      <dgm:spPr/>
    </dgm:pt>
    <dgm:pt modelId="{392BC49D-D7C4-4DED-A7A2-D0F91910617D}" type="pres">
      <dgm:prSet presAssocID="{F6609EF1-ECCC-4B70-AF72-6BB1DE1565A7}" presName="node" presStyleLbl="node1" presStyleIdx="0" presStyleCnt="3">
        <dgm:presLayoutVars>
          <dgm:bulletEnabled val="1"/>
        </dgm:presLayoutVars>
      </dgm:prSet>
      <dgm:spPr/>
    </dgm:pt>
    <dgm:pt modelId="{D9DE4B52-A216-468D-ACE4-EC2C43916210}" type="pres">
      <dgm:prSet presAssocID="{A1C22C0D-6740-4EB0-8F96-00D9393A648C}" presName="sibTrans" presStyleLbl="sibTrans2D1" presStyleIdx="0" presStyleCnt="3"/>
      <dgm:spPr/>
    </dgm:pt>
    <dgm:pt modelId="{B3F10039-A8F3-496C-BCB7-0C64A3A2D35D}" type="pres">
      <dgm:prSet presAssocID="{A1C22C0D-6740-4EB0-8F96-00D9393A648C}" presName="connectorText" presStyleLbl="sibTrans2D1" presStyleIdx="0" presStyleCnt="3"/>
      <dgm:spPr/>
    </dgm:pt>
    <dgm:pt modelId="{CD4A9FF6-63A4-4CD3-9499-5FB91C2FEB3A}" type="pres">
      <dgm:prSet presAssocID="{25890CDE-7C9F-42F1-8230-D8E74F38D03F}" presName="node" presStyleLbl="node1" presStyleIdx="1" presStyleCnt="3">
        <dgm:presLayoutVars>
          <dgm:bulletEnabled val="1"/>
        </dgm:presLayoutVars>
      </dgm:prSet>
      <dgm:spPr/>
    </dgm:pt>
    <dgm:pt modelId="{87E47C33-105C-4103-AD8A-241F545E6A67}" type="pres">
      <dgm:prSet presAssocID="{F9097025-B4A3-419E-97C8-3E1C1C7D9082}" presName="sibTrans" presStyleLbl="sibTrans2D1" presStyleIdx="1" presStyleCnt="3"/>
      <dgm:spPr/>
    </dgm:pt>
    <dgm:pt modelId="{3F53EE92-50F5-483F-AEB9-4674AC1133B6}" type="pres">
      <dgm:prSet presAssocID="{F9097025-B4A3-419E-97C8-3E1C1C7D9082}" presName="connectorText" presStyleLbl="sibTrans2D1" presStyleIdx="1" presStyleCnt="3"/>
      <dgm:spPr/>
    </dgm:pt>
    <dgm:pt modelId="{18FE6DCA-CB16-4B0B-A91E-F3C4C82C17F2}" type="pres">
      <dgm:prSet presAssocID="{6BCE63D2-D7BA-45EA-B371-3DA06B93EFE7}" presName="node" presStyleLbl="node1" presStyleIdx="2" presStyleCnt="3" custRadScaleRad="100612" custRadScaleInc="2083">
        <dgm:presLayoutVars>
          <dgm:bulletEnabled val="1"/>
        </dgm:presLayoutVars>
      </dgm:prSet>
      <dgm:spPr/>
    </dgm:pt>
    <dgm:pt modelId="{2498844B-9E3F-46A8-BBCF-73FD28549147}" type="pres">
      <dgm:prSet presAssocID="{A1345DE3-48AA-45A4-B2FD-13BBD46B0B6F}" presName="sibTrans" presStyleLbl="sibTrans2D1" presStyleIdx="2" presStyleCnt="3"/>
      <dgm:spPr/>
    </dgm:pt>
    <dgm:pt modelId="{FB10D9AE-1D68-4253-A998-85A2B329BC36}" type="pres">
      <dgm:prSet presAssocID="{A1345DE3-48AA-45A4-B2FD-13BBD46B0B6F}" presName="connectorText" presStyleLbl="sibTrans2D1" presStyleIdx="2" presStyleCnt="3"/>
      <dgm:spPr/>
    </dgm:pt>
  </dgm:ptLst>
  <dgm:cxnLst>
    <dgm:cxn modelId="{D918D40D-670B-4992-8A8F-24EE521796E3}" type="presOf" srcId="{6BCE63D2-D7BA-45EA-B371-3DA06B93EFE7}" destId="{18FE6DCA-CB16-4B0B-A91E-F3C4C82C17F2}" srcOrd="0" destOrd="0" presId="urn:microsoft.com/office/officeart/2005/8/layout/cycle2"/>
    <dgm:cxn modelId="{F6C9FF0E-FB9A-4947-B591-33181DB398CC}" type="presOf" srcId="{25890CDE-7C9F-42F1-8230-D8E74F38D03F}" destId="{CD4A9FF6-63A4-4CD3-9499-5FB91C2FEB3A}" srcOrd="0" destOrd="0" presId="urn:microsoft.com/office/officeart/2005/8/layout/cycle2"/>
    <dgm:cxn modelId="{414FE561-280F-4AF3-8D44-7D75ED834854}" type="presOf" srcId="{A7FCDF32-A0C2-41A5-B2B0-CF1B6B611190}" destId="{25473B84-AE5F-492A-8253-C7BF00BA2AFD}" srcOrd="0" destOrd="0" presId="urn:microsoft.com/office/officeart/2005/8/layout/cycle2"/>
    <dgm:cxn modelId="{F671424D-4CD6-49CC-8CAB-7A920349EBE6}" type="presOf" srcId="{F9097025-B4A3-419E-97C8-3E1C1C7D9082}" destId="{87E47C33-105C-4103-AD8A-241F545E6A67}" srcOrd="0" destOrd="0" presId="urn:microsoft.com/office/officeart/2005/8/layout/cycle2"/>
    <dgm:cxn modelId="{0038E04E-43A8-455E-AC35-C4797E3E350B}" type="presOf" srcId="{F9097025-B4A3-419E-97C8-3E1C1C7D9082}" destId="{3F53EE92-50F5-483F-AEB9-4674AC1133B6}" srcOrd="1" destOrd="0" presId="urn:microsoft.com/office/officeart/2005/8/layout/cycle2"/>
    <dgm:cxn modelId="{70A86277-5D2A-46D2-BF1A-E2BE64C8CBB9}" type="presOf" srcId="{A1C22C0D-6740-4EB0-8F96-00D9393A648C}" destId="{B3F10039-A8F3-496C-BCB7-0C64A3A2D35D}" srcOrd="1" destOrd="0" presId="urn:microsoft.com/office/officeart/2005/8/layout/cycle2"/>
    <dgm:cxn modelId="{5CD14590-5D04-49B4-ACFE-B5A109343597}" srcId="{A7FCDF32-A0C2-41A5-B2B0-CF1B6B611190}" destId="{6BCE63D2-D7BA-45EA-B371-3DA06B93EFE7}" srcOrd="2" destOrd="0" parTransId="{955F8CF4-584C-488A-A734-A0897FFA7049}" sibTransId="{A1345DE3-48AA-45A4-B2FD-13BBD46B0B6F}"/>
    <dgm:cxn modelId="{EA35A394-6F11-42E5-A101-423E24E3464E}" type="presOf" srcId="{F6609EF1-ECCC-4B70-AF72-6BB1DE1565A7}" destId="{392BC49D-D7C4-4DED-A7A2-D0F91910617D}" srcOrd="0" destOrd="0" presId="urn:microsoft.com/office/officeart/2005/8/layout/cycle2"/>
    <dgm:cxn modelId="{EA80DE95-B553-409F-A54F-37BF7B82E009}" type="presOf" srcId="{A1345DE3-48AA-45A4-B2FD-13BBD46B0B6F}" destId="{2498844B-9E3F-46A8-BBCF-73FD28549147}" srcOrd="0" destOrd="0" presId="urn:microsoft.com/office/officeart/2005/8/layout/cycle2"/>
    <dgm:cxn modelId="{9829FCA3-DCF9-455C-A65D-FEBE98F1728D}" type="presOf" srcId="{A1C22C0D-6740-4EB0-8F96-00D9393A648C}" destId="{D9DE4B52-A216-468D-ACE4-EC2C43916210}" srcOrd="0" destOrd="0" presId="urn:microsoft.com/office/officeart/2005/8/layout/cycle2"/>
    <dgm:cxn modelId="{7B17FAD2-C35F-4BF3-8F25-E09AA7556819}" srcId="{A7FCDF32-A0C2-41A5-B2B0-CF1B6B611190}" destId="{25890CDE-7C9F-42F1-8230-D8E74F38D03F}" srcOrd="1" destOrd="0" parTransId="{FF7D94E6-47A4-4455-A507-0DBB1C053D9F}" sibTransId="{F9097025-B4A3-419E-97C8-3E1C1C7D9082}"/>
    <dgm:cxn modelId="{B6F127E8-2281-4F90-BF69-29D7ECBA4C66}" type="presOf" srcId="{A1345DE3-48AA-45A4-B2FD-13BBD46B0B6F}" destId="{FB10D9AE-1D68-4253-A998-85A2B329BC36}" srcOrd="1" destOrd="0" presId="urn:microsoft.com/office/officeart/2005/8/layout/cycle2"/>
    <dgm:cxn modelId="{BAE3A1F1-33A3-4FF4-A4D0-3922D3CD8E46}" srcId="{A7FCDF32-A0C2-41A5-B2B0-CF1B6B611190}" destId="{F6609EF1-ECCC-4B70-AF72-6BB1DE1565A7}" srcOrd="0" destOrd="0" parTransId="{84CB2447-5DF8-46CD-82B2-3816D0BF99B2}" sibTransId="{A1C22C0D-6740-4EB0-8F96-00D9393A648C}"/>
    <dgm:cxn modelId="{5177BA98-E40A-4107-94F0-AE5EC961BC50}" type="presParOf" srcId="{25473B84-AE5F-492A-8253-C7BF00BA2AFD}" destId="{392BC49D-D7C4-4DED-A7A2-D0F91910617D}" srcOrd="0" destOrd="0" presId="urn:microsoft.com/office/officeart/2005/8/layout/cycle2"/>
    <dgm:cxn modelId="{C46C32AB-C530-4F34-BA66-06E18B188919}" type="presParOf" srcId="{25473B84-AE5F-492A-8253-C7BF00BA2AFD}" destId="{D9DE4B52-A216-468D-ACE4-EC2C43916210}" srcOrd="1" destOrd="0" presId="urn:microsoft.com/office/officeart/2005/8/layout/cycle2"/>
    <dgm:cxn modelId="{7DAA4E05-55AD-44B8-843F-599B4E044C7E}" type="presParOf" srcId="{D9DE4B52-A216-468D-ACE4-EC2C43916210}" destId="{B3F10039-A8F3-496C-BCB7-0C64A3A2D35D}" srcOrd="0" destOrd="0" presId="urn:microsoft.com/office/officeart/2005/8/layout/cycle2"/>
    <dgm:cxn modelId="{4E33D391-ED48-4B3E-A1DF-39C680F399A7}" type="presParOf" srcId="{25473B84-AE5F-492A-8253-C7BF00BA2AFD}" destId="{CD4A9FF6-63A4-4CD3-9499-5FB91C2FEB3A}" srcOrd="2" destOrd="0" presId="urn:microsoft.com/office/officeart/2005/8/layout/cycle2"/>
    <dgm:cxn modelId="{3829C800-0A33-4E0A-820C-E3DC2C6F52D6}" type="presParOf" srcId="{25473B84-AE5F-492A-8253-C7BF00BA2AFD}" destId="{87E47C33-105C-4103-AD8A-241F545E6A67}" srcOrd="3" destOrd="0" presId="urn:microsoft.com/office/officeart/2005/8/layout/cycle2"/>
    <dgm:cxn modelId="{49992DA1-C376-4439-939E-383F12A86BFF}" type="presParOf" srcId="{87E47C33-105C-4103-AD8A-241F545E6A67}" destId="{3F53EE92-50F5-483F-AEB9-4674AC1133B6}" srcOrd="0" destOrd="0" presId="urn:microsoft.com/office/officeart/2005/8/layout/cycle2"/>
    <dgm:cxn modelId="{46DD17AA-8618-423E-A5D7-1BADFB65040F}" type="presParOf" srcId="{25473B84-AE5F-492A-8253-C7BF00BA2AFD}" destId="{18FE6DCA-CB16-4B0B-A91E-F3C4C82C17F2}" srcOrd="4" destOrd="0" presId="urn:microsoft.com/office/officeart/2005/8/layout/cycle2"/>
    <dgm:cxn modelId="{2FB39E14-5AB8-4AF6-92DF-3D46D6052FBF}" type="presParOf" srcId="{25473B84-AE5F-492A-8253-C7BF00BA2AFD}" destId="{2498844B-9E3F-46A8-BBCF-73FD28549147}" srcOrd="5" destOrd="0" presId="urn:microsoft.com/office/officeart/2005/8/layout/cycle2"/>
    <dgm:cxn modelId="{2E1E6CC3-03DD-4682-841B-FB334C9176D7}" type="presParOf" srcId="{2498844B-9E3F-46A8-BBCF-73FD28549147}" destId="{FB10D9AE-1D68-4253-A998-85A2B329BC3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BC49D-D7C4-4DED-A7A2-D0F91910617D}">
      <dsp:nvSpPr>
        <dsp:cNvPr id="0" name=""/>
        <dsp:cNvSpPr/>
      </dsp:nvSpPr>
      <dsp:spPr>
        <a:xfrm>
          <a:off x="1918933" y="488"/>
          <a:ext cx="1289303" cy="1289303"/>
        </a:xfrm>
        <a:prstGeom prst="ellipse">
          <a:avLst/>
        </a:prstGeom>
        <a:solidFill>
          <a:schemeClr val="tx2">
            <a:lumMod val="9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kern="1200" dirty="0">
              <a:latin typeface="a옛날목욕탕L" panose="02020600000000000000" pitchFamily="18" charset="-127"/>
              <a:ea typeface="a옛날목욕탕L" panose="02020600000000000000" pitchFamily="18" charset="-127"/>
            </a:rPr>
            <a:t>영세   기업</a:t>
          </a:r>
        </a:p>
      </dsp:txBody>
      <dsp:txXfrm>
        <a:off x="2107747" y="189302"/>
        <a:ext cx="911675" cy="911675"/>
      </dsp:txXfrm>
    </dsp:sp>
    <dsp:sp modelId="{D9DE4B52-A216-468D-ACE4-EC2C43916210}">
      <dsp:nvSpPr>
        <dsp:cNvPr id="0" name=""/>
        <dsp:cNvSpPr/>
      </dsp:nvSpPr>
      <dsp:spPr>
        <a:xfrm rot="3600000">
          <a:off x="2871306" y="1258484"/>
          <a:ext cx="344014" cy="435139"/>
        </a:xfrm>
        <a:prstGeom prst="rightArrow">
          <a:avLst>
            <a:gd name="adj1" fmla="val 60000"/>
            <a:gd name="adj2" fmla="val 50000"/>
          </a:avLst>
        </a:prstGeom>
        <a:solidFill>
          <a:srgbClr val="FFC37F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897107" y="1300823"/>
        <a:ext cx="240810" cy="261083"/>
      </dsp:txXfrm>
    </dsp:sp>
    <dsp:sp modelId="{CD4A9FF6-63A4-4CD3-9499-5FB91C2FEB3A}">
      <dsp:nvSpPr>
        <dsp:cNvPr id="0" name=""/>
        <dsp:cNvSpPr/>
      </dsp:nvSpPr>
      <dsp:spPr>
        <a:xfrm>
          <a:off x="2888127" y="1679180"/>
          <a:ext cx="1289303" cy="1289303"/>
        </a:xfrm>
        <a:prstGeom prst="ellipse">
          <a:avLst/>
        </a:prstGeom>
        <a:solidFill>
          <a:srgbClr val="B8B8B8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kern="1200" dirty="0">
              <a:latin typeface="a옛날목욕탕L" panose="02020600000000000000" pitchFamily="18" charset="-127"/>
              <a:ea typeface="a옛날목욕탕L" panose="02020600000000000000" pitchFamily="18" charset="-127"/>
            </a:rPr>
            <a:t>외국산 제품 수입</a:t>
          </a:r>
        </a:p>
      </dsp:txBody>
      <dsp:txXfrm>
        <a:off x="3076941" y="1867994"/>
        <a:ext cx="911675" cy="911675"/>
      </dsp:txXfrm>
    </dsp:sp>
    <dsp:sp modelId="{87E47C33-105C-4103-AD8A-241F545E6A67}">
      <dsp:nvSpPr>
        <dsp:cNvPr id="0" name=""/>
        <dsp:cNvSpPr/>
      </dsp:nvSpPr>
      <dsp:spPr>
        <a:xfrm rot="10831591">
          <a:off x="2387809" y="2097364"/>
          <a:ext cx="353586" cy="435139"/>
        </a:xfrm>
        <a:prstGeom prst="rightArrow">
          <a:avLst>
            <a:gd name="adj1" fmla="val 60000"/>
            <a:gd name="adj2" fmla="val 50000"/>
          </a:avLst>
        </a:prstGeom>
        <a:solidFill>
          <a:srgbClr val="FFC37F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 rot="10800000">
        <a:off x="2493883" y="2184879"/>
        <a:ext cx="247510" cy="261083"/>
      </dsp:txXfrm>
    </dsp:sp>
    <dsp:sp modelId="{18FE6DCA-CB16-4B0B-A91E-F3C4C82C17F2}">
      <dsp:nvSpPr>
        <dsp:cNvPr id="0" name=""/>
        <dsp:cNvSpPr/>
      </dsp:nvSpPr>
      <dsp:spPr>
        <a:xfrm>
          <a:off x="931761" y="1661202"/>
          <a:ext cx="1289303" cy="1289303"/>
        </a:xfrm>
        <a:prstGeom prst="ellipse">
          <a:avLst/>
        </a:prstGeom>
        <a:solidFill>
          <a:srgbClr val="B8B8B8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kern="1200" dirty="0">
              <a:latin typeface="a옛날목욕탕L" panose="02020600000000000000" pitchFamily="18" charset="-127"/>
              <a:ea typeface="a옛날목욕탕L" panose="02020600000000000000" pitchFamily="18" charset="-127"/>
            </a:rPr>
            <a:t>제품   공급률 ↓</a:t>
          </a:r>
        </a:p>
      </dsp:txBody>
      <dsp:txXfrm>
        <a:off x="1120575" y="1850016"/>
        <a:ext cx="911675" cy="911675"/>
      </dsp:txXfrm>
    </dsp:sp>
    <dsp:sp modelId="{2498844B-9E3F-46A8-BBCF-73FD28549147}">
      <dsp:nvSpPr>
        <dsp:cNvPr id="0" name=""/>
        <dsp:cNvSpPr/>
      </dsp:nvSpPr>
      <dsp:spPr>
        <a:xfrm rot="18043702">
          <a:off x="1894769" y="1266213"/>
          <a:ext cx="340609" cy="435139"/>
        </a:xfrm>
        <a:prstGeom prst="rightArrow">
          <a:avLst>
            <a:gd name="adj1" fmla="val 60000"/>
            <a:gd name="adj2" fmla="val 50000"/>
          </a:avLst>
        </a:prstGeom>
        <a:solidFill>
          <a:srgbClr val="FFC37F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1919754" y="1397159"/>
        <a:ext cx="238426" cy="26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517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9431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977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844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032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877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8728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973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866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자동 음성 인식</a:t>
            </a:r>
            <a:r>
              <a:rPr lang="en-US" altLang="ko-KR" dirty="0"/>
              <a:t>: </a:t>
            </a:r>
            <a:r>
              <a:rPr lang="ko-KR" altLang="en-US" dirty="0" err="1"/>
              <a:t>딥</a:t>
            </a:r>
            <a:r>
              <a:rPr lang="ko-KR" altLang="en-US" dirty="0"/>
              <a:t> 러닝 신경망 기반</a:t>
            </a:r>
            <a:r>
              <a:rPr lang="en-US" altLang="ko-KR" dirty="0"/>
              <a:t>, </a:t>
            </a:r>
            <a:r>
              <a:rPr lang="ko-KR" altLang="en-US" dirty="0"/>
              <a:t>자동 음성 인식</a:t>
            </a:r>
            <a:r>
              <a:rPr lang="en-US" altLang="ko-KR" dirty="0"/>
              <a:t>(ASR)</a:t>
            </a:r>
            <a:r>
              <a:rPr lang="en-US" altLang="ko-KR" baseline="0" dirty="0"/>
              <a:t> </a:t>
            </a:r>
            <a:r>
              <a:rPr lang="ko-KR" altLang="en-US" baseline="0" dirty="0"/>
              <a:t>을 음성 검색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음성 텍스트 변환과 같은 어플리케이션에 활용 가능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강력한 소음</a:t>
            </a:r>
            <a:r>
              <a:rPr lang="ko-KR" altLang="en-US" baseline="0" dirty="0"/>
              <a:t> 인식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별도의 주변 소음 제거 필요 없이 오디오 처리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화자 분할</a:t>
            </a:r>
            <a:r>
              <a:rPr lang="en-US" altLang="ko-KR" baseline="0" dirty="0"/>
              <a:t>: (</a:t>
            </a:r>
            <a:r>
              <a:rPr lang="ko-KR" altLang="en-US" baseline="0" dirty="0"/>
              <a:t>베타버전</a:t>
            </a:r>
            <a:r>
              <a:rPr lang="en-US" altLang="ko-KR" baseline="0" dirty="0"/>
              <a:t>) </a:t>
            </a:r>
            <a:r>
              <a:rPr lang="ko-KR" altLang="en-US" baseline="0" dirty="0"/>
              <a:t>자동으로 화자 예측 가능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244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녹음 </a:t>
            </a:r>
            <a:r>
              <a:rPr lang="en-US" altLang="ko-KR" dirty="0"/>
              <a:t>/ </a:t>
            </a:r>
            <a:r>
              <a:rPr lang="ko-KR" altLang="en-US" dirty="0"/>
              <a:t>파일로 저장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음원</a:t>
            </a:r>
            <a:r>
              <a:rPr lang="ko-KR" altLang="en-US" baseline="0" dirty="0"/>
              <a:t> 편집 프로그램으로 </a:t>
            </a:r>
            <a:r>
              <a:rPr lang="ko-KR" altLang="en-US" baseline="0" dirty="0" err="1"/>
              <a:t>음원</a:t>
            </a:r>
            <a:r>
              <a:rPr lang="ko-KR" altLang="en-US" baseline="0" dirty="0"/>
              <a:t> 파일로 저장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 err="1"/>
              <a:t>구글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클라우드</a:t>
            </a:r>
            <a:r>
              <a:rPr lang="ko-KR" altLang="en-US" baseline="0" dirty="0"/>
              <a:t> 저장</a:t>
            </a:r>
            <a:r>
              <a:rPr lang="en-US" altLang="ko-KR" baseline="0" dirty="0"/>
              <a:t>: </a:t>
            </a:r>
            <a:r>
              <a:rPr lang="ko-KR" altLang="en-US" baseline="0" dirty="0" err="1"/>
              <a:t>구글</a:t>
            </a:r>
            <a:r>
              <a:rPr lang="ko-KR" altLang="en-US" baseline="0" dirty="0"/>
              <a:t> </a:t>
            </a:r>
            <a:r>
              <a:rPr lang="en-US" altLang="ko-KR" baseline="0" dirty="0"/>
              <a:t>Speech API </a:t>
            </a:r>
            <a:r>
              <a:rPr lang="ko-KR" altLang="en-US" baseline="0" dirty="0"/>
              <a:t>로 분석하는 가장 빠른 방법이다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구글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클라우드</a:t>
            </a:r>
            <a:r>
              <a:rPr lang="ko-KR" altLang="en-US" baseline="0" dirty="0"/>
              <a:t>  </a:t>
            </a:r>
            <a:r>
              <a:rPr lang="en-US" altLang="ko-KR" baseline="0" dirty="0"/>
              <a:t>Storage </a:t>
            </a:r>
            <a:r>
              <a:rPr lang="ko-KR" altLang="en-US" baseline="0" dirty="0"/>
              <a:t>에 올리고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</a:t>
            </a:r>
            <a:r>
              <a:rPr lang="en-US" altLang="ko-KR" baseline="0" dirty="0" err="1"/>
              <a:t>url</a:t>
            </a:r>
            <a:r>
              <a:rPr lang="en-US" altLang="ko-KR" baseline="0" dirty="0"/>
              <a:t> 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전달하는것이다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구글</a:t>
            </a:r>
            <a:r>
              <a:rPr lang="ko-KR" altLang="en-US" baseline="0" dirty="0"/>
              <a:t> </a:t>
            </a:r>
            <a:r>
              <a:rPr lang="en-US" altLang="ko-KR" baseline="0" dirty="0"/>
              <a:t>API </a:t>
            </a:r>
            <a:r>
              <a:rPr lang="ko-KR" altLang="en-US" baseline="0" dirty="0"/>
              <a:t>호출</a:t>
            </a:r>
            <a:r>
              <a:rPr lang="en-US" altLang="ko-KR" baseline="0" dirty="0"/>
              <a:t>: </a:t>
            </a:r>
            <a:r>
              <a:rPr lang="ko-KR" altLang="en-US" baseline="0" dirty="0" err="1"/>
              <a:t>구글</a:t>
            </a:r>
            <a:r>
              <a:rPr lang="ko-KR" altLang="en-US" baseline="0" dirty="0"/>
              <a:t> </a:t>
            </a:r>
            <a:r>
              <a:rPr lang="en-US" altLang="ko-KR" baseline="0" dirty="0"/>
              <a:t>API </a:t>
            </a:r>
            <a:r>
              <a:rPr lang="ko-KR" altLang="en-US" baseline="0" dirty="0"/>
              <a:t>호출한다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그전에 </a:t>
            </a:r>
            <a:r>
              <a:rPr lang="ko-KR" altLang="en-US" baseline="0" dirty="0" err="1"/>
              <a:t>클라우드</a:t>
            </a:r>
            <a:r>
              <a:rPr lang="ko-KR" altLang="en-US" baseline="0" dirty="0"/>
              <a:t> 엔진을 가동해야 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관련 </a:t>
            </a:r>
            <a:r>
              <a:rPr lang="ko-KR" altLang="en-US" baseline="0" dirty="0" err="1"/>
              <a:t>세팅을</a:t>
            </a:r>
            <a:r>
              <a:rPr lang="ko-KR" altLang="en-US" baseline="0" dirty="0"/>
              <a:t> 할 부분들이 일부 존재한다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여기서는 </a:t>
            </a:r>
            <a:r>
              <a:rPr lang="en-US" altLang="ko-KR" baseline="0" dirty="0"/>
              <a:t>curl </a:t>
            </a:r>
            <a:r>
              <a:rPr lang="ko-KR" altLang="en-US" baseline="0" dirty="0"/>
              <a:t>호출</a:t>
            </a:r>
            <a:r>
              <a:rPr lang="en-US" altLang="ko-KR" baseline="0" dirty="0"/>
              <a:t>. </a:t>
            </a:r>
            <a:r>
              <a:rPr lang="ko-KR" altLang="en-US" baseline="0" dirty="0"/>
              <a:t>상세 내용은 </a:t>
            </a:r>
            <a:r>
              <a:rPr lang="en-US" altLang="ko-KR" baseline="0" dirty="0" err="1"/>
              <a:t>json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으로 저장한다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텍스트 회신</a:t>
            </a:r>
            <a:r>
              <a:rPr lang="en-US" altLang="ko-KR" baseline="0" dirty="0"/>
              <a:t>: </a:t>
            </a:r>
            <a:r>
              <a:rPr lang="en-US" altLang="ko-KR" baseline="0" dirty="0" err="1"/>
              <a:t>json</a:t>
            </a:r>
            <a:r>
              <a:rPr lang="en-US" altLang="ko-KR" baseline="0" dirty="0"/>
              <a:t> </a:t>
            </a:r>
            <a:r>
              <a:rPr lang="ko-KR" altLang="en-US" baseline="0" dirty="0"/>
              <a:t>형태로 </a:t>
            </a:r>
            <a:r>
              <a:rPr lang="en-US" altLang="ko-KR" baseline="0" dirty="0"/>
              <a:t>transcript(</a:t>
            </a:r>
            <a:r>
              <a:rPr lang="ko-KR" altLang="en-US" baseline="0" dirty="0"/>
              <a:t>내용</a:t>
            </a:r>
            <a:r>
              <a:rPr lang="en-US" altLang="ko-KR" baseline="0" dirty="0"/>
              <a:t>) 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confidence(</a:t>
            </a:r>
            <a:r>
              <a:rPr lang="ko-KR" altLang="en-US" baseline="0" dirty="0"/>
              <a:t>확신</a:t>
            </a:r>
            <a:r>
              <a:rPr lang="en-US" altLang="ko-KR" baseline="0" dirty="0"/>
              <a:t>) </a:t>
            </a:r>
            <a:r>
              <a:rPr lang="ko-KR" altLang="en-US" baseline="0" dirty="0"/>
              <a:t>을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담아 응답 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066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549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국내 보조공학기기 산업분야는 민간보다는 정부주도로 자본시장이 형성돼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그 이유는 보조기기를 만드는 기업 대부분이 자본금과 매출규모</a:t>
            </a:r>
            <a:r>
              <a:rPr lang="en-US" altLang="ko-KR" dirty="0"/>
              <a:t>, </a:t>
            </a:r>
            <a:r>
              <a:rPr lang="ko-KR" altLang="en-US" dirty="0"/>
              <a:t>직원 수에서 영세한 소기업이기 때문이다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이들 기업들은 연구개발에 대한 지속적인 투자를 유지하는 것과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양산된 기술이나 제품의 판로개척에 어려움을 겪고 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물론 개발비에 비해 제품의 수요와 단가가 낮은 시장이 기본적인 원인이다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결과적으로 국내 기업의 수익구조 악화는 값비싼 외국산 제품의 수입을 부르고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보조기기 사용이 반드시 필요하지만 구매력이 낮은 장애인에게는 제품이 원활하게 공급되지 못하는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악순환을 초래하게 된 것이다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589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100" dirty="0"/>
              <a:t>사실 장애인 보조기구 산업은 향후 잠재력이 있으나 현 시점에서 산업 규모가 크지 않고</a:t>
            </a:r>
            <a:r>
              <a:rPr lang="en-US" altLang="ko-KR" sz="1100" dirty="0"/>
              <a:t>, </a:t>
            </a:r>
            <a:r>
              <a:rPr lang="ko-KR" altLang="en-US" sz="1100" dirty="0"/>
              <a:t>수요자의 구매력이 낮아 사업성이 높지 않음</a:t>
            </a:r>
            <a:endParaRPr lang="en-US" altLang="ko-KR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100" dirty="0"/>
              <a:t>그러나 시청각중복장애인을 대상으로 조사 결과</a:t>
            </a:r>
            <a:r>
              <a:rPr lang="en-US" altLang="ko-KR" sz="1100" dirty="0"/>
              <a:t>, </a:t>
            </a:r>
            <a:r>
              <a:rPr lang="ko-KR" altLang="en-US" sz="1100" dirty="0"/>
              <a:t>향후 이용을 희망하는 서비스 중 가장 높은 비율을 보이는 것이 </a:t>
            </a:r>
            <a:r>
              <a:rPr lang="ko-KR" altLang="en-US" sz="1100" dirty="0" err="1"/>
              <a:t>의사소통조력자로</a:t>
            </a:r>
            <a:r>
              <a:rPr lang="ko-KR" altLang="en-US" sz="1100" dirty="0"/>
              <a:t> 의사소통 문제에 큰 어려움을 겪고 있음</a:t>
            </a:r>
            <a:endParaRPr lang="en-US" altLang="ko-KR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ko-KR" alt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3701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매주 목요일에 만나는 것을 원칙으로 하되</a:t>
            </a:r>
            <a:r>
              <a:rPr lang="en-US" altLang="ko-KR" dirty="0"/>
              <a:t>, </a:t>
            </a:r>
            <a:r>
              <a:rPr lang="ko-KR" altLang="en-US" dirty="0"/>
              <a:t>불가피한 상황의 경우에는 조원끼리 상의하여 일정을 변경한다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통해 </a:t>
            </a:r>
            <a:r>
              <a:rPr lang="en-US" altLang="ko-KR" dirty="0"/>
              <a:t>doc </a:t>
            </a:r>
            <a:r>
              <a:rPr lang="ko-KR" altLang="en-US" dirty="0"/>
              <a:t>공유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3330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941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4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08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78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89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svg"/><Relationship Id="rId7" Type="http://schemas.openxmlformats.org/officeDocument/2006/relationships/image" Target="../media/image38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E6F3E3FC-FBC1-4DBE-AD36-E76611D67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35686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02CDE01E-7A46-4C50-B62D-CF95E59C3242}"/>
              </a:ext>
            </a:extLst>
          </p:cNvPr>
          <p:cNvSpPr/>
          <p:nvPr/>
        </p:nvSpPr>
        <p:spPr>
          <a:xfrm>
            <a:off x="-2625969" y="-93785"/>
            <a:ext cx="10316307" cy="5345723"/>
          </a:xfrm>
          <a:prstGeom prst="trapezoid">
            <a:avLst>
              <a:gd name="adj" fmla="val 4869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82215" y="109474"/>
            <a:ext cx="6185126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sz="4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B.E.E</a:t>
            </a:r>
            <a:b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(Be your Eyes and Ears)</a:t>
            </a:r>
            <a:endParaRPr sz="4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AF700FBB-D4E7-4EAE-BA42-8FA25175CC13}"/>
              </a:ext>
            </a:extLst>
          </p:cNvPr>
          <p:cNvSpPr/>
          <p:nvPr/>
        </p:nvSpPr>
        <p:spPr>
          <a:xfrm rot="10800000">
            <a:off x="5128016" y="-7814"/>
            <a:ext cx="6846263" cy="5259752"/>
          </a:xfrm>
          <a:prstGeom prst="trapezoid">
            <a:avLst>
              <a:gd name="adj" fmla="val 48690"/>
            </a:avLst>
          </a:prstGeom>
          <a:solidFill>
            <a:srgbClr val="FF87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1FE05831-6AEC-498E-92C7-BE91152B86FB}"/>
              </a:ext>
            </a:extLst>
          </p:cNvPr>
          <p:cNvSpPr/>
          <p:nvPr/>
        </p:nvSpPr>
        <p:spPr>
          <a:xfrm rot="10800000">
            <a:off x="1082215" y="4194628"/>
            <a:ext cx="8337556" cy="217714"/>
          </a:xfrm>
          <a:prstGeom prst="trapezoid">
            <a:avLst>
              <a:gd name="adj" fmla="val 38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A8D39-FD6D-4966-B854-85B89BD54E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44" y1="38081" x2="41960" y2="50303"/>
                        <a14:foregroundMark x1="59212" y1="38283" x2="60170" y2="49293"/>
                        <a14:foregroundMark x1="47391" y1="67778" x2="47391" y2="67677"/>
                        <a14:foregroundMark x1="49627" y1="67374" x2="49627" y2="67374"/>
                        <a14:foregroundMark x1="55272" y1="66869" x2="55272" y2="66869"/>
                        <a14:backgroundMark x1="45687" y1="68081" x2="45687" y2="68081"/>
                        <a14:backgroundMark x1="46006" y1="71010" x2="46006" y2="71010"/>
                      </a14:backgroundRemoval>
                    </a14:imgEffect>
                  </a14:imgLayer>
                </a14:imgProps>
              </a:ext>
            </a:extLst>
          </a:blip>
          <a:srcRect l="28897" t="23572" r="28480" b="35576"/>
          <a:stretch/>
        </p:blipFill>
        <p:spPr>
          <a:xfrm>
            <a:off x="1082215" y="1564191"/>
            <a:ext cx="1099036" cy="11105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소개</a:t>
            </a:r>
            <a:endParaRPr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DDC68-16D4-4632-B465-B0779B6F2AC9}"/>
              </a:ext>
            </a:extLst>
          </p:cNvPr>
          <p:cNvSpPr txBox="1"/>
          <p:nvPr/>
        </p:nvSpPr>
        <p:spPr>
          <a:xfrm flipH="1">
            <a:off x="947228" y="3352657"/>
            <a:ext cx="7443507" cy="1390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촉수화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점화를 제외하면 시청각장애인분들이 일반인들과 의사소통을 할 수 있는 수단이 없음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촉수화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점화의 경우 한국어로 정해진 체계가 없으며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국내에 다룰 수 있는 분들 역시 많지 않음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따라서 우리는 낮은 구매력을 지닌 장애인분들도 접근 가능한 저렴한 가격의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</a:t>
            </a:r>
            <a:r>
              <a:rPr lang="ko-KR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입력기</a:t>
            </a:r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＇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이면서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일반인이 입력한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읍성을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점자로 받아 의사소통이 가능한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</a:t>
            </a:r>
            <a:r>
              <a:rPr lang="ko-KR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보조기</a:t>
            </a:r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＇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고안하고자 함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D0347-22CA-4204-914F-1FA5B07F0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37" y="1347953"/>
            <a:ext cx="2818869" cy="18023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5CC68A-7156-487F-B6D3-030E9E429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193" y="1347953"/>
            <a:ext cx="2818870" cy="18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9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소개</a:t>
            </a:r>
            <a:r>
              <a:rPr lang="en-US" altLang="ko-KR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Device</a:t>
            </a:r>
            <a:endParaRPr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6F665F9-0300-4A4A-9497-79D2A2D58FA1}"/>
              </a:ext>
            </a:extLst>
          </p:cNvPr>
          <p:cNvSpPr/>
          <p:nvPr/>
        </p:nvSpPr>
        <p:spPr>
          <a:xfrm>
            <a:off x="3474792" y="1187424"/>
            <a:ext cx="2619734" cy="3604315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9C57C2-4E96-4F29-B775-7B85CF7030AB}"/>
              </a:ext>
            </a:extLst>
          </p:cNvPr>
          <p:cNvSpPr/>
          <p:nvPr/>
        </p:nvSpPr>
        <p:spPr>
          <a:xfrm>
            <a:off x="3942602" y="1407624"/>
            <a:ext cx="1684113" cy="16902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A31594-A3A2-4836-A603-596C1A5275CA}"/>
              </a:ext>
            </a:extLst>
          </p:cNvPr>
          <p:cNvSpPr/>
          <p:nvPr/>
        </p:nvSpPr>
        <p:spPr>
          <a:xfrm>
            <a:off x="3596575" y="3621251"/>
            <a:ext cx="2376166" cy="725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49FE1BC-5AAF-47F9-A9B3-5924BD9525B8}"/>
              </a:ext>
            </a:extLst>
          </p:cNvPr>
          <p:cNvSpPr/>
          <p:nvPr/>
        </p:nvSpPr>
        <p:spPr>
          <a:xfrm>
            <a:off x="5645313" y="4400923"/>
            <a:ext cx="202688" cy="20268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0BA36A4-A305-4A3D-B59F-1750EC147640}"/>
              </a:ext>
            </a:extLst>
          </p:cNvPr>
          <p:cNvCxnSpPr>
            <a:cxnSpLocks/>
            <a:stCxn id="8" idx="1"/>
            <a:endCxn id="163" idx="3"/>
          </p:cNvCxnSpPr>
          <p:nvPr/>
        </p:nvCxnSpPr>
        <p:spPr>
          <a:xfrm flipH="1" flipV="1">
            <a:off x="2731419" y="1911070"/>
            <a:ext cx="1211183" cy="341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845D5BD-4E9D-473E-9208-E6BB08DD63EE}"/>
              </a:ext>
            </a:extLst>
          </p:cNvPr>
          <p:cNvCxnSpPr>
            <a:cxnSpLocks/>
            <a:stCxn id="19" idx="1"/>
            <a:endCxn id="70" idx="3"/>
          </p:cNvCxnSpPr>
          <p:nvPr/>
        </p:nvCxnSpPr>
        <p:spPr>
          <a:xfrm flipH="1">
            <a:off x="2425159" y="3983779"/>
            <a:ext cx="1171416" cy="3277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4963D90B-2C0C-4CFE-A2EA-D64711E419FB}"/>
              </a:ext>
            </a:extLst>
          </p:cNvPr>
          <p:cNvCxnSpPr>
            <a:cxnSpLocks/>
            <a:stCxn id="23" idx="6"/>
            <a:endCxn id="71" idx="1"/>
          </p:cNvCxnSpPr>
          <p:nvPr/>
        </p:nvCxnSpPr>
        <p:spPr>
          <a:xfrm flipV="1">
            <a:off x="5848001" y="4296247"/>
            <a:ext cx="989898" cy="206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4B3ECC23-E172-413A-9606-12E3C7CFC492}"/>
              </a:ext>
            </a:extLst>
          </p:cNvPr>
          <p:cNvSpPr txBox="1"/>
          <p:nvPr/>
        </p:nvSpPr>
        <p:spPr>
          <a:xfrm>
            <a:off x="1599378" y="1741793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입력부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2BEEA4-3B33-4F3B-8EFE-F594B204EB80}"/>
              </a:ext>
            </a:extLst>
          </p:cNvPr>
          <p:cNvSpPr txBox="1"/>
          <p:nvPr/>
        </p:nvSpPr>
        <p:spPr>
          <a:xfrm>
            <a:off x="1264264" y="4142230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출력부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F93307-CD99-4D72-9B06-7D86F27EC887}"/>
              </a:ext>
            </a:extLst>
          </p:cNvPr>
          <p:cNvSpPr txBox="1"/>
          <p:nvPr/>
        </p:nvSpPr>
        <p:spPr>
          <a:xfrm>
            <a:off x="6837899" y="4003859"/>
            <a:ext cx="74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다음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b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58C5A67-AD6E-4EF8-AC84-4A4E5D4491A9}"/>
              </a:ext>
            </a:extLst>
          </p:cNvPr>
          <p:cNvGrpSpPr/>
          <p:nvPr/>
        </p:nvGrpSpPr>
        <p:grpSpPr>
          <a:xfrm>
            <a:off x="3737901" y="3714240"/>
            <a:ext cx="2103286" cy="526628"/>
            <a:chOff x="4128687" y="3644668"/>
            <a:chExt cx="1612048" cy="40363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9AFAC7C-207B-4A03-B056-688557BD1505}"/>
                </a:ext>
              </a:extLst>
            </p:cNvPr>
            <p:cNvGrpSpPr/>
            <p:nvPr/>
          </p:nvGrpSpPr>
          <p:grpSpPr>
            <a:xfrm>
              <a:off x="4128687" y="3644668"/>
              <a:ext cx="403630" cy="403630"/>
              <a:chOff x="4128687" y="3644668"/>
              <a:chExt cx="403630" cy="40363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A6DACE14-C36C-4CBD-ADF2-F9C13E818D91}"/>
                  </a:ext>
                </a:extLst>
              </p:cNvPr>
              <p:cNvSpPr/>
              <p:nvPr/>
            </p:nvSpPr>
            <p:spPr>
              <a:xfrm>
                <a:off x="4128687" y="3644668"/>
                <a:ext cx="403630" cy="4036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BE87E68-01FE-4740-8658-07D09E933335}"/>
                  </a:ext>
                </a:extLst>
              </p:cNvPr>
              <p:cNvGrpSpPr/>
              <p:nvPr/>
            </p:nvGrpSpPr>
            <p:grpSpPr>
              <a:xfrm>
                <a:off x="4230583" y="3749407"/>
                <a:ext cx="199838" cy="227488"/>
                <a:chOff x="3420330" y="3419472"/>
                <a:chExt cx="456368" cy="519515"/>
              </a:xfrm>
            </p:grpSpPr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B434B842-E959-4962-8716-8F098C9D0B02}"/>
                    </a:ext>
                  </a:extLst>
                </p:cNvPr>
                <p:cNvGrpSpPr/>
                <p:nvPr/>
              </p:nvGrpSpPr>
              <p:grpSpPr>
                <a:xfrm>
                  <a:off x="3424844" y="3419472"/>
                  <a:ext cx="450549" cy="113438"/>
                  <a:chOff x="3424844" y="3419472"/>
                  <a:chExt cx="450549" cy="113438"/>
                </a:xfrm>
              </p:grpSpPr>
              <p:sp>
                <p:nvSpPr>
                  <p:cNvPr id="60" name="타원 59">
                    <a:extLst>
                      <a:ext uri="{FF2B5EF4-FFF2-40B4-BE49-F238E27FC236}">
                        <a16:creationId xmlns:a16="http://schemas.microsoft.com/office/drawing/2014/main" id="{2C7D62D2-F327-4B4F-BCF9-2E92B7F5CE15}"/>
                      </a:ext>
                    </a:extLst>
                  </p:cNvPr>
                  <p:cNvSpPr/>
                  <p:nvPr/>
                </p:nvSpPr>
                <p:spPr>
                  <a:xfrm>
                    <a:off x="3424844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" name="타원 60">
                    <a:extLst>
                      <a:ext uri="{FF2B5EF4-FFF2-40B4-BE49-F238E27FC236}">
                        <a16:creationId xmlns:a16="http://schemas.microsoft.com/office/drawing/2014/main" id="{80937C4F-1D35-4BEE-9778-1CFF99E7DF0B}"/>
                      </a:ext>
                    </a:extLst>
                  </p:cNvPr>
                  <p:cNvSpPr/>
                  <p:nvPr/>
                </p:nvSpPr>
                <p:spPr>
                  <a:xfrm>
                    <a:off x="3765665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62FCFF25-00E0-4A64-8EC7-6EEFB35342E1}"/>
                    </a:ext>
                  </a:extLst>
                </p:cNvPr>
                <p:cNvGrpSpPr/>
                <p:nvPr/>
              </p:nvGrpSpPr>
              <p:grpSpPr>
                <a:xfrm>
                  <a:off x="3426149" y="3616513"/>
                  <a:ext cx="450549" cy="113438"/>
                  <a:chOff x="3424844" y="3419472"/>
                  <a:chExt cx="450549" cy="113438"/>
                </a:xfrm>
              </p:grpSpPr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81975825-0E9C-4AA4-A55F-858A144B41C0}"/>
                      </a:ext>
                    </a:extLst>
                  </p:cNvPr>
                  <p:cNvSpPr/>
                  <p:nvPr/>
                </p:nvSpPr>
                <p:spPr>
                  <a:xfrm>
                    <a:off x="3424844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타원 58">
                    <a:extLst>
                      <a:ext uri="{FF2B5EF4-FFF2-40B4-BE49-F238E27FC236}">
                        <a16:creationId xmlns:a16="http://schemas.microsoft.com/office/drawing/2014/main" id="{C31203C7-0C86-4871-BF8D-DA35EFD22AA0}"/>
                      </a:ext>
                    </a:extLst>
                  </p:cNvPr>
                  <p:cNvSpPr/>
                  <p:nvPr/>
                </p:nvSpPr>
                <p:spPr>
                  <a:xfrm>
                    <a:off x="3765665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32C7676C-EB50-42E8-9DE5-B0BC6612279C}"/>
                    </a:ext>
                  </a:extLst>
                </p:cNvPr>
                <p:cNvGrpSpPr/>
                <p:nvPr/>
              </p:nvGrpSpPr>
              <p:grpSpPr>
                <a:xfrm>
                  <a:off x="3420330" y="3825549"/>
                  <a:ext cx="450549" cy="113438"/>
                  <a:chOff x="3424844" y="3419472"/>
                  <a:chExt cx="450549" cy="113438"/>
                </a:xfrm>
              </p:grpSpPr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92BADBD2-2F32-48CA-BEDD-1CE3A8B00C23}"/>
                      </a:ext>
                    </a:extLst>
                  </p:cNvPr>
                  <p:cNvSpPr/>
                  <p:nvPr/>
                </p:nvSpPr>
                <p:spPr>
                  <a:xfrm>
                    <a:off x="3424844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7B65B31B-86AF-4147-91DF-E27E6D6323E9}"/>
                      </a:ext>
                    </a:extLst>
                  </p:cNvPr>
                  <p:cNvSpPr/>
                  <p:nvPr/>
                </p:nvSpPr>
                <p:spPr>
                  <a:xfrm>
                    <a:off x="3765665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400332B3-4BBA-441B-9DD9-A45936DC656F}"/>
                </a:ext>
              </a:extLst>
            </p:cNvPr>
            <p:cNvGrpSpPr/>
            <p:nvPr/>
          </p:nvGrpSpPr>
          <p:grpSpPr>
            <a:xfrm>
              <a:off x="4529065" y="3644668"/>
              <a:ext cx="403630" cy="403630"/>
              <a:chOff x="4128687" y="3644668"/>
              <a:chExt cx="403630" cy="403630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0B3B825-DD1A-410C-8E10-EC2CE4154BF2}"/>
                  </a:ext>
                </a:extLst>
              </p:cNvPr>
              <p:cNvSpPr/>
              <p:nvPr/>
            </p:nvSpPr>
            <p:spPr>
              <a:xfrm>
                <a:off x="4128687" y="3644668"/>
                <a:ext cx="403630" cy="4036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54A98BA8-980B-4AC4-8DF5-6D9600052AED}"/>
                  </a:ext>
                </a:extLst>
              </p:cNvPr>
              <p:cNvGrpSpPr/>
              <p:nvPr/>
            </p:nvGrpSpPr>
            <p:grpSpPr>
              <a:xfrm>
                <a:off x="4230583" y="3749407"/>
                <a:ext cx="199838" cy="227488"/>
                <a:chOff x="3420330" y="3419472"/>
                <a:chExt cx="456368" cy="519515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D5CA8815-5B30-405E-9319-2AB8DAC0FCDC}"/>
                    </a:ext>
                  </a:extLst>
                </p:cNvPr>
                <p:cNvGrpSpPr/>
                <p:nvPr/>
              </p:nvGrpSpPr>
              <p:grpSpPr>
                <a:xfrm>
                  <a:off x="3424844" y="3419472"/>
                  <a:ext cx="450549" cy="113438"/>
                  <a:chOff x="3424844" y="3419472"/>
                  <a:chExt cx="450549" cy="113438"/>
                </a:xfrm>
              </p:grpSpPr>
              <p:sp>
                <p:nvSpPr>
                  <p:cNvPr id="84" name="타원 83">
                    <a:extLst>
                      <a:ext uri="{FF2B5EF4-FFF2-40B4-BE49-F238E27FC236}">
                        <a16:creationId xmlns:a16="http://schemas.microsoft.com/office/drawing/2014/main" id="{5D9F5A35-C8DB-454D-8A83-72FDE173A4B6}"/>
                      </a:ext>
                    </a:extLst>
                  </p:cNvPr>
                  <p:cNvSpPr/>
                  <p:nvPr/>
                </p:nvSpPr>
                <p:spPr>
                  <a:xfrm>
                    <a:off x="3424844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40962E35-C3C8-4636-9DFB-98D0F7D78DAD}"/>
                      </a:ext>
                    </a:extLst>
                  </p:cNvPr>
                  <p:cNvSpPr/>
                  <p:nvPr/>
                </p:nvSpPr>
                <p:spPr>
                  <a:xfrm>
                    <a:off x="3765665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1102075B-6935-422E-8A86-5E7284D82313}"/>
                    </a:ext>
                  </a:extLst>
                </p:cNvPr>
                <p:cNvGrpSpPr/>
                <p:nvPr/>
              </p:nvGrpSpPr>
              <p:grpSpPr>
                <a:xfrm>
                  <a:off x="3426149" y="3616513"/>
                  <a:ext cx="450549" cy="113438"/>
                  <a:chOff x="3424844" y="3419472"/>
                  <a:chExt cx="450549" cy="113438"/>
                </a:xfrm>
              </p:grpSpPr>
              <p:sp>
                <p:nvSpPr>
                  <p:cNvPr id="82" name="타원 81">
                    <a:extLst>
                      <a:ext uri="{FF2B5EF4-FFF2-40B4-BE49-F238E27FC236}">
                        <a16:creationId xmlns:a16="http://schemas.microsoft.com/office/drawing/2014/main" id="{130A1C25-EEBC-4B17-8D49-E579A4E94AD1}"/>
                      </a:ext>
                    </a:extLst>
                  </p:cNvPr>
                  <p:cNvSpPr/>
                  <p:nvPr/>
                </p:nvSpPr>
                <p:spPr>
                  <a:xfrm>
                    <a:off x="3424844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1B5161F6-9FFA-4647-AB44-42015C8AE0AA}"/>
                      </a:ext>
                    </a:extLst>
                  </p:cNvPr>
                  <p:cNvSpPr/>
                  <p:nvPr/>
                </p:nvSpPr>
                <p:spPr>
                  <a:xfrm>
                    <a:off x="3765665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D4711127-A19E-4075-B998-D94610ACCBEC}"/>
                    </a:ext>
                  </a:extLst>
                </p:cNvPr>
                <p:cNvGrpSpPr/>
                <p:nvPr/>
              </p:nvGrpSpPr>
              <p:grpSpPr>
                <a:xfrm>
                  <a:off x="3420330" y="3825549"/>
                  <a:ext cx="450549" cy="113438"/>
                  <a:chOff x="3424844" y="3419472"/>
                  <a:chExt cx="450549" cy="113438"/>
                </a:xfrm>
              </p:grpSpPr>
              <p:sp>
                <p:nvSpPr>
                  <p:cNvPr id="80" name="타원 79">
                    <a:extLst>
                      <a:ext uri="{FF2B5EF4-FFF2-40B4-BE49-F238E27FC236}">
                        <a16:creationId xmlns:a16="http://schemas.microsoft.com/office/drawing/2014/main" id="{6587F901-C739-4D5A-B574-24DB36979E76}"/>
                      </a:ext>
                    </a:extLst>
                  </p:cNvPr>
                  <p:cNvSpPr/>
                  <p:nvPr/>
                </p:nvSpPr>
                <p:spPr>
                  <a:xfrm>
                    <a:off x="3424844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6174AEC4-B678-4D6B-9D31-9B15E7EE7D3A}"/>
                      </a:ext>
                    </a:extLst>
                  </p:cNvPr>
                  <p:cNvSpPr/>
                  <p:nvPr/>
                </p:nvSpPr>
                <p:spPr>
                  <a:xfrm>
                    <a:off x="3765665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0E3637BE-8275-4012-A75A-A4EF9768B4E9}"/>
                </a:ext>
              </a:extLst>
            </p:cNvPr>
            <p:cNvGrpSpPr/>
            <p:nvPr/>
          </p:nvGrpSpPr>
          <p:grpSpPr>
            <a:xfrm>
              <a:off x="4936727" y="3644668"/>
              <a:ext cx="403630" cy="403630"/>
              <a:chOff x="4128687" y="3644668"/>
              <a:chExt cx="403630" cy="403630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ADD1747C-A01A-4196-89D2-188CAA34BDD8}"/>
                  </a:ext>
                </a:extLst>
              </p:cNvPr>
              <p:cNvSpPr/>
              <p:nvPr/>
            </p:nvSpPr>
            <p:spPr>
              <a:xfrm>
                <a:off x="4128687" y="3644668"/>
                <a:ext cx="403630" cy="4036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A9A96487-5F30-47FE-903F-9A3A5D05E485}"/>
                  </a:ext>
                </a:extLst>
              </p:cNvPr>
              <p:cNvGrpSpPr/>
              <p:nvPr/>
            </p:nvGrpSpPr>
            <p:grpSpPr>
              <a:xfrm>
                <a:off x="4230583" y="3749407"/>
                <a:ext cx="199838" cy="227488"/>
                <a:chOff x="3420330" y="3419472"/>
                <a:chExt cx="456368" cy="519515"/>
              </a:xfrm>
            </p:grpSpPr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C5E89364-4711-4243-993F-9029C3943683}"/>
                    </a:ext>
                  </a:extLst>
                </p:cNvPr>
                <p:cNvGrpSpPr/>
                <p:nvPr/>
              </p:nvGrpSpPr>
              <p:grpSpPr>
                <a:xfrm>
                  <a:off x="3424844" y="3419472"/>
                  <a:ext cx="450549" cy="113438"/>
                  <a:chOff x="3424844" y="3419472"/>
                  <a:chExt cx="450549" cy="113438"/>
                </a:xfrm>
              </p:grpSpPr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085B4871-6C7D-443A-802B-2A7062C625E3}"/>
                      </a:ext>
                    </a:extLst>
                  </p:cNvPr>
                  <p:cNvSpPr/>
                  <p:nvPr/>
                </p:nvSpPr>
                <p:spPr>
                  <a:xfrm>
                    <a:off x="3424844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A8806BF1-3D7E-4A3B-9963-ACABE2E5A553}"/>
                      </a:ext>
                    </a:extLst>
                  </p:cNvPr>
                  <p:cNvSpPr/>
                  <p:nvPr/>
                </p:nvSpPr>
                <p:spPr>
                  <a:xfrm>
                    <a:off x="3765665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D0072BEF-8046-4351-BA00-817B9D443B87}"/>
                    </a:ext>
                  </a:extLst>
                </p:cNvPr>
                <p:cNvGrpSpPr/>
                <p:nvPr/>
              </p:nvGrpSpPr>
              <p:grpSpPr>
                <a:xfrm>
                  <a:off x="3426149" y="3616513"/>
                  <a:ext cx="450549" cy="113438"/>
                  <a:chOff x="3424844" y="3419472"/>
                  <a:chExt cx="450549" cy="113438"/>
                </a:xfrm>
              </p:grpSpPr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5C2A42B7-5C5E-4AD9-9461-D3DBCCEC94F3}"/>
                      </a:ext>
                    </a:extLst>
                  </p:cNvPr>
                  <p:cNvSpPr/>
                  <p:nvPr/>
                </p:nvSpPr>
                <p:spPr>
                  <a:xfrm>
                    <a:off x="3424844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949A1676-9492-4DAA-87B4-7C83386CDF29}"/>
                      </a:ext>
                    </a:extLst>
                  </p:cNvPr>
                  <p:cNvSpPr/>
                  <p:nvPr/>
                </p:nvSpPr>
                <p:spPr>
                  <a:xfrm>
                    <a:off x="3765665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4A474F98-E6E3-4B67-8CE3-C0FA65BC21C3}"/>
                    </a:ext>
                  </a:extLst>
                </p:cNvPr>
                <p:cNvGrpSpPr/>
                <p:nvPr/>
              </p:nvGrpSpPr>
              <p:grpSpPr>
                <a:xfrm>
                  <a:off x="3420330" y="3825549"/>
                  <a:ext cx="450549" cy="113438"/>
                  <a:chOff x="3424844" y="3419472"/>
                  <a:chExt cx="450549" cy="113438"/>
                </a:xfrm>
              </p:grpSpPr>
              <p:sp>
                <p:nvSpPr>
                  <p:cNvPr id="92" name="타원 91">
                    <a:extLst>
                      <a:ext uri="{FF2B5EF4-FFF2-40B4-BE49-F238E27FC236}">
                        <a16:creationId xmlns:a16="http://schemas.microsoft.com/office/drawing/2014/main" id="{2AC87CAB-318E-406D-A02D-0F7B8D24D270}"/>
                      </a:ext>
                    </a:extLst>
                  </p:cNvPr>
                  <p:cNvSpPr/>
                  <p:nvPr/>
                </p:nvSpPr>
                <p:spPr>
                  <a:xfrm>
                    <a:off x="3424844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AF0E9A1D-7F64-4B09-808B-6DC01C0A00C7}"/>
                      </a:ext>
                    </a:extLst>
                  </p:cNvPr>
                  <p:cNvSpPr/>
                  <p:nvPr/>
                </p:nvSpPr>
                <p:spPr>
                  <a:xfrm>
                    <a:off x="3765665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D53D033-6FF4-4742-A5D8-56A59A625BE2}"/>
                </a:ext>
              </a:extLst>
            </p:cNvPr>
            <p:cNvGrpSpPr/>
            <p:nvPr/>
          </p:nvGrpSpPr>
          <p:grpSpPr>
            <a:xfrm>
              <a:off x="5337105" y="3644668"/>
              <a:ext cx="403630" cy="403630"/>
              <a:chOff x="4128687" y="3644668"/>
              <a:chExt cx="403630" cy="403630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74C0E78-E910-43DB-AA44-AD45BA1E9924}"/>
                  </a:ext>
                </a:extLst>
              </p:cNvPr>
              <p:cNvSpPr/>
              <p:nvPr/>
            </p:nvSpPr>
            <p:spPr>
              <a:xfrm>
                <a:off x="4128687" y="3644668"/>
                <a:ext cx="403630" cy="4036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09D8FE0F-F83E-4C15-842E-AD357E114786}"/>
                  </a:ext>
                </a:extLst>
              </p:cNvPr>
              <p:cNvGrpSpPr/>
              <p:nvPr/>
            </p:nvGrpSpPr>
            <p:grpSpPr>
              <a:xfrm>
                <a:off x="4230583" y="3749407"/>
                <a:ext cx="199838" cy="227488"/>
                <a:chOff x="3420330" y="3419472"/>
                <a:chExt cx="456368" cy="519515"/>
              </a:xfrm>
            </p:grpSpPr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BC54B917-3B78-43FB-B325-A01FAEA183E9}"/>
                    </a:ext>
                  </a:extLst>
                </p:cNvPr>
                <p:cNvGrpSpPr/>
                <p:nvPr/>
              </p:nvGrpSpPr>
              <p:grpSpPr>
                <a:xfrm>
                  <a:off x="3424844" y="3419472"/>
                  <a:ext cx="450549" cy="113438"/>
                  <a:chOff x="3424844" y="3419472"/>
                  <a:chExt cx="450549" cy="113438"/>
                </a:xfrm>
              </p:grpSpPr>
              <p:sp>
                <p:nvSpPr>
                  <p:cNvPr id="108" name="타원 107">
                    <a:extLst>
                      <a:ext uri="{FF2B5EF4-FFF2-40B4-BE49-F238E27FC236}">
                        <a16:creationId xmlns:a16="http://schemas.microsoft.com/office/drawing/2014/main" id="{22CA7E27-1249-47C6-B8EB-8142818A93FF}"/>
                      </a:ext>
                    </a:extLst>
                  </p:cNvPr>
                  <p:cNvSpPr/>
                  <p:nvPr/>
                </p:nvSpPr>
                <p:spPr>
                  <a:xfrm>
                    <a:off x="3424844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타원 108">
                    <a:extLst>
                      <a:ext uri="{FF2B5EF4-FFF2-40B4-BE49-F238E27FC236}">
                        <a16:creationId xmlns:a16="http://schemas.microsoft.com/office/drawing/2014/main" id="{BE09598D-DAE7-43FF-A58F-1109246B6BA6}"/>
                      </a:ext>
                    </a:extLst>
                  </p:cNvPr>
                  <p:cNvSpPr/>
                  <p:nvPr/>
                </p:nvSpPr>
                <p:spPr>
                  <a:xfrm>
                    <a:off x="3765665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54E0633F-214F-41A8-BE2F-9A1EA1763A78}"/>
                    </a:ext>
                  </a:extLst>
                </p:cNvPr>
                <p:cNvGrpSpPr/>
                <p:nvPr/>
              </p:nvGrpSpPr>
              <p:grpSpPr>
                <a:xfrm>
                  <a:off x="3426149" y="3616513"/>
                  <a:ext cx="450549" cy="113438"/>
                  <a:chOff x="3424844" y="3419472"/>
                  <a:chExt cx="450549" cy="113438"/>
                </a:xfrm>
              </p:grpSpPr>
              <p:sp>
                <p:nvSpPr>
                  <p:cNvPr id="106" name="타원 105">
                    <a:extLst>
                      <a:ext uri="{FF2B5EF4-FFF2-40B4-BE49-F238E27FC236}">
                        <a16:creationId xmlns:a16="http://schemas.microsoft.com/office/drawing/2014/main" id="{7C42DEB2-C0F3-4F1D-9578-6F3AD0CD25B4}"/>
                      </a:ext>
                    </a:extLst>
                  </p:cNvPr>
                  <p:cNvSpPr/>
                  <p:nvPr/>
                </p:nvSpPr>
                <p:spPr>
                  <a:xfrm>
                    <a:off x="3424844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3C7EF574-22DF-406A-A139-C96E9EAD3AEB}"/>
                      </a:ext>
                    </a:extLst>
                  </p:cNvPr>
                  <p:cNvSpPr/>
                  <p:nvPr/>
                </p:nvSpPr>
                <p:spPr>
                  <a:xfrm>
                    <a:off x="3765665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40A47AF6-DA58-471A-87DD-A1485B83A882}"/>
                    </a:ext>
                  </a:extLst>
                </p:cNvPr>
                <p:cNvGrpSpPr/>
                <p:nvPr/>
              </p:nvGrpSpPr>
              <p:grpSpPr>
                <a:xfrm>
                  <a:off x="3420330" y="3825549"/>
                  <a:ext cx="450549" cy="113438"/>
                  <a:chOff x="3424844" y="3419472"/>
                  <a:chExt cx="450549" cy="113438"/>
                </a:xfrm>
              </p:grpSpPr>
              <p:sp>
                <p:nvSpPr>
                  <p:cNvPr id="104" name="타원 103">
                    <a:extLst>
                      <a:ext uri="{FF2B5EF4-FFF2-40B4-BE49-F238E27FC236}">
                        <a16:creationId xmlns:a16="http://schemas.microsoft.com/office/drawing/2014/main" id="{95D724C5-0268-4D68-A126-7C3A06B26816}"/>
                      </a:ext>
                    </a:extLst>
                  </p:cNvPr>
                  <p:cNvSpPr/>
                  <p:nvPr/>
                </p:nvSpPr>
                <p:spPr>
                  <a:xfrm>
                    <a:off x="3424844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5" name="타원 104">
                    <a:extLst>
                      <a:ext uri="{FF2B5EF4-FFF2-40B4-BE49-F238E27FC236}">
                        <a16:creationId xmlns:a16="http://schemas.microsoft.com/office/drawing/2014/main" id="{B53A784D-F691-42F1-8F11-AC67F5344EA4}"/>
                      </a:ext>
                    </a:extLst>
                  </p:cNvPr>
                  <p:cNvSpPr/>
                  <p:nvPr/>
                </p:nvSpPr>
                <p:spPr>
                  <a:xfrm>
                    <a:off x="3765665" y="3419472"/>
                    <a:ext cx="109728" cy="113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23B9591-A3EB-4AAA-A03D-D4C808B3C05E}"/>
              </a:ext>
            </a:extLst>
          </p:cNvPr>
          <p:cNvGrpSpPr/>
          <p:nvPr/>
        </p:nvGrpSpPr>
        <p:grpSpPr>
          <a:xfrm>
            <a:off x="4136781" y="1557784"/>
            <a:ext cx="1290496" cy="1336966"/>
            <a:chOff x="4205323" y="1579582"/>
            <a:chExt cx="1069085" cy="1107584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2D8C338-BD6F-4ED0-BAF5-DA3BE26FAE17}"/>
                </a:ext>
              </a:extLst>
            </p:cNvPr>
            <p:cNvSpPr/>
            <p:nvPr/>
          </p:nvSpPr>
          <p:spPr>
            <a:xfrm>
              <a:off x="4210936" y="1579582"/>
              <a:ext cx="256214" cy="256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D17FC33-1E65-45BF-94A4-D342DFF0B661}"/>
                </a:ext>
              </a:extLst>
            </p:cNvPr>
            <p:cNvSpPr/>
            <p:nvPr/>
          </p:nvSpPr>
          <p:spPr>
            <a:xfrm>
              <a:off x="5018194" y="1579582"/>
              <a:ext cx="256214" cy="256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CA47804-66E4-4B3A-975D-B068132DC48D}"/>
                </a:ext>
              </a:extLst>
            </p:cNvPr>
            <p:cNvSpPr/>
            <p:nvPr/>
          </p:nvSpPr>
          <p:spPr>
            <a:xfrm>
              <a:off x="4205323" y="2012489"/>
              <a:ext cx="256214" cy="256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74FB35B-748F-419A-87CA-49187248365B}"/>
                </a:ext>
              </a:extLst>
            </p:cNvPr>
            <p:cNvSpPr/>
            <p:nvPr/>
          </p:nvSpPr>
          <p:spPr>
            <a:xfrm>
              <a:off x="5012581" y="2012489"/>
              <a:ext cx="256214" cy="256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95D7B859-D8D9-4E95-9496-45A6EDD4B580}"/>
                </a:ext>
              </a:extLst>
            </p:cNvPr>
            <p:cNvSpPr/>
            <p:nvPr/>
          </p:nvSpPr>
          <p:spPr>
            <a:xfrm>
              <a:off x="4205323" y="2430952"/>
              <a:ext cx="256214" cy="256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CB8E08A4-03CF-42FA-BE07-063459831422}"/>
                </a:ext>
              </a:extLst>
            </p:cNvPr>
            <p:cNvSpPr/>
            <p:nvPr/>
          </p:nvSpPr>
          <p:spPr>
            <a:xfrm>
              <a:off x="5012581" y="2430952"/>
              <a:ext cx="256214" cy="256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6" name="그림 115">
            <a:extLst>
              <a:ext uri="{FF2B5EF4-FFF2-40B4-BE49-F238E27FC236}">
                <a16:creationId xmlns:a16="http://schemas.microsoft.com/office/drawing/2014/main" id="{8FEB97BE-854C-4FD3-9215-8159A3964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19" r="15136"/>
          <a:stretch/>
        </p:blipFill>
        <p:spPr>
          <a:xfrm>
            <a:off x="5705223" y="2611202"/>
            <a:ext cx="267518" cy="261268"/>
          </a:xfrm>
          <a:prstGeom prst="ellipse">
            <a:avLst/>
          </a:prstGeom>
          <a:ln w="952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D1282A9C-2841-4052-89C7-4007483FE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224" y="2096752"/>
            <a:ext cx="267517" cy="266597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5545489C-B564-48B7-AA2F-F38554765841}"/>
              </a:ext>
            </a:extLst>
          </p:cNvPr>
          <p:cNvSpPr txBox="1"/>
          <p:nvPr/>
        </p:nvSpPr>
        <p:spPr>
          <a:xfrm>
            <a:off x="6750694" y="1458991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‘Backspace’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D52C703-5575-4200-8C79-21CEBAB4E4B9}"/>
              </a:ext>
            </a:extLst>
          </p:cNvPr>
          <p:cNvSpPr txBox="1"/>
          <p:nvPr/>
        </p:nvSpPr>
        <p:spPr>
          <a:xfrm>
            <a:off x="6665010" y="2872470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‘Enter’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E360736-7923-456C-92FC-C43693F44E7A}"/>
              </a:ext>
            </a:extLst>
          </p:cNvPr>
          <p:cNvCxnSpPr>
            <a:cxnSpLocks/>
            <a:stCxn id="116" idx="6"/>
            <a:endCxn id="133" idx="1"/>
          </p:cNvCxnSpPr>
          <p:nvPr/>
        </p:nvCxnSpPr>
        <p:spPr>
          <a:xfrm>
            <a:off x="5972741" y="2741836"/>
            <a:ext cx="692269" cy="284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BC6A62C8-3E5F-4992-8575-8516BD92BC7F}"/>
              </a:ext>
            </a:extLst>
          </p:cNvPr>
          <p:cNvCxnSpPr>
            <a:cxnSpLocks/>
            <a:stCxn id="123" idx="6"/>
            <a:endCxn id="132" idx="1"/>
          </p:cNvCxnSpPr>
          <p:nvPr/>
        </p:nvCxnSpPr>
        <p:spPr>
          <a:xfrm flipV="1">
            <a:off x="5972741" y="1612880"/>
            <a:ext cx="777953" cy="6171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25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소개</a:t>
            </a:r>
            <a:r>
              <a:rPr lang="en-US" altLang="ko-KR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Android Application</a:t>
            </a:r>
            <a:endParaRPr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D50E5C7-21E4-46DF-8217-758616BE1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38" y="1025175"/>
            <a:ext cx="4591931" cy="377728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DEE5BB6-7E60-4B83-B702-D17AD4972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164676" y="2006397"/>
            <a:ext cx="604948" cy="60494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ECA2AF2D-0D78-4C60-AC76-5A20CEE6A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525" y="3012467"/>
            <a:ext cx="1341250" cy="70364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D8779FE-6D70-4DDC-B2D2-222D72634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98" y="1832046"/>
            <a:ext cx="1847850" cy="177165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A9A872F-7AA7-4783-BF03-3B3BC8AEB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0932" y="1907746"/>
            <a:ext cx="1017065" cy="100607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4EAC2E40-06B6-4433-96BC-3029ED4AB6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932" y="3603696"/>
            <a:ext cx="972702" cy="97270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BF300A7-E836-4584-AADB-D6940D4F1B57}"/>
              </a:ext>
            </a:extLst>
          </p:cNvPr>
          <p:cNvSpPr txBox="1"/>
          <p:nvPr/>
        </p:nvSpPr>
        <p:spPr>
          <a:xfrm>
            <a:off x="770153" y="3696749"/>
            <a:ext cx="168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Speech input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0E2260-5DD5-4FC4-97B9-7FD8D942936B}"/>
              </a:ext>
            </a:extLst>
          </p:cNvPr>
          <p:cNvSpPr txBox="1"/>
          <p:nvPr/>
        </p:nvSpPr>
        <p:spPr>
          <a:xfrm>
            <a:off x="6045114" y="1457275"/>
            <a:ext cx="240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STT (Speech to Text)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C54B8B-EB27-4208-AA10-52A037B6D619}"/>
              </a:ext>
            </a:extLst>
          </p:cNvPr>
          <p:cNvSpPr txBox="1"/>
          <p:nvPr/>
        </p:nvSpPr>
        <p:spPr>
          <a:xfrm>
            <a:off x="6165136" y="3295919"/>
            <a:ext cx="240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Text to Braille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9104C98B-27B9-454D-9547-1A0CA92A165C}"/>
              </a:ext>
            </a:extLst>
          </p:cNvPr>
          <p:cNvSpPr/>
          <p:nvPr/>
        </p:nvSpPr>
        <p:spPr>
          <a:xfrm>
            <a:off x="2952550" y="2852285"/>
            <a:ext cx="323386" cy="1601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C011AB8F-2BC4-4EB0-88DF-EDF02E9ACA11}"/>
              </a:ext>
            </a:extLst>
          </p:cNvPr>
          <p:cNvSpPr/>
          <p:nvPr/>
        </p:nvSpPr>
        <p:spPr>
          <a:xfrm>
            <a:off x="5693076" y="2856646"/>
            <a:ext cx="323386" cy="1601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1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3.</a:t>
            </a:r>
            <a:b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경쟁사 분석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B.E.E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2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경쟁사 분석</a:t>
            </a:r>
            <a:r>
              <a:rPr lang="en-US" altLang="ko-KR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기업분석</a:t>
            </a:r>
            <a:endParaRPr sz="1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799" y="1451729"/>
            <a:ext cx="2106736" cy="815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287982" y="1227167"/>
            <a:ext cx="4856018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Selvas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Healthcare</a:t>
            </a:r>
          </a:p>
          <a:p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- 1993</a:t>
            </a:r>
            <a:r>
              <a:rPr lang="ko-KR" altLang="en-US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설립의 의료기기 기업</a:t>
            </a:r>
            <a:endParaRPr lang="en-US" altLang="ko-KR" sz="13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3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점자기기</a:t>
            </a:r>
            <a:r>
              <a:rPr lang="en-US" altLang="ko-KR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노인 및 </a:t>
            </a:r>
            <a:r>
              <a:rPr lang="ko-KR" altLang="en-US" sz="1300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저시력</a:t>
            </a:r>
            <a:r>
              <a:rPr lang="ko-KR" altLang="en-US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제품</a:t>
            </a:r>
            <a:r>
              <a:rPr lang="en-US" altLang="ko-KR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구강청결 제품 등의 </a:t>
            </a:r>
            <a:r>
              <a:rPr lang="ko-KR" altLang="en-US" sz="1300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헬스케어의</a:t>
            </a:r>
            <a:r>
              <a:rPr lang="ko-KR" altLang="en-US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사업</a:t>
            </a:r>
            <a:endParaRPr lang="en-US" altLang="ko-KR" sz="13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3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- 2001</a:t>
            </a:r>
            <a:r>
              <a:rPr lang="ko-KR" altLang="en-US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처음 출시한 이후 지금까지 </a:t>
            </a:r>
            <a:r>
              <a:rPr lang="en-US" altLang="ko-KR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ko-KR" altLang="en-US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종의 모델 출시</a:t>
            </a:r>
            <a:endParaRPr lang="en-US" altLang="ko-KR" sz="13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400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만원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~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580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만원</a:t>
            </a:r>
            <a:r>
              <a:rPr lang="ko-KR" altLang="en-US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가격대</a:t>
            </a:r>
            <a:endParaRPr lang="en-US" altLang="ko-KR" sz="13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13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한소네</a:t>
            </a:r>
            <a:r>
              <a:rPr lang="ko-KR" altLang="en-US" sz="1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시리즈 제품으로 현재 세계 최고의 점자제품 보조기기로써</a:t>
            </a:r>
            <a:endParaRPr lang="en-US" altLang="ko-KR" sz="13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ko-KR" altLang="en-US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해당 산업에서 명성이 높음</a:t>
            </a:r>
            <a:endParaRPr lang="en-US" altLang="ko-KR" sz="13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endParaRPr lang="en-US" altLang="ko-KR" sz="13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시각 장애인 분들을 타겟으로 함</a:t>
            </a:r>
            <a:endParaRPr lang="en-US" altLang="ko-KR" sz="13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endParaRPr lang="en-US" altLang="ko-KR" sz="13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 시청각 중복 장애인의 사업은 진행하지 않음</a:t>
            </a:r>
            <a:endParaRPr lang="en-US" altLang="ko-KR" sz="13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228" y="2693368"/>
            <a:ext cx="3706890" cy="1868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87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경쟁사 분석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기업분석</a:t>
            </a:r>
            <a:endParaRPr sz="1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7150" y="1295988"/>
            <a:ext cx="3505598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교육 및 사무용 점자정보단말기</a:t>
            </a:r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OCR Camera :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인쇄물을 점자로 인식</a:t>
            </a:r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시각장애인분들을 위한 </a:t>
            </a:r>
            <a:r>
              <a:rPr lang="ko-KR" altLang="en-US" b="1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</a:t>
            </a:r>
            <a:endParaRPr lang="en-US" altLang="ko-KR" b="1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3646" y="1301479"/>
            <a:ext cx="2447542" cy="93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759036" y="2279432"/>
            <a:ext cx="1023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한소네</a:t>
            </a:r>
            <a:r>
              <a:rPr lang="ko-KR" altLang="en-US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/>
          <a:srcRect l="3194" b="7628"/>
          <a:stretch/>
        </p:blipFill>
        <p:spPr bwMode="auto">
          <a:xfrm>
            <a:off x="2759036" y="2928508"/>
            <a:ext cx="2353291" cy="100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270664" y="3971781"/>
            <a:ext cx="128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한소네</a:t>
            </a:r>
            <a:r>
              <a:rPr lang="ko-KR" altLang="en-US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U2 </a:t>
            </a:r>
            <a:r>
              <a:rPr lang="ko-KR" altLang="en-US" sz="1200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쿼티</a:t>
            </a:r>
            <a:endParaRPr lang="en-US" altLang="ko-KR" sz="12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2529" y="3108849"/>
            <a:ext cx="4092038" cy="7817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중도실명인과 키보드 사용자를 위한 </a:t>
            </a:r>
            <a:r>
              <a:rPr lang="ko-KR" altLang="en-US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쿼티용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자판탑재</a:t>
            </a: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일반적인 문서작업</a:t>
            </a:r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가능</a:t>
            </a:r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09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경쟁사 분석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경쟁사 </a:t>
            </a:r>
            <a:r>
              <a:rPr lang="en-US" altLang="ko-KR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SWOT </a:t>
            </a:r>
            <a:r>
              <a:rPr lang="ko-KR" altLang="en-US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endParaRPr sz="1800" b="1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75670" y="3322992"/>
            <a:ext cx="1718003" cy="118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고령자가 대부분인 </a:t>
            </a:r>
            <a:endParaRPr lang="en-US" altLang="ko-KR" sz="12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</a:t>
            </a:r>
            <a:endParaRPr lang="en-US" altLang="ko-KR" sz="12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en-US" altLang="ko-KR" sz="105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고급 기술에 대한 </a:t>
            </a:r>
            <a:endParaRPr lang="en-US" altLang="ko-KR" sz="105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05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ko-KR" altLang="en-US" sz="105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 요구가 크지 않음</a:t>
            </a:r>
            <a:r>
              <a:rPr lang="en-US" altLang="ko-KR" sz="105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endParaRPr lang="ko-KR" altLang="en-US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E566087-0D4A-4073-AAEF-F23A7B1CED0E}"/>
              </a:ext>
            </a:extLst>
          </p:cNvPr>
          <p:cNvGrpSpPr/>
          <p:nvPr/>
        </p:nvGrpSpPr>
        <p:grpSpPr>
          <a:xfrm>
            <a:off x="701895" y="1105786"/>
            <a:ext cx="4249116" cy="3986921"/>
            <a:chOff x="504963" y="935940"/>
            <a:chExt cx="4640879" cy="4354512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568829" y="2992621"/>
              <a:ext cx="43204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729069" y="1084409"/>
              <a:ext cx="0" cy="3816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13879" y="2947656"/>
              <a:ext cx="3903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2060">
                      <a:alpha val="46000"/>
                    </a:srgbClr>
                  </a:solidFill>
                </a:rPr>
                <a:t>O</a:t>
              </a:r>
              <a:endParaRPr lang="en-US" altLang="ko-KR" sz="2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>
                    <a:alpha val="46000"/>
                  </a:srgbClr>
                </a:solidFill>
                <a:effectLst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04963" y="995052"/>
              <a:ext cx="43120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2060">
                      <a:alpha val="46000"/>
                    </a:srgbClr>
                  </a:solidFill>
                </a:rPr>
                <a:t>S</a:t>
              </a:r>
              <a:endParaRPr lang="en-US" altLang="ko-KR" sz="2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>
                    <a:alpha val="46000"/>
                  </a:srgbClr>
                </a:solidFill>
                <a:effectLst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55372" y="999246"/>
              <a:ext cx="477944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>
                      <a:alpha val="46000"/>
                    </a:srgbClr>
                  </a:solidFill>
                </a:rPr>
                <a:t>W</a:t>
              </a:r>
              <a:endParaRPr lang="en-US" altLang="ko-KR" sz="2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>
                    <a:alpha val="46000"/>
                  </a:srgbClr>
                </a:solidFill>
                <a:effectLst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825403" y="2958542"/>
              <a:ext cx="31839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>
                      <a:alpha val="46000"/>
                    </a:srgbClr>
                  </a:solidFill>
                </a:rPr>
                <a:t>T</a:t>
              </a:r>
              <a:endParaRPr lang="en-US" altLang="ko-KR" sz="2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>
                    <a:alpha val="46000"/>
                  </a:srgbClr>
                </a:solidFill>
                <a:effectLst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8888" y="1408324"/>
              <a:ext cx="2046515" cy="173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점자기기 산업에 대한  </a:t>
              </a: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</a:t>
              </a: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전문성</a:t>
              </a: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20000"/>
                </a:lnSpc>
                <a:buFont typeface="Arial" pitchFamily="34" charset="0"/>
                <a:buChar char="•"/>
              </a:pP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다양한 고급 기술 </a:t>
              </a: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</a:t>
              </a:r>
              <a:r>
                <a:rPr lang="en-US" altLang="ko-KR" sz="105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(</a:t>
              </a:r>
              <a:r>
                <a:rPr lang="ko-KR" altLang="en-US" sz="1050" dirty="0" err="1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웹서핑</a:t>
              </a:r>
              <a:r>
                <a:rPr lang="en-US" altLang="ko-KR" sz="105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신문기사 읽기</a:t>
              </a:r>
              <a:r>
                <a:rPr lang="en-US" altLang="ko-KR" sz="105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)</a:t>
              </a:r>
              <a:r>
                <a:rPr lang="ko-KR" altLang="en-US" sz="105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이</a:t>
              </a: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</a:t>
              </a:r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</a:t>
              </a: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접목된 점자기기</a:t>
              </a: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endParaRPr lang="en-US" altLang="ko-KR" sz="11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99327" y="1409034"/>
              <a:ext cx="2046515" cy="151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높은 가격과 높은 수리비</a:t>
              </a: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en-US" altLang="ko-KR" sz="10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시청각 중복장애인을 </a:t>
              </a: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</a:t>
              </a: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위한 아이템부족</a:t>
              </a: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endParaRPr lang="ko-KR" altLang="en-US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3767" y="3357571"/>
              <a:ext cx="2046515" cy="193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사회적 약자에 대한  </a:t>
              </a: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</a:t>
              </a: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정부의 재정투자 </a:t>
              </a: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</a:t>
              </a:r>
              <a:r>
                <a:rPr lang="en-US" altLang="ko-KR" sz="105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(</a:t>
              </a:r>
              <a:r>
                <a:rPr lang="ko-KR" altLang="en-US" sz="105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의료기기 지원 사업</a:t>
              </a:r>
              <a:r>
                <a:rPr lang="en-US" altLang="ko-KR" sz="105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)</a:t>
              </a:r>
            </a:p>
            <a:p>
              <a:pPr>
                <a:lnSpc>
                  <a:spcPct val="120000"/>
                </a:lnSpc>
              </a:pPr>
              <a:endPara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endPara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729069" y="935940"/>
              <a:ext cx="2370296" cy="3964892"/>
            </a:xfrm>
            <a:prstGeom prst="roundRect">
              <a:avLst/>
            </a:prstGeom>
            <a:noFill/>
            <a:ln w="28575" cmpd="sng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454345" y="1256662"/>
            <a:ext cx="3689655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B.E.E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전략 방향</a:t>
            </a:r>
            <a:b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(Be your Eyes and Ears)</a:t>
            </a:r>
            <a:endParaRPr lang="en-US" altLang="ko-KR" sz="16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저가의 가격</a:t>
            </a: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음성으로</a:t>
            </a:r>
            <a:r>
              <a:rPr lang="ko-KR" altLang="en-US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비 장애인과 </a:t>
            </a: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ko-KR" altLang="en-US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시청각중복장애인의   </a:t>
            </a: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ko-KR" altLang="en-US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소통이 가능한 디바이스 </a:t>
            </a: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고령자에게 맞춘 편리한 사용법</a:t>
            </a: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036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4.</a:t>
            </a:r>
            <a:b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 구조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B.E.E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11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옛날목욕탕L" panose="02020600000000000000" pitchFamily="18" charset="-127"/>
                <a:ea typeface="a옛날목욕탕L" panose="02020600000000000000" pitchFamily="18" charset="-127"/>
                <a:sym typeface="Roboto"/>
              </a:rPr>
              <a:t>04</a:t>
            </a:r>
            <a:endParaRPr kumimoji="0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옛날목욕탕L" panose="02020600000000000000" pitchFamily="18" charset="-127"/>
              <a:ea typeface="a옛날목욕탕L" panose="02020600000000000000" pitchFamily="18" charset="-127"/>
              <a:sym typeface="Roboto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1A856CC-7318-47D1-987E-EEF965FABADA}"/>
              </a:ext>
            </a:extLst>
          </p:cNvPr>
          <p:cNvCxnSpPr>
            <a:cxnSpLocks/>
          </p:cNvCxnSpPr>
          <p:nvPr/>
        </p:nvCxnSpPr>
        <p:spPr>
          <a:xfrm>
            <a:off x="2577067" y="2238123"/>
            <a:ext cx="0" cy="1781908"/>
          </a:xfrm>
          <a:prstGeom prst="line">
            <a:avLst/>
          </a:prstGeom>
          <a:ln w="28575" cap="flat" cmpd="sng" algn="ctr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D456172-76B1-4D3F-8CB2-C5AF52372CCF}"/>
              </a:ext>
            </a:extLst>
          </p:cNvPr>
          <p:cNvCxnSpPr>
            <a:cxnSpLocks/>
          </p:cNvCxnSpPr>
          <p:nvPr/>
        </p:nvCxnSpPr>
        <p:spPr>
          <a:xfrm>
            <a:off x="4628773" y="2253440"/>
            <a:ext cx="0" cy="1781908"/>
          </a:xfrm>
          <a:prstGeom prst="line">
            <a:avLst/>
          </a:prstGeom>
          <a:ln w="28575" cap="flat" cmpd="sng" algn="ctr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482868A-0F59-467B-9F11-8C7152994A63}"/>
              </a:ext>
            </a:extLst>
          </p:cNvPr>
          <p:cNvCxnSpPr>
            <a:cxnSpLocks/>
          </p:cNvCxnSpPr>
          <p:nvPr/>
        </p:nvCxnSpPr>
        <p:spPr>
          <a:xfrm>
            <a:off x="6680479" y="2263549"/>
            <a:ext cx="0" cy="1781908"/>
          </a:xfrm>
          <a:prstGeom prst="line">
            <a:avLst/>
          </a:prstGeom>
          <a:ln w="28575" cap="flat" cmpd="sng" algn="ctr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Google Shape;139;p18">
            <a:extLst>
              <a:ext uri="{FF2B5EF4-FFF2-40B4-BE49-F238E27FC236}">
                <a16:creationId xmlns:a16="http://schemas.microsoft.com/office/drawing/2014/main" id="{FC6D97E4-DFC6-4C02-914E-3069498086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 구조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EEF4F716-1F0B-4278-B6D3-9305A34D7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2320489"/>
            <a:ext cx="1028876" cy="1028876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33D9202B-343C-4686-BDD9-67D13F9C47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7913" y="2370283"/>
            <a:ext cx="929288" cy="929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092719-DD43-4F68-AA2F-D4700E7E46AF}"/>
              </a:ext>
            </a:extLst>
          </p:cNvPr>
          <p:cNvSpPr txBox="1"/>
          <p:nvPr/>
        </p:nvSpPr>
        <p:spPr>
          <a:xfrm>
            <a:off x="2916529" y="3628537"/>
            <a:ext cx="1522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Google Speech API</a:t>
            </a: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FE09F56-8624-468E-A3BD-0B0A2FA12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6565" y="2361867"/>
            <a:ext cx="929288" cy="9292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64DA60-9AE5-434D-8152-86DD48A2E973}"/>
              </a:ext>
            </a:extLst>
          </p:cNvPr>
          <p:cNvSpPr txBox="1"/>
          <p:nvPr/>
        </p:nvSpPr>
        <p:spPr>
          <a:xfrm>
            <a:off x="5305592" y="3622436"/>
            <a:ext cx="751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Arduino</a:t>
            </a: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E8BEAC9E-8FCC-4223-B2F8-3F44BB87E6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24305" y="2221416"/>
            <a:ext cx="1210189" cy="12101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F0B581-95B3-41A6-BA50-438AA275D5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38999" y="1788553"/>
            <a:ext cx="379548" cy="3795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4AA0A0-FD58-4151-9120-67574D0D5548}"/>
              </a:ext>
            </a:extLst>
          </p:cNvPr>
          <p:cNvSpPr txBox="1"/>
          <p:nvPr/>
        </p:nvSpPr>
        <p:spPr>
          <a:xfrm>
            <a:off x="2862598" y="3355466"/>
            <a:ext cx="17124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Android Application</a:t>
            </a: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31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8E2C3-E9C2-412C-9342-233CF062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Architecture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A99F8E-3909-4D72-A29F-F6DD8B974B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614FCDC6-42CD-4F3C-B9C5-A280CE673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2591" y="2495550"/>
            <a:ext cx="797956" cy="797956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D65B268F-D232-4A6E-87BB-459502231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0704" y="1429659"/>
            <a:ext cx="797957" cy="797957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07D2D48A-C40D-4190-BAE5-A98E8390F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191" y="3728907"/>
            <a:ext cx="797957" cy="797957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9CC64A66-55C9-4F9D-8160-F17720CAA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3673" y="3728906"/>
            <a:ext cx="797957" cy="797957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37A17247-5F30-47DA-B75B-BB970923D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179" y="1429660"/>
            <a:ext cx="797957" cy="797957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3F971A-6A2E-41BB-B4B3-6E8BE99B17B9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490547" y="2894528"/>
            <a:ext cx="1776644" cy="1233358"/>
          </a:xfrm>
          <a:prstGeom prst="line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0514FA6-FF72-4FE2-8A99-499B3B584F2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490547" y="1828638"/>
            <a:ext cx="1800157" cy="1065890"/>
          </a:xfrm>
          <a:prstGeom prst="line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D08E517-9DCE-406E-BDD0-5155971180B0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3490547" y="1828639"/>
            <a:ext cx="3695632" cy="1065889"/>
          </a:xfrm>
          <a:prstGeom prst="line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8FDAC-A4CD-4171-895D-B95BE8BCD16A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90547" y="2894528"/>
            <a:ext cx="3683126" cy="1233357"/>
          </a:xfrm>
          <a:prstGeom prst="line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54DB0C-C9FF-4054-BE58-1843D64F9061}"/>
              </a:ext>
            </a:extLst>
          </p:cNvPr>
          <p:cNvSpPr/>
          <p:nvPr/>
        </p:nvSpPr>
        <p:spPr>
          <a:xfrm>
            <a:off x="5204747" y="2370154"/>
            <a:ext cx="860401" cy="1166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44A99BB-0BF2-4E44-8226-1203A3A7E2E2}"/>
              </a:ext>
            </a:extLst>
          </p:cNvPr>
          <p:cNvSpPr/>
          <p:nvPr/>
        </p:nvSpPr>
        <p:spPr>
          <a:xfrm>
            <a:off x="5328668" y="2495549"/>
            <a:ext cx="190636" cy="1906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802577E-4475-4E6E-A479-92891F75314B}"/>
              </a:ext>
            </a:extLst>
          </p:cNvPr>
          <p:cNvSpPr/>
          <p:nvPr/>
        </p:nvSpPr>
        <p:spPr>
          <a:xfrm>
            <a:off x="5747904" y="2490156"/>
            <a:ext cx="190636" cy="1906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82E1454-714D-43C0-94B1-569BFD2D6BFE}"/>
              </a:ext>
            </a:extLst>
          </p:cNvPr>
          <p:cNvSpPr/>
          <p:nvPr/>
        </p:nvSpPr>
        <p:spPr>
          <a:xfrm>
            <a:off x="5328668" y="2854830"/>
            <a:ext cx="190636" cy="190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D50D6AE-E59C-4EDD-892D-176854B17C6D}"/>
              </a:ext>
            </a:extLst>
          </p:cNvPr>
          <p:cNvSpPr/>
          <p:nvPr/>
        </p:nvSpPr>
        <p:spPr>
          <a:xfrm>
            <a:off x="5747904" y="2854830"/>
            <a:ext cx="190636" cy="190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E21C9AF-6827-408F-B620-958AB2CE24C8}"/>
              </a:ext>
            </a:extLst>
          </p:cNvPr>
          <p:cNvSpPr/>
          <p:nvPr/>
        </p:nvSpPr>
        <p:spPr>
          <a:xfrm>
            <a:off x="5335111" y="3215750"/>
            <a:ext cx="190636" cy="190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D64CFAF-2909-4523-90C7-7F24AF9A2EC7}"/>
              </a:ext>
            </a:extLst>
          </p:cNvPr>
          <p:cNvSpPr/>
          <p:nvPr/>
        </p:nvSpPr>
        <p:spPr>
          <a:xfrm>
            <a:off x="5747904" y="3220883"/>
            <a:ext cx="190636" cy="190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5340AD-885C-4734-B4BE-D7970AC46D38}"/>
              </a:ext>
            </a:extLst>
          </p:cNvPr>
          <p:cNvSpPr/>
          <p:nvPr/>
        </p:nvSpPr>
        <p:spPr>
          <a:xfrm>
            <a:off x="7161961" y="2359471"/>
            <a:ext cx="860401" cy="1166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2236911-2023-47BD-A4D8-250FA9EC103A}"/>
              </a:ext>
            </a:extLst>
          </p:cNvPr>
          <p:cNvSpPr/>
          <p:nvPr/>
        </p:nvSpPr>
        <p:spPr>
          <a:xfrm>
            <a:off x="7285882" y="2484866"/>
            <a:ext cx="190636" cy="190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1F0AACA-9229-41C9-8518-C2F8DF667E70}"/>
              </a:ext>
            </a:extLst>
          </p:cNvPr>
          <p:cNvSpPr/>
          <p:nvPr/>
        </p:nvSpPr>
        <p:spPr>
          <a:xfrm>
            <a:off x="7705118" y="2479473"/>
            <a:ext cx="190636" cy="190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6DCFB44-5E12-402E-9523-26EABE7D1731}"/>
              </a:ext>
            </a:extLst>
          </p:cNvPr>
          <p:cNvSpPr/>
          <p:nvPr/>
        </p:nvSpPr>
        <p:spPr>
          <a:xfrm>
            <a:off x="7285882" y="2844147"/>
            <a:ext cx="190636" cy="1906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A41EC66-906B-4015-BDFB-9350E65039F8}"/>
              </a:ext>
            </a:extLst>
          </p:cNvPr>
          <p:cNvSpPr/>
          <p:nvPr/>
        </p:nvSpPr>
        <p:spPr>
          <a:xfrm>
            <a:off x="7705118" y="2844147"/>
            <a:ext cx="190636" cy="190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0E23927-F4E6-4E94-B499-CD7D964CA118}"/>
              </a:ext>
            </a:extLst>
          </p:cNvPr>
          <p:cNvSpPr/>
          <p:nvPr/>
        </p:nvSpPr>
        <p:spPr>
          <a:xfrm>
            <a:off x="7292325" y="3205067"/>
            <a:ext cx="190636" cy="190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1AB9B01-838E-4A52-A4AF-A8260791CE73}"/>
              </a:ext>
            </a:extLst>
          </p:cNvPr>
          <p:cNvSpPr/>
          <p:nvPr/>
        </p:nvSpPr>
        <p:spPr>
          <a:xfrm>
            <a:off x="7705118" y="3210200"/>
            <a:ext cx="190636" cy="1906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DC19637-A3F8-4D91-8F85-D20E287B10A0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5429973" y="2096572"/>
            <a:ext cx="296257" cy="359278"/>
          </a:xfrm>
          <a:prstGeom prst="line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BA75D53-65C9-4ECC-BB01-D88B389CD721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5644399" y="3466720"/>
            <a:ext cx="206989" cy="374876"/>
          </a:xfrm>
          <a:prstGeom prst="line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08606A8-737E-451E-B689-8D99F8FF49A7}"/>
              </a:ext>
            </a:extLst>
          </p:cNvPr>
          <p:cNvCxnSpPr>
            <a:cxnSpLocks/>
          </p:cNvCxnSpPr>
          <p:nvPr/>
        </p:nvCxnSpPr>
        <p:spPr>
          <a:xfrm flipV="1">
            <a:off x="7572651" y="3481172"/>
            <a:ext cx="227785" cy="351883"/>
          </a:xfrm>
          <a:prstGeom prst="line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285E3B9-25BC-4AC6-9E76-FBCBA95C3B7E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7389515" y="2107022"/>
            <a:ext cx="195642" cy="342276"/>
          </a:xfrm>
          <a:prstGeom prst="line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EFF51A1-EA99-477A-8977-41735CCD2A55}"/>
              </a:ext>
            </a:extLst>
          </p:cNvPr>
          <p:cNvSpPr/>
          <p:nvPr/>
        </p:nvSpPr>
        <p:spPr>
          <a:xfrm>
            <a:off x="5238650" y="2455850"/>
            <a:ext cx="382646" cy="10016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0198875-218D-497D-BBA0-8670A33E69C6}"/>
              </a:ext>
            </a:extLst>
          </p:cNvPr>
          <p:cNvSpPr/>
          <p:nvPr/>
        </p:nvSpPr>
        <p:spPr>
          <a:xfrm>
            <a:off x="7198192" y="2449298"/>
            <a:ext cx="382646" cy="10016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683EDFB-F26F-4FB2-9637-2304F779272C}"/>
              </a:ext>
            </a:extLst>
          </p:cNvPr>
          <p:cNvSpPr/>
          <p:nvPr/>
        </p:nvSpPr>
        <p:spPr>
          <a:xfrm>
            <a:off x="5660065" y="2465021"/>
            <a:ext cx="382646" cy="100169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203152-DFB1-4CD1-AB56-6FB976676799}"/>
              </a:ext>
            </a:extLst>
          </p:cNvPr>
          <p:cNvSpPr/>
          <p:nvPr/>
        </p:nvSpPr>
        <p:spPr>
          <a:xfrm>
            <a:off x="7609113" y="2458057"/>
            <a:ext cx="382646" cy="100169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6" name="그래픽 85">
            <a:extLst>
              <a:ext uri="{FF2B5EF4-FFF2-40B4-BE49-F238E27FC236}">
                <a16:creationId xmlns:a16="http://schemas.microsoft.com/office/drawing/2014/main" id="{25BB3607-9F17-47D3-B2C4-4F435F768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6614" y="1367287"/>
            <a:ext cx="797957" cy="797957"/>
          </a:xfrm>
          <a:prstGeom prst="rect">
            <a:avLst/>
          </a:prstGeom>
        </p:spPr>
      </p:pic>
      <p:pic>
        <p:nvPicPr>
          <p:cNvPr id="88" name="그래픽 87">
            <a:extLst>
              <a:ext uri="{FF2B5EF4-FFF2-40B4-BE49-F238E27FC236}">
                <a16:creationId xmlns:a16="http://schemas.microsoft.com/office/drawing/2014/main" id="{2600ECD4-773F-4CC7-BF33-BA4FC43DB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1307" y="2579579"/>
            <a:ext cx="629898" cy="6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Contents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7481" y="1537901"/>
            <a:ext cx="1162498" cy="307777"/>
          </a:xfrm>
          <a:prstGeom prst="rect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도입 배경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2681" y="1537901"/>
            <a:ext cx="1162498" cy="307777"/>
          </a:xfrm>
          <a:prstGeom prst="rect">
            <a:avLst/>
          </a:prstGeom>
          <a:solidFill>
            <a:srgbClr val="FF87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81" y="3184434"/>
            <a:ext cx="1125629" cy="307777"/>
          </a:xfrm>
          <a:prstGeom prst="rect">
            <a:avLst/>
          </a:prstGeom>
          <a:solidFill>
            <a:srgbClr val="FF87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4. 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 구조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481" y="2017197"/>
            <a:ext cx="1734770" cy="614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 현황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 실태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2681" y="2017197"/>
            <a:ext cx="2148345" cy="614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Device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Android Application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4290" y="3663730"/>
            <a:ext cx="2547492" cy="89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Google Cloud Speech API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준비사항 및 절차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시연 범위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37A4D-45D7-4AB1-8B21-0ABE533C77E0}"/>
              </a:ext>
            </a:extLst>
          </p:cNvPr>
          <p:cNvSpPr txBox="1"/>
          <p:nvPr/>
        </p:nvSpPr>
        <p:spPr>
          <a:xfrm>
            <a:off x="6394690" y="1537901"/>
            <a:ext cx="1261884" cy="307777"/>
          </a:xfrm>
          <a:prstGeom prst="rect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경쟁사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AF5F6-1703-4FAF-A757-E47AD6198D93}"/>
              </a:ext>
            </a:extLst>
          </p:cNvPr>
          <p:cNvSpPr txBox="1"/>
          <p:nvPr/>
        </p:nvSpPr>
        <p:spPr>
          <a:xfrm>
            <a:off x="3702681" y="3184434"/>
            <a:ext cx="891591" cy="307777"/>
          </a:xfrm>
          <a:prstGeom prst="rect">
            <a:avLst/>
          </a:prstGeom>
          <a:solidFill>
            <a:srgbClr val="FF87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사업성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C7A2E-CDB5-470D-98E4-E0AC2130FC47}"/>
              </a:ext>
            </a:extLst>
          </p:cNvPr>
          <p:cNvSpPr txBox="1"/>
          <p:nvPr/>
        </p:nvSpPr>
        <p:spPr>
          <a:xfrm>
            <a:off x="6407881" y="3184434"/>
            <a:ext cx="1132041" cy="307777"/>
          </a:xfrm>
          <a:prstGeom prst="rect">
            <a:avLst/>
          </a:prstGeom>
          <a:solidFill>
            <a:srgbClr val="FF87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향후 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D74969-7D3E-4637-A687-31B5E08762D3}"/>
              </a:ext>
            </a:extLst>
          </p:cNvPr>
          <p:cNvSpPr txBox="1"/>
          <p:nvPr/>
        </p:nvSpPr>
        <p:spPr>
          <a:xfrm>
            <a:off x="6394690" y="2017197"/>
            <a:ext cx="1710725" cy="614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 분석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경쟁사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SWOT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DA519E-9B95-4E7E-9183-F6909E788359}"/>
              </a:ext>
            </a:extLst>
          </p:cNvPr>
          <p:cNvSpPr txBox="1"/>
          <p:nvPr/>
        </p:nvSpPr>
        <p:spPr>
          <a:xfrm>
            <a:off x="3702681" y="3663730"/>
            <a:ext cx="1367682" cy="614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시장 분석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차후 수익모델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1B81A-3E90-48C4-BB0A-93E786802FEC}"/>
              </a:ext>
            </a:extLst>
          </p:cNvPr>
          <p:cNvSpPr txBox="1"/>
          <p:nvPr/>
        </p:nvSpPr>
        <p:spPr>
          <a:xfrm>
            <a:off x="6394690" y="3663730"/>
            <a:ext cx="1630575" cy="614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역할 분담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세부 계획 및 일정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294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31634-C31C-4E6D-9168-EF6922CB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Google Cloud Speech API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12CE2-08A8-4266-BB5C-149760283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568" y="1656047"/>
            <a:ext cx="5863936" cy="2864884"/>
          </a:xfrm>
        </p:spPr>
        <p:txBody>
          <a:bodyPr/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자동 음성 인식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강력한 소음 인식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화자 분할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965A40-4478-47E9-B910-DE88289017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72701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31634-C31C-4E6D-9168-EF6922CB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Google Cloud Speech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 단계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12CE2-08A8-4266-BB5C-149760283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19189"/>
            <a:ext cx="6452755" cy="3245884"/>
          </a:xfrm>
        </p:spPr>
        <p:txBody>
          <a:bodyPr/>
          <a:lstStyle/>
          <a:p>
            <a:pPr marL="38100" indent="0">
              <a:buNone/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1.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 음성 녹음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2.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구글 클라우드 저장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3. </a:t>
            </a:r>
            <a:r>
              <a:rPr lang="ko-KR" altLang="en-US" sz="2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구글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호출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4.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텍스트로 회신</a:t>
            </a:r>
          </a:p>
          <a:p>
            <a:pPr marL="38100" indent="0">
              <a:buNone/>
            </a:pP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965A40-4478-47E9-B910-DE88289017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42025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B9B4B-5634-4588-96A3-B0D369AA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Arduino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0B52F-6B9C-4A56-96C7-C2506610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</p:spPr>
        <p:txBody>
          <a:bodyPr/>
          <a:lstStyle/>
          <a:p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 입력을 </a:t>
            </a:r>
            <a:r>
              <a:rPr lang="ko-KR" altLang="en-US" sz="1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아두이노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모듈을 </a:t>
            </a:r>
            <a:b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18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통해 바로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확인 가능 </a:t>
            </a:r>
            <a:b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프로토타입 구현에 적합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안드로이드 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App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블루투스 통신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0DFDB2-20F6-43F7-BC7F-85C05DA14D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F556E7-CCFD-45FC-B639-D749F3289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294" y="2938318"/>
            <a:ext cx="1543937" cy="15439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CF0127-07EE-4E00-83BD-E369FB057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030567"/>
            <a:ext cx="1936012" cy="19360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6717AD-9326-4A8E-8E96-4E8982B31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619" y="2934453"/>
            <a:ext cx="2330104" cy="16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4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B7A7C-40A5-4437-8A8D-76431349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시연 범위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Speech to Braille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6476F-0839-4813-8BC2-225FF329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95390"/>
            <a:ext cx="7152409" cy="3079628"/>
          </a:xfrm>
        </p:spPr>
        <p:txBody>
          <a:bodyPr/>
          <a:lstStyle/>
          <a:p>
            <a:pPr marL="38100" indent="0">
              <a:buNone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1.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안드로이드 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App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통해 사용자 음성 인식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2. </a:t>
            </a:r>
            <a:r>
              <a:rPr lang="ko-KR" altLang="en-US" sz="1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구글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클라우드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저장 및 </a:t>
            </a:r>
            <a:r>
              <a:rPr lang="ko-KR" altLang="en-US" sz="1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구글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호출 후 텍스트로 회신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3.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텍스트를 분석하여 해당 점자 정보로 전환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4.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블루투스를 통해 점자 정보 </a:t>
            </a:r>
            <a:r>
              <a:rPr lang="ko-KR" altLang="en-US" sz="1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아두이노로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전달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5.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두 글자 씩 출력하며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‘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다음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버튼을 누를 시 다음 글자 출력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2D5DAA-7457-448B-86F2-23CF7B944B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160980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B7A7C-40A5-4437-8A8D-76431349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시연 범위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Braille to Text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6476F-0839-4813-8BC2-225FF329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768770"/>
            <a:ext cx="7152409" cy="2467950"/>
          </a:xfrm>
        </p:spPr>
        <p:txBody>
          <a:bodyPr/>
          <a:lstStyle/>
          <a:p>
            <a:pPr marL="38100" indent="0">
              <a:buNone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1.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디바이스 통해 사용자 점자 입력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2.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블루투스를 통해 점자 입력 정보 안드로이드 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App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전달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3.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분석하여 텍스트로 전환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buNone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4.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텍스트 정보 안드로이드 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App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출력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2D5DAA-7457-448B-86F2-23CF7B944B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62867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5.</a:t>
            </a:r>
            <a:b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사업성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B.E.E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05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02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시장 분석</a:t>
            </a:r>
            <a:endParaRPr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05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Google Shape;140;p18">
            <a:extLst>
              <a:ext uri="{FF2B5EF4-FFF2-40B4-BE49-F238E27FC236}">
                <a16:creationId xmlns:a16="http://schemas.microsoft.com/office/drawing/2014/main" id="{B2A7BC23-8350-416A-9671-EC8970C4DA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057354"/>
            <a:ext cx="4793389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국내 보조기기 기술의 부재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DCE07E-AB2D-4787-8E53-EBE7F21A8F51}"/>
              </a:ext>
            </a:extLst>
          </p:cNvPr>
          <p:cNvGrpSpPr/>
          <p:nvPr/>
        </p:nvGrpSpPr>
        <p:grpSpPr>
          <a:xfrm>
            <a:off x="820738" y="1347604"/>
            <a:ext cx="8323262" cy="3468132"/>
            <a:chOff x="510790" y="1402518"/>
            <a:chExt cx="8323262" cy="3468132"/>
          </a:xfrm>
        </p:grpSpPr>
        <p:graphicFrame>
          <p:nvGraphicFramePr>
            <p:cNvPr id="3" name="다이어그램 2">
              <a:extLst>
                <a:ext uri="{FF2B5EF4-FFF2-40B4-BE49-F238E27FC236}">
                  <a16:creationId xmlns:a16="http://schemas.microsoft.com/office/drawing/2014/main" id="{67D590FB-264C-4770-841E-87B77BE2600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53014312"/>
                </p:ext>
              </p:extLst>
            </p:nvPr>
          </p:nvGraphicFramePr>
          <p:xfrm>
            <a:off x="2008413" y="1402518"/>
            <a:ext cx="5127171" cy="29689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64322C-03C3-49F1-B541-82CA48579EB3}"/>
                </a:ext>
              </a:extLst>
            </p:cNvPr>
            <p:cNvSpPr txBox="1"/>
            <p:nvPr/>
          </p:nvSpPr>
          <p:spPr>
            <a:xfrm>
              <a:off x="5437118" y="2419721"/>
              <a:ext cx="33969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개발비에 비해 제품의 수요와</a:t>
              </a:r>
              <a:endPara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ko-KR" altLang="en-US" sz="15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단가가 낮은 시장</a:t>
              </a:r>
              <a:r>
                <a:rPr lang="en-US" altLang="ko-KR" sz="15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15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→ 수익구조 악화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D5D536-7129-4243-88DC-F7E8B20BEDD1}"/>
                </a:ext>
              </a:extLst>
            </p:cNvPr>
            <p:cNvSpPr txBox="1"/>
            <p:nvPr/>
          </p:nvSpPr>
          <p:spPr>
            <a:xfrm>
              <a:off x="3331027" y="4316652"/>
              <a:ext cx="24819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값비싼 가격으로 </a:t>
              </a:r>
              <a:endPara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r>
                <a:rPr lang="ko-KR" altLang="en-US" sz="15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제품의 원활한 공급 불가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D586FE-96B4-40F2-8585-568DDB428FEC}"/>
                </a:ext>
              </a:extLst>
            </p:cNvPr>
            <p:cNvSpPr txBox="1"/>
            <p:nvPr/>
          </p:nvSpPr>
          <p:spPr>
            <a:xfrm>
              <a:off x="510790" y="2427842"/>
              <a:ext cx="35050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연구개발에 대한 지속적 투자 유치 및 </a:t>
              </a:r>
              <a:endParaRPr lang="en-US" altLang="ko-KR" sz="15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r>
                <a:rPr lang="ko-KR" altLang="en-US" sz="15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     제품의 판로개척 어려움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05</a:t>
            </a:r>
          </a:p>
        </p:txBody>
      </p:sp>
      <p:sp>
        <p:nvSpPr>
          <p:cNvPr id="4" name="Google Shape;119;p15"/>
          <p:cNvSpPr txBox="1">
            <a:spLocks/>
          </p:cNvSpPr>
          <p:nvPr/>
        </p:nvSpPr>
        <p:spPr>
          <a:xfrm>
            <a:off x="982119" y="156039"/>
            <a:ext cx="5271724" cy="4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ko-KR" altLang="en-US" b="1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차후 수익모델</a:t>
            </a:r>
          </a:p>
        </p:txBody>
      </p:sp>
      <p:sp>
        <p:nvSpPr>
          <p:cNvPr id="9" name="Google Shape;119;p15"/>
          <p:cNvSpPr txBox="1">
            <a:spLocks/>
          </p:cNvSpPr>
          <p:nvPr/>
        </p:nvSpPr>
        <p:spPr>
          <a:xfrm>
            <a:off x="1659451" y="3640647"/>
            <a:ext cx="2562410" cy="4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>
              <a:buClr>
                <a:srgbClr val="FF6600"/>
              </a:buClr>
            </a:pPr>
            <a:endParaRPr lang="en-US" altLang="ko-KR" sz="16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348353" y="1308929"/>
            <a:ext cx="896045" cy="1944737"/>
          </a:xfrm>
          <a:prstGeom prst="chevron">
            <a:avLst/>
          </a:prstGeom>
          <a:gradFill flip="none" rotWithShape="1">
            <a:gsLst>
              <a:gs pos="100000">
                <a:srgbClr val="FF8700"/>
              </a:gs>
              <a:gs pos="0">
                <a:srgbClr val="FF8700">
                  <a:alpha val="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821874BB-F928-4033-8DDC-94816EBFD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2510" y="1673551"/>
            <a:ext cx="1211163" cy="12111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01013B8-28E2-4DAD-89D6-7B670E3E0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691" y="1643238"/>
            <a:ext cx="1308418" cy="1308418"/>
          </a:xfrm>
          <a:prstGeom prst="rect">
            <a:avLst/>
          </a:prstGeom>
        </p:spPr>
      </p:pic>
      <p:sp>
        <p:nvSpPr>
          <p:cNvPr id="15" name="Google Shape;119;p15">
            <a:extLst>
              <a:ext uri="{FF2B5EF4-FFF2-40B4-BE49-F238E27FC236}">
                <a16:creationId xmlns:a16="http://schemas.microsoft.com/office/drawing/2014/main" id="{04380F44-FC47-4397-B459-83647BB3867C}"/>
              </a:ext>
            </a:extLst>
          </p:cNvPr>
          <p:cNvSpPr txBox="1">
            <a:spLocks/>
          </p:cNvSpPr>
          <p:nvPr/>
        </p:nvSpPr>
        <p:spPr>
          <a:xfrm>
            <a:off x="633213" y="3549004"/>
            <a:ext cx="3557980" cy="60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>
              <a:lnSpc>
                <a:spcPct val="120000"/>
              </a:lnSpc>
              <a:buClr>
                <a:srgbClr val="FF6600"/>
              </a:buClr>
            </a:pPr>
            <a:r>
              <a:rPr lang="en-US" altLang="ko-KR" sz="18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8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기존의 시청각장애 보조기기보다 저렴한 가격에 공급 </a:t>
            </a:r>
            <a:endParaRPr lang="en-US" altLang="ko-KR" sz="18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BDB59A-0F70-476A-989D-EB3ECCB8A385}"/>
              </a:ext>
            </a:extLst>
          </p:cNvPr>
          <p:cNvSpPr/>
          <p:nvPr/>
        </p:nvSpPr>
        <p:spPr>
          <a:xfrm>
            <a:off x="1425713" y="1329710"/>
            <a:ext cx="1929264" cy="1878228"/>
          </a:xfrm>
          <a:prstGeom prst="rect">
            <a:avLst/>
          </a:prstGeom>
          <a:solidFill>
            <a:srgbClr val="C9C9C9"/>
          </a:solidFill>
          <a:ln>
            <a:solidFill>
              <a:srgbClr val="C9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04B9629-83FD-4336-A56C-869C5459E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998" y="1643238"/>
            <a:ext cx="1308418" cy="1308418"/>
          </a:xfrm>
          <a:prstGeom prst="rect">
            <a:avLst/>
          </a:prstGeom>
        </p:spPr>
      </p:pic>
      <p:sp>
        <p:nvSpPr>
          <p:cNvPr id="19" name="Google Shape;119;p15">
            <a:extLst>
              <a:ext uri="{FF2B5EF4-FFF2-40B4-BE49-F238E27FC236}">
                <a16:creationId xmlns:a16="http://schemas.microsoft.com/office/drawing/2014/main" id="{394739F4-46AB-4895-ACC9-6409C9688CAA}"/>
              </a:ext>
            </a:extLst>
          </p:cNvPr>
          <p:cNvSpPr txBox="1">
            <a:spLocks/>
          </p:cNvSpPr>
          <p:nvPr/>
        </p:nvSpPr>
        <p:spPr>
          <a:xfrm>
            <a:off x="5184569" y="3640647"/>
            <a:ext cx="3557980" cy="4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>
              <a:lnSpc>
                <a:spcPct val="120000"/>
              </a:lnSpc>
              <a:buClr>
                <a:srgbClr val="FF6600"/>
              </a:buClr>
            </a:pPr>
            <a:r>
              <a:rPr lang="en-US" altLang="ko-KR" sz="18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</a:t>
            </a:r>
            <a:r>
              <a:rPr lang="ko-KR" altLang="en-US" sz="18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기술력으로 시청각장애인들이 사용하지 못하던 기기 상용화</a:t>
            </a:r>
            <a:endParaRPr lang="en-US" altLang="ko-KR" sz="18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C27D95-5263-4792-AF08-6F3F0806CA2E}"/>
              </a:ext>
            </a:extLst>
          </p:cNvPr>
          <p:cNvSpPr/>
          <p:nvPr/>
        </p:nvSpPr>
        <p:spPr>
          <a:xfrm>
            <a:off x="6074798" y="1329710"/>
            <a:ext cx="1769910" cy="1878228"/>
          </a:xfrm>
          <a:prstGeom prst="rect">
            <a:avLst/>
          </a:prstGeom>
          <a:solidFill>
            <a:srgbClr val="FF6B6B"/>
          </a:solidFill>
          <a:ln>
            <a:solidFill>
              <a:srgbClr val="FF6B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DDE3B4CB-78B6-4C9C-9C01-738A60AAB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7857" y="1673551"/>
            <a:ext cx="1211163" cy="12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8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사업성</a:t>
            </a:r>
            <a:endParaRPr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232350" y="191963"/>
            <a:ext cx="4339650" cy="21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사업성 뿐만 아니라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사회적 문제 해결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또한 추구</a:t>
            </a:r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05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4038599" y="1025175"/>
            <a:ext cx="5465575" cy="3532800"/>
          </a:xfrm>
          <a:prstGeom prst="parallelogram">
            <a:avLst>
              <a:gd name="adj" fmla="val 45084"/>
            </a:avLst>
          </a:prstGeom>
          <a:noFill/>
          <a:ln>
            <a:noFill/>
          </a:ln>
        </p:spPr>
      </p:pic>
      <p:sp>
        <p:nvSpPr>
          <p:cNvPr id="8" name="Google Shape;140;p18">
            <a:extLst>
              <a:ext uri="{FF2B5EF4-FFF2-40B4-BE49-F238E27FC236}">
                <a16:creationId xmlns:a16="http://schemas.microsoft.com/office/drawing/2014/main" id="{591943CB-4F43-49C2-8979-78E4F53D85F2}"/>
              </a:ext>
            </a:extLst>
          </p:cNvPr>
          <p:cNvSpPr txBox="1">
            <a:spLocks/>
          </p:cNvSpPr>
          <p:nvPr/>
        </p:nvSpPr>
        <p:spPr>
          <a:xfrm>
            <a:off x="594900" y="2838938"/>
            <a:ext cx="4339650" cy="177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서비스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lnSpc>
                <a:spcPct val="120000"/>
              </a:lnSpc>
              <a:buNone/>
            </a:pP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시청각중복장애인이 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indent="0">
              <a:lnSpc>
                <a:spcPct val="120000"/>
              </a:lnSpc>
              <a:buNone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향후 이용을 가장 희망하는 서비스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pPr marL="38100" indent="0">
              <a:lnSpc>
                <a:spcPct val="120000"/>
              </a:lnSpc>
              <a:buNone/>
            </a:pP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문제에 큰 어려움 겪음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6.</a:t>
            </a:r>
            <a:b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향후 계획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B.E.E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06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13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b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도입 배경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B.E.E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B7A7C-40A5-4437-8A8D-76431349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역할 분담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2D5DAA-7457-448B-86F2-23CF7B944B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06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1A1B377-02FD-44A0-93BD-F95134703D8A}"/>
              </a:ext>
            </a:extLst>
          </p:cNvPr>
          <p:cNvGrpSpPr/>
          <p:nvPr/>
        </p:nvGrpSpPr>
        <p:grpSpPr>
          <a:xfrm>
            <a:off x="2914751" y="1658087"/>
            <a:ext cx="3104606" cy="307777"/>
            <a:chOff x="2845478" y="1803560"/>
            <a:chExt cx="3104606" cy="30777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E5DD009-D44A-43C0-ABCF-9F7DE80E3056}"/>
                </a:ext>
              </a:extLst>
            </p:cNvPr>
            <p:cNvGrpSpPr/>
            <p:nvPr/>
          </p:nvGrpSpPr>
          <p:grpSpPr>
            <a:xfrm>
              <a:off x="2845478" y="1941377"/>
              <a:ext cx="3104606" cy="55418"/>
              <a:chOff x="2923307" y="1199447"/>
              <a:chExt cx="3104606" cy="55418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D5801DC-7CE5-4B71-BA25-7E7E97EBD249}"/>
                  </a:ext>
                </a:extLst>
              </p:cNvPr>
              <p:cNvSpPr/>
              <p:nvPr/>
            </p:nvSpPr>
            <p:spPr>
              <a:xfrm flipV="1">
                <a:off x="2923307" y="1199447"/>
                <a:ext cx="55418" cy="55418"/>
              </a:xfrm>
              <a:prstGeom prst="ellipse">
                <a:avLst/>
              </a:prstGeom>
              <a:solidFill>
                <a:srgbClr val="FFC37F"/>
              </a:solidFill>
              <a:ln>
                <a:solidFill>
                  <a:srgbClr val="FFC3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72B4323F-7038-43E7-B0F0-20DF8CFCCF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8725" y="1215519"/>
                <a:ext cx="3049188" cy="8116"/>
              </a:xfrm>
              <a:prstGeom prst="straightConnector1">
                <a:avLst/>
              </a:prstGeom>
              <a:ln w="28575">
                <a:solidFill>
                  <a:srgbClr val="FFC3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A7A0AF5-6F16-4CB1-B8D4-EB7FBCE951FD}"/>
                </a:ext>
              </a:extLst>
            </p:cNvPr>
            <p:cNvSpPr/>
            <p:nvPr/>
          </p:nvSpPr>
          <p:spPr>
            <a:xfrm>
              <a:off x="4026999" y="1803560"/>
              <a:ext cx="63038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허 훈</a:t>
              </a:r>
              <a:endParaRPr lang="ko-KR" altLang="en-US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DFE3C8-7A09-45EA-81A6-2F273C590E74}"/>
              </a:ext>
            </a:extLst>
          </p:cNvPr>
          <p:cNvSpPr/>
          <p:nvPr/>
        </p:nvSpPr>
        <p:spPr>
          <a:xfrm>
            <a:off x="1570146" y="1674159"/>
            <a:ext cx="1160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음성인식 구현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8B9FBBD-87A6-407A-AB65-8B80F9D9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51" y="1658087"/>
            <a:ext cx="323849" cy="32384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272CDF8-DFD5-43C3-9F33-7AA41563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70" y="2561800"/>
            <a:ext cx="430378" cy="43037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BEE84B-7336-4F77-B5E1-79C7D70C4077}"/>
              </a:ext>
            </a:extLst>
          </p:cNvPr>
          <p:cNvSpPr/>
          <p:nvPr/>
        </p:nvSpPr>
        <p:spPr>
          <a:xfrm>
            <a:off x="1570146" y="2489739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한글 </a:t>
            </a:r>
            <a:r>
              <a:rPr lang="ko-KR" altLang="en-US" dirty="0">
                <a:solidFill>
                  <a:sysClr val="windowText" lastClr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점자</a:t>
            </a:r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알고리즘</a:t>
            </a:r>
            <a:endParaRPr lang="ko-KR" altLang="en-US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03AB8C8-E4B9-48F9-85D0-6EB9468E5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732" y="3610311"/>
            <a:ext cx="381213" cy="381213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676607-2080-473D-812A-BD76422B82F8}"/>
              </a:ext>
            </a:extLst>
          </p:cNvPr>
          <p:cNvSpPr/>
          <p:nvPr/>
        </p:nvSpPr>
        <p:spPr>
          <a:xfrm>
            <a:off x="1584000" y="3520762"/>
            <a:ext cx="1101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아두이노</a:t>
            </a:r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설계 및 코딩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FE2DE25-E6FA-4863-BAB9-EB7A3927ECB7}"/>
              </a:ext>
            </a:extLst>
          </p:cNvPr>
          <p:cNvGrpSpPr/>
          <p:nvPr/>
        </p:nvGrpSpPr>
        <p:grpSpPr>
          <a:xfrm>
            <a:off x="2914751" y="2631678"/>
            <a:ext cx="3104606" cy="307777"/>
            <a:chOff x="2845478" y="2723451"/>
            <a:chExt cx="3104606" cy="30777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1CF73B6-75BB-469E-BAF3-C4DA748E3242}"/>
                </a:ext>
              </a:extLst>
            </p:cNvPr>
            <p:cNvGrpSpPr/>
            <p:nvPr/>
          </p:nvGrpSpPr>
          <p:grpSpPr>
            <a:xfrm>
              <a:off x="2845478" y="2853152"/>
              <a:ext cx="3104606" cy="55418"/>
              <a:chOff x="2923307" y="1199447"/>
              <a:chExt cx="3104606" cy="554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DD42B6E-BA18-4BC9-AF11-53EE9C0BAD35}"/>
                  </a:ext>
                </a:extLst>
              </p:cNvPr>
              <p:cNvSpPr/>
              <p:nvPr/>
            </p:nvSpPr>
            <p:spPr>
              <a:xfrm flipV="1">
                <a:off x="2923307" y="1199447"/>
                <a:ext cx="55418" cy="55418"/>
              </a:xfrm>
              <a:prstGeom prst="ellipse">
                <a:avLst/>
              </a:prstGeom>
              <a:solidFill>
                <a:srgbClr val="FFC37F"/>
              </a:solidFill>
              <a:ln>
                <a:solidFill>
                  <a:srgbClr val="FFC3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9EB0F593-67A6-43C8-83A2-D27A58F19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8725" y="1215519"/>
                <a:ext cx="3049188" cy="8116"/>
              </a:xfrm>
              <a:prstGeom prst="straightConnector1">
                <a:avLst/>
              </a:prstGeom>
              <a:ln w="28575">
                <a:solidFill>
                  <a:srgbClr val="FFC3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D5B480D-C7F0-47D0-ADDB-3864D7F4CC8D}"/>
                </a:ext>
              </a:extLst>
            </p:cNvPr>
            <p:cNvSpPr/>
            <p:nvPr/>
          </p:nvSpPr>
          <p:spPr>
            <a:xfrm>
              <a:off x="3732921" y="2723451"/>
              <a:ext cx="12185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고도현</a:t>
              </a:r>
              <a:r>
                <a:rPr lang="en-US" altLang="ko-KR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이윤주</a:t>
              </a:r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41BC4FF-D987-4A6E-9AF2-327DDB6B90BB}"/>
              </a:ext>
            </a:extLst>
          </p:cNvPr>
          <p:cNvGrpSpPr/>
          <p:nvPr/>
        </p:nvGrpSpPr>
        <p:grpSpPr>
          <a:xfrm>
            <a:off x="2914751" y="3605270"/>
            <a:ext cx="3104606" cy="307777"/>
            <a:chOff x="2845478" y="3750743"/>
            <a:chExt cx="3104606" cy="30777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68D31CC-6627-4E44-ADCE-3AECDA57F23B}"/>
                </a:ext>
              </a:extLst>
            </p:cNvPr>
            <p:cNvGrpSpPr/>
            <p:nvPr/>
          </p:nvGrpSpPr>
          <p:grpSpPr>
            <a:xfrm>
              <a:off x="2845478" y="3903657"/>
              <a:ext cx="3104606" cy="55418"/>
              <a:chOff x="2923307" y="1199447"/>
              <a:chExt cx="3104606" cy="55418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22F1DC21-A219-4917-A4D7-9650D14D6962}"/>
                  </a:ext>
                </a:extLst>
              </p:cNvPr>
              <p:cNvSpPr/>
              <p:nvPr/>
            </p:nvSpPr>
            <p:spPr>
              <a:xfrm flipV="1">
                <a:off x="2923307" y="1199447"/>
                <a:ext cx="55418" cy="55418"/>
              </a:xfrm>
              <a:prstGeom prst="ellipse">
                <a:avLst/>
              </a:prstGeom>
              <a:solidFill>
                <a:srgbClr val="FFC37F"/>
              </a:solidFill>
              <a:ln>
                <a:solidFill>
                  <a:srgbClr val="FFC3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225BB13C-4731-4759-85F6-A1F5B3FACC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8725" y="1215519"/>
                <a:ext cx="3049188" cy="8116"/>
              </a:xfrm>
              <a:prstGeom prst="straightConnector1">
                <a:avLst/>
              </a:prstGeom>
              <a:ln w="28575">
                <a:solidFill>
                  <a:srgbClr val="FFC3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C948EB5-C7DF-4CB0-BCE5-D99E6715671F}"/>
                </a:ext>
              </a:extLst>
            </p:cNvPr>
            <p:cNvSpPr/>
            <p:nvPr/>
          </p:nvSpPr>
          <p:spPr>
            <a:xfrm>
              <a:off x="3422298" y="3750743"/>
              <a:ext cx="18397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고용규</a:t>
              </a:r>
              <a:r>
                <a:rPr lang="en-US" altLang="ko-KR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김서연</a:t>
              </a:r>
              <a:r>
                <a:rPr lang="en-US" altLang="ko-KR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송무경</a:t>
              </a:r>
              <a:endParaRPr lang="ko-KR" altLang="en-US" dirty="0"/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66420CC-0B7E-485E-8974-840BA49BA768}"/>
              </a:ext>
            </a:extLst>
          </p:cNvPr>
          <p:cNvSpPr/>
          <p:nvPr/>
        </p:nvSpPr>
        <p:spPr>
          <a:xfrm>
            <a:off x="6190063" y="1690483"/>
            <a:ext cx="2376170" cy="1015157"/>
          </a:xfrm>
          <a:prstGeom prst="roundRect">
            <a:avLst>
              <a:gd name="adj" fmla="val 10045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성능 시험 및</a:t>
            </a:r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오류 수정</a:t>
            </a:r>
            <a:b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b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허 훈</a:t>
            </a:r>
            <a:r>
              <a: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고도현</a:t>
            </a:r>
            <a:r>
              <a: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고용규</a:t>
            </a:r>
            <a:endParaRPr lang="ko-KR" altLang="en-US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3BB8C2C-D58A-4A31-BBCA-A1DAFBC47B6D}"/>
              </a:ext>
            </a:extLst>
          </p:cNvPr>
          <p:cNvSpPr/>
          <p:nvPr/>
        </p:nvSpPr>
        <p:spPr>
          <a:xfrm>
            <a:off x="6190063" y="2860652"/>
            <a:ext cx="2376170" cy="1015157"/>
          </a:xfrm>
          <a:prstGeom prst="roundRect">
            <a:avLst>
              <a:gd name="adj" fmla="val 10045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문서화</a:t>
            </a:r>
            <a:b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b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김서연</a:t>
            </a:r>
            <a:r>
              <a: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이윤주</a:t>
            </a:r>
            <a:r>
              <a: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송무경</a:t>
            </a:r>
            <a:endParaRPr lang="ko-KR" altLang="en-US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347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52B21-FC2A-4554-87E4-34387EA8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세부 계획 및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5779C-1FA7-48E7-97FA-3D7B633907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06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3171720-2B49-471A-8DC7-5CAA1E519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17047"/>
              </p:ext>
            </p:extLst>
          </p:nvPr>
        </p:nvGraphicFramePr>
        <p:xfrm>
          <a:off x="1253836" y="1295308"/>
          <a:ext cx="6747161" cy="3246300"/>
        </p:xfrm>
        <a:graphic>
          <a:graphicData uri="http://schemas.openxmlformats.org/drawingml/2006/table">
            <a:tbl>
              <a:tblPr firstRow="1" bandRow="1">
                <a:tableStyleId>{CFBBDE28-FAFE-4748-B777-B27B5C4988D9}</a:tableStyleId>
              </a:tblPr>
              <a:tblGrid>
                <a:gridCol w="1795249">
                  <a:extLst>
                    <a:ext uri="{9D8B030D-6E8A-4147-A177-3AD203B41FA5}">
                      <a16:colId xmlns:a16="http://schemas.microsoft.com/office/drawing/2014/main" val="3981566008"/>
                    </a:ext>
                  </a:extLst>
                </a:gridCol>
                <a:gridCol w="448811">
                  <a:extLst>
                    <a:ext uri="{9D8B030D-6E8A-4147-A177-3AD203B41FA5}">
                      <a16:colId xmlns:a16="http://schemas.microsoft.com/office/drawing/2014/main" val="2999844697"/>
                    </a:ext>
                  </a:extLst>
                </a:gridCol>
                <a:gridCol w="448811">
                  <a:extLst>
                    <a:ext uri="{9D8B030D-6E8A-4147-A177-3AD203B41FA5}">
                      <a16:colId xmlns:a16="http://schemas.microsoft.com/office/drawing/2014/main" val="571393513"/>
                    </a:ext>
                  </a:extLst>
                </a:gridCol>
                <a:gridCol w="448811">
                  <a:extLst>
                    <a:ext uri="{9D8B030D-6E8A-4147-A177-3AD203B41FA5}">
                      <a16:colId xmlns:a16="http://schemas.microsoft.com/office/drawing/2014/main" val="341208611"/>
                    </a:ext>
                  </a:extLst>
                </a:gridCol>
                <a:gridCol w="448811">
                  <a:extLst>
                    <a:ext uri="{9D8B030D-6E8A-4147-A177-3AD203B41FA5}">
                      <a16:colId xmlns:a16="http://schemas.microsoft.com/office/drawing/2014/main" val="1142740715"/>
                    </a:ext>
                  </a:extLst>
                </a:gridCol>
                <a:gridCol w="448811">
                  <a:extLst>
                    <a:ext uri="{9D8B030D-6E8A-4147-A177-3AD203B41FA5}">
                      <a16:colId xmlns:a16="http://schemas.microsoft.com/office/drawing/2014/main" val="391760200"/>
                    </a:ext>
                  </a:extLst>
                </a:gridCol>
                <a:gridCol w="448811">
                  <a:extLst>
                    <a:ext uri="{9D8B030D-6E8A-4147-A177-3AD203B41FA5}">
                      <a16:colId xmlns:a16="http://schemas.microsoft.com/office/drawing/2014/main" val="3406490811"/>
                    </a:ext>
                  </a:extLst>
                </a:gridCol>
                <a:gridCol w="448811">
                  <a:extLst>
                    <a:ext uri="{9D8B030D-6E8A-4147-A177-3AD203B41FA5}">
                      <a16:colId xmlns:a16="http://schemas.microsoft.com/office/drawing/2014/main" val="787034147"/>
                    </a:ext>
                  </a:extLst>
                </a:gridCol>
                <a:gridCol w="448811">
                  <a:extLst>
                    <a:ext uri="{9D8B030D-6E8A-4147-A177-3AD203B41FA5}">
                      <a16:colId xmlns:a16="http://schemas.microsoft.com/office/drawing/2014/main" val="1440136029"/>
                    </a:ext>
                  </a:extLst>
                </a:gridCol>
                <a:gridCol w="463834">
                  <a:extLst>
                    <a:ext uri="{9D8B030D-6E8A-4147-A177-3AD203B41FA5}">
                      <a16:colId xmlns:a16="http://schemas.microsoft.com/office/drawing/2014/main" val="1910882240"/>
                    </a:ext>
                  </a:extLst>
                </a:gridCol>
                <a:gridCol w="485496">
                  <a:extLst>
                    <a:ext uri="{9D8B030D-6E8A-4147-A177-3AD203B41FA5}">
                      <a16:colId xmlns:a16="http://schemas.microsoft.com/office/drawing/2014/main" val="1344274067"/>
                    </a:ext>
                  </a:extLst>
                </a:gridCol>
                <a:gridCol w="412094">
                  <a:extLst>
                    <a:ext uri="{9D8B030D-6E8A-4147-A177-3AD203B41FA5}">
                      <a16:colId xmlns:a16="http://schemas.microsoft.com/office/drawing/2014/main" val="2612048474"/>
                    </a:ext>
                  </a:extLst>
                </a:gridCol>
              </a:tblGrid>
              <a:tr h="289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세부내역</a:t>
                      </a:r>
                    </a:p>
                  </a:txBody>
                  <a:tcPr marL="86955" marR="86955" marT="43477" marB="4347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</a:t>
                      </a:r>
                      <a:r>
                        <a:rPr lang="ko-KR" altLang="en-US" sz="13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월</a:t>
                      </a:r>
                    </a:p>
                  </a:txBody>
                  <a:tcPr marL="86955" marR="86955" marT="43477" marB="43477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5</a:t>
                      </a:r>
                      <a:r>
                        <a:rPr lang="ko-KR" altLang="en-US" sz="13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월</a:t>
                      </a:r>
                    </a:p>
                  </a:txBody>
                  <a:tcPr marL="86955" marR="86955" marT="43477" marB="43477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6</a:t>
                      </a:r>
                      <a:r>
                        <a:rPr lang="ko-KR" altLang="en-US" sz="13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월</a:t>
                      </a:r>
                    </a:p>
                  </a:txBody>
                  <a:tcPr marL="86955" marR="86955" marT="43477" marB="43477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65234"/>
                  </a:ext>
                </a:extLst>
              </a:tr>
              <a:tr h="49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주제 설정 및 구상</a:t>
                      </a:r>
                    </a:p>
                  </a:txBody>
                  <a:tcPr marL="86955" marR="86955" marT="43477" marB="4347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extLst>
                  <a:ext uri="{0D108BD9-81ED-4DB2-BD59-A6C34878D82A}">
                    <a16:rowId xmlns:a16="http://schemas.microsoft.com/office/drawing/2014/main" val="4249433555"/>
                  </a:ext>
                </a:extLst>
              </a:tr>
              <a:tr h="49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요구사항</a:t>
                      </a:r>
                      <a:endParaRPr lang="en-US" altLang="ko-KR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정의서</a:t>
                      </a:r>
                      <a:r>
                        <a:rPr lang="en-US" altLang="ko-KR" sz="13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sz="13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작성</a:t>
                      </a:r>
                    </a:p>
                  </a:txBody>
                  <a:tcPr marL="86955" marR="86955" marT="43477" marB="4347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extLst>
                  <a:ext uri="{0D108BD9-81ED-4DB2-BD59-A6C34878D82A}">
                    <a16:rowId xmlns:a16="http://schemas.microsoft.com/office/drawing/2014/main" val="2444445139"/>
                  </a:ext>
                </a:extLst>
              </a:tr>
              <a:tr h="49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프로젝트 구현</a:t>
                      </a:r>
                    </a:p>
                  </a:txBody>
                  <a:tcPr marL="86955" marR="86955" marT="43477" marB="4347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extLst>
                  <a:ext uri="{0D108BD9-81ED-4DB2-BD59-A6C34878D82A}">
                    <a16:rowId xmlns:a16="http://schemas.microsoft.com/office/drawing/2014/main" val="1981918748"/>
                  </a:ext>
                </a:extLst>
              </a:tr>
              <a:tr h="49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테스팅 및 오류수정</a:t>
                      </a:r>
                    </a:p>
                  </a:txBody>
                  <a:tcPr marL="86955" marR="86955" marT="43477" marB="4347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extLst>
                  <a:ext uri="{0D108BD9-81ED-4DB2-BD59-A6C34878D82A}">
                    <a16:rowId xmlns:a16="http://schemas.microsoft.com/office/drawing/2014/main" val="3917202389"/>
                  </a:ext>
                </a:extLst>
              </a:tr>
              <a:tr h="49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최종보고서 작성</a:t>
                      </a:r>
                    </a:p>
                  </a:txBody>
                  <a:tcPr marL="86955" marR="86955" marT="43477" marB="4347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extLst>
                  <a:ext uri="{0D108BD9-81ED-4DB2-BD59-A6C34878D82A}">
                    <a16:rowId xmlns:a16="http://schemas.microsoft.com/office/drawing/2014/main" val="3344836918"/>
                  </a:ext>
                </a:extLst>
              </a:tr>
              <a:tr h="49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결과 발표</a:t>
                      </a:r>
                    </a:p>
                  </a:txBody>
                  <a:tcPr marL="86955" marR="86955" marT="43477" marB="4347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955" marR="86955" marT="43477" marB="43477">
                    <a:solidFill>
                      <a:srgbClr val="FFC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45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963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ctrTitle" idx="4294967295"/>
          </p:nvPr>
        </p:nvSpPr>
        <p:spPr>
          <a:xfrm>
            <a:off x="2624139" y="1518639"/>
            <a:ext cx="4136577" cy="2203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Q&amp;A </a:t>
            </a:r>
            <a:br>
              <a:rPr lang="en-US" altLang="ko-KR" sz="60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4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감사합니다</a:t>
            </a:r>
            <a:endParaRPr sz="6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도입 배경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A4ACFF9-2278-4B6E-AE61-125892CF46C5}"/>
              </a:ext>
            </a:extLst>
          </p:cNvPr>
          <p:cNvSpPr/>
          <p:nvPr/>
        </p:nvSpPr>
        <p:spPr>
          <a:xfrm>
            <a:off x="1218320" y="1787457"/>
            <a:ext cx="1601960" cy="15685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44ABC39-090F-4DFD-9B0E-10D13D53D98E}"/>
              </a:ext>
            </a:extLst>
          </p:cNvPr>
          <p:cNvSpPr/>
          <p:nvPr/>
        </p:nvSpPr>
        <p:spPr>
          <a:xfrm>
            <a:off x="3961520" y="1787457"/>
            <a:ext cx="1601960" cy="15685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3D6183A-2216-4CFC-A8C1-19D674002058}"/>
              </a:ext>
            </a:extLst>
          </p:cNvPr>
          <p:cNvSpPr/>
          <p:nvPr/>
        </p:nvSpPr>
        <p:spPr>
          <a:xfrm>
            <a:off x="6704720" y="1787457"/>
            <a:ext cx="1601960" cy="15685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16AC37-4DF1-4ADC-B521-BF2E3F65C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816" y="1944266"/>
            <a:ext cx="1254968" cy="12549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675596-0279-4F3B-956E-E34A70167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646" y="2083304"/>
            <a:ext cx="989466" cy="989466"/>
          </a:xfrm>
          <a:prstGeom prst="rect">
            <a:avLst/>
          </a:prstGeom>
        </p:spPr>
      </p:pic>
      <p:sp>
        <p:nvSpPr>
          <p:cNvPr id="10" name="더하기 기호 9">
            <a:extLst>
              <a:ext uri="{FF2B5EF4-FFF2-40B4-BE49-F238E27FC236}">
                <a16:creationId xmlns:a16="http://schemas.microsoft.com/office/drawing/2014/main" id="{84813ED2-A1C6-471D-969B-0845326F46BD}"/>
              </a:ext>
            </a:extLst>
          </p:cNvPr>
          <p:cNvSpPr/>
          <p:nvPr/>
        </p:nvSpPr>
        <p:spPr>
          <a:xfrm>
            <a:off x="3182498" y="2326734"/>
            <a:ext cx="486383" cy="490031"/>
          </a:xfrm>
          <a:prstGeom prst="mathPlus">
            <a:avLst/>
          </a:prstGeom>
          <a:solidFill>
            <a:srgbClr val="FF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같음 기호 10">
            <a:extLst>
              <a:ext uri="{FF2B5EF4-FFF2-40B4-BE49-F238E27FC236}">
                <a16:creationId xmlns:a16="http://schemas.microsoft.com/office/drawing/2014/main" id="{8FFD59C3-41AB-4F54-9418-412C5DE92272}"/>
              </a:ext>
            </a:extLst>
          </p:cNvPr>
          <p:cNvSpPr/>
          <p:nvPr/>
        </p:nvSpPr>
        <p:spPr>
          <a:xfrm>
            <a:off x="5930617" y="2414047"/>
            <a:ext cx="418289" cy="402718"/>
          </a:xfrm>
          <a:prstGeom prst="mathEqual">
            <a:avLst/>
          </a:prstGeom>
          <a:solidFill>
            <a:srgbClr val="FF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CF854F-36FB-47C4-B5E2-C84BA34E8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194" y="2105024"/>
            <a:ext cx="933450" cy="933450"/>
          </a:xfrm>
          <a:prstGeom prst="rect">
            <a:avLst/>
          </a:prstGeom>
        </p:spPr>
      </p:pic>
      <p:sp>
        <p:nvSpPr>
          <p:cNvPr id="17" name="Google Shape;183;p22">
            <a:extLst>
              <a:ext uri="{FF2B5EF4-FFF2-40B4-BE49-F238E27FC236}">
                <a16:creationId xmlns:a16="http://schemas.microsoft.com/office/drawing/2014/main" id="{BADAE0F0-2D50-4DFF-B58C-57AE4837F1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78827" y="3520014"/>
            <a:ext cx="571500" cy="4638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말</a:t>
            </a:r>
            <a:endParaRPr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Google Shape;183;p22">
            <a:extLst>
              <a:ext uri="{FF2B5EF4-FFF2-40B4-BE49-F238E27FC236}">
                <a16:creationId xmlns:a16="http://schemas.microsoft.com/office/drawing/2014/main" id="{AB3760E1-42A4-450C-B435-291E2961302C}"/>
              </a:ext>
            </a:extLst>
          </p:cNvPr>
          <p:cNvSpPr txBox="1">
            <a:spLocks/>
          </p:cNvSpPr>
          <p:nvPr/>
        </p:nvSpPr>
        <p:spPr>
          <a:xfrm>
            <a:off x="3802406" y="3435529"/>
            <a:ext cx="2003946" cy="54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구화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수화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필담</a:t>
            </a:r>
          </a:p>
        </p:txBody>
      </p:sp>
      <p:sp>
        <p:nvSpPr>
          <p:cNvPr id="19" name="Google Shape;183;p22">
            <a:extLst>
              <a:ext uri="{FF2B5EF4-FFF2-40B4-BE49-F238E27FC236}">
                <a16:creationId xmlns:a16="http://schemas.microsoft.com/office/drawing/2014/main" id="{C46B7700-86AF-4645-8E51-F8D9C7AD5703}"/>
              </a:ext>
            </a:extLst>
          </p:cNvPr>
          <p:cNvSpPr txBox="1">
            <a:spLocks/>
          </p:cNvSpPr>
          <p:nvPr/>
        </p:nvSpPr>
        <p:spPr>
          <a:xfrm>
            <a:off x="7330538" y="3520013"/>
            <a:ext cx="571500" cy="463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 현황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0D72FA7-8422-4CFB-B0FF-7789F619296D}"/>
              </a:ext>
            </a:extLst>
          </p:cNvPr>
          <p:cNvGrpSpPr/>
          <p:nvPr/>
        </p:nvGrpSpPr>
        <p:grpSpPr>
          <a:xfrm>
            <a:off x="455077" y="1614589"/>
            <a:ext cx="8024146" cy="2481100"/>
            <a:chOff x="109757" y="1415297"/>
            <a:chExt cx="8024146" cy="2481100"/>
          </a:xfrm>
        </p:grpSpPr>
        <p:sp>
          <p:nvSpPr>
            <p:cNvPr id="7" name="Google Shape;245;p29"/>
            <p:cNvSpPr/>
            <p:nvPr/>
          </p:nvSpPr>
          <p:spPr>
            <a:xfrm>
              <a:off x="1324920" y="1415297"/>
              <a:ext cx="2374091" cy="438957"/>
            </a:xfrm>
            <a:prstGeom prst="chevron">
              <a:avLst>
                <a:gd name="adj" fmla="val 2548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solidFill>
                    <a:srgbClr val="FF87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L" panose="02020600000000000000" pitchFamily="18" charset="-127"/>
                  <a:ea typeface="a옛날목욕탕L" panose="02020600000000000000" pitchFamily="18" charset="-127"/>
                  <a:cs typeface="Roboto"/>
                  <a:sym typeface="Roboto"/>
                </a:rPr>
                <a:t>통계</a:t>
              </a:r>
              <a:endParaRPr sz="18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endParaRPr>
            </a:p>
          </p:txBody>
        </p:sp>
        <p:sp>
          <p:nvSpPr>
            <p:cNvPr id="8" name="Google Shape;247;p29"/>
            <p:cNvSpPr/>
            <p:nvPr/>
          </p:nvSpPr>
          <p:spPr>
            <a:xfrm>
              <a:off x="3699011" y="1422071"/>
              <a:ext cx="1852690" cy="432183"/>
            </a:xfrm>
            <a:prstGeom prst="chevron">
              <a:avLst>
                <a:gd name="adj" fmla="val 2548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ko-KR" altLang="en-US" sz="1800" dirty="0">
                  <a:solidFill>
                    <a:srgbClr val="FF87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L" panose="02020600000000000000" pitchFamily="18" charset="-127"/>
                  <a:ea typeface="a옛날목욕탕L" panose="02020600000000000000" pitchFamily="18" charset="-127"/>
                  <a:cs typeface="Roboto"/>
                  <a:sym typeface="Roboto"/>
                </a:rPr>
                <a:t>명칭</a:t>
              </a:r>
            </a:p>
          </p:txBody>
        </p:sp>
        <p:sp>
          <p:nvSpPr>
            <p:cNvPr id="9" name="Google Shape;248;p29"/>
            <p:cNvSpPr/>
            <p:nvPr/>
          </p:nvSpPr>
          <p:spPr>
            <a:xfrm>
              <a:off x="5534124" y="1415297"/>
              <a:ext cx="2599779" cy="438957"/>
            </a:xfrm>
            <a:prstGeom prst="chevron">
              <a:avLst>
                <a:gd name="adj" fmla="val 254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ko-KR" altLang="en-US" sz="1800" dirty="0">
                  <a:solidFill>
                    <a:srgbClr val="FF87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L" panose="02020600000000000000" pitchFamily="18" charset="-127"/>
                  <a:ea typeface="a옛날목욕탕L" panose="02020600000000000000" pitchFamily="18" charset="-127"/>
                  <a:cs typeface="Roboto"/>
                  <a:sym typeface="Roboto"/>
                </a:rPr>
                <a:t>특화된 지원 및 정책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49380" y="2157450"/>
              <a:ext cx="1913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66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5000~1</a:t>
              </a:r>
              <a:r>
                <a:rPr lang="ko-KR" altLang="en-US" dirty="0">
                  <a:solidFill>
                    <a:srgbClr val="FF66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만명 추정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49380" y="2799004"/>
              <a:ext cx="2060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인구 </a:t>
              </a:r>
              <a:r>
                <a:rPr lang="en-US" altLang="ko-KR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만명 당 </a:t>
              </a:r>
              <a:r>
                <a:rPr lang="en-US" altLang="ko-KR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1.8</a:t>
              </a:r>
              <a:r>
                <a:rPr lang="ko-KR" altLang="en-US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명 추산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9380" y="3448614"/>
              <a:ext cx="1913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약 </a:t>
              </a:r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1</a:t>
              </a: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만 </a:t>
              </a:r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4000</a:t>
              </a:r>
              <a:r>
                <a:rPr lang="ko-KR" altLang="en-US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명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42587" y="2086011"/>
              <a:ext cx="2060514" cy="548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FF66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시청각장애인</a:t>
              </a:r>
              <a:r>
                <a:rPr lang="en-US" altLang="ko-KR" sz="1050" dirty="0">
                  <a:solidFill>
                    <a:srgbClr val="FF66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sz="1050" dirty="0">
                  <a:solidFill>
                    <a:srgbClr val="FF66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시청각중복장애인</a:t>
              </a:r>
              <a:r>
                <a:rPr lang="en-US" altLang="ko-KR" sz="1050" dirty="0">
                  <a:solidFill>
                    <a:srgbClr val="FF66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sz="1050" dirty="0" err="1">
                  <a:solidFill>
                    <a:srgbClr val="FF66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맹농인</a:t>
              </a:r>
              <a:r>
                <a:rPr lang="en-US" altLang="ko-KR" sz="1050" dirty="0">
                  <a:solidFill>
                    <a:srgbClr val="FF66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sz="1050" dirty="0" err="1">
                  <a:solidFill>
                    <a:srgbClr val="FF66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농맹인</a:t>
              </a:r>
              <a:r>
                <a:rPr lang="ko-KR" altLang="en-US" sz="1050" dirty="0">
                  <a:solidFill>
                    <a:srgbClr val="FF66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등</a:t>
              </a:r>
              <a:endParaRPr lang="en-US" altLang="ko-KR" sz="1050" dirty="0">
                <a:solidFill>
                  <a:srgbClr val="FF66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32806" y="2796157"/>
              <a:ext cx="2402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1970</a:t>
              </a: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년대 </a:t>
              </a:r>
              <a:r>
                <a:rPr lang="ko-KR" altLang="en-US" sz="1200" dirty="0" err="1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헬렌켈러</a:t>
              </a: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국립센터 설립</a:t>
              </a: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시청각장애인 </a:t>
              </a:r>
              <a:r>
                <a:rPr lang="ko-KR" altLang="en-US" sz="1200" dirty="0" err="1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기관∙단체</a:t>
              </a: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활동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10739" y="2137620"/>
              <a:ext cx="1630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66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X</a:t>
              </a:r>
              <a:endParaRPr lang="ko-KR" altLang="en-US" sz="1050" dirty="0">
                <a:solidFill>
                  <a:srgbClr val="FF66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41A4BBB-835A-4D2D-881D-42D74726A60C}"/>
                </a:ext>
              </a:extLst>
            </p:cNvPr>
            <p:cNvSpPr/>
            <p:nvPr/>
          </p:nvSpPr>
          <p:spPr>
            <a:xfrm>
              <a:off x="565346" y="2153009"/>
              <a:ext cx="5036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한국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E3C6D07-418D-49A4-8FE4-2D0725E226F6}"/>
                </a:ext>
              </a:extLst>
            </p:cNvPr>
            <p:cNvSpPr/>
            <p:nvPr/>
          </p:nvSpPr>
          <p:spPr>
            <a:xfrm>
              <a:off x="580457" y="2796157"/>
              <a:ext cx="7333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미국</a:t>
              </a:r>
              <a:endPara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2013242-87F3-4C88-B80A-8A0B0A0E5671}"/>
                </a:ext>
              </a:extLst>
            </p:cNvPr>
            <p:cNvSpPr/>
            <p:nvPr/>
          </p:nvSpPr>
          <p:spPr>
            <a:xfrm>
              <a:off x="598451" y="3434732"/>
              <a:ext cx="7333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일본</a:t>
              </a:r>
              <a:endPara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pic>
          <p:nvPicPr>
            <p:cNvPr id="26" name="그림 25" descr="벡터그래픽이(가) 표시된 사진&#10;&#10;자동 생성된 설명">
              <a:extLst>
                <a:ext uri="{FF2B5EF4-FFF2-40B4-BE49-F238E27FC236}">
                  <a16:creationId xmlns:a16="http://schemas.microsoft.com/office/drawing/2014/main" id="{21D6451D-AEA8-4755-B3EC-9865AB700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399" y="2735948"/>
              <a:ext cx="412251" cy="412251"/>
            </a:xfrm>
            <a:prstGeom prst="rect">
              <a:avLst/>
            </a:prstGeom>
          </p:spPr>
        </p:pic>
        <p:pic>
          <p:nvPicPr>
            <p:cNvPr id="39" name="그림 38" descr="벡터그래픽이(가) 표시된 사진&#10;&#10;자동 생성된 설명">
              <a:extLst>
                <a:ext uri="{FF2B5EF4-FFF2-40B4-BE49-F238E27FC236}">
                  <a16:creationId xmlns:a16="http://schemas.microsoft.com/office/drawing/2014/main" id="{E6A76804-4C7E-41A1-A2F7-D135DBF3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757" y="3377732"/>
              <a:ext cx="513534" cy="513534"/>
            </a:xfrm>
            <a:prstGeom prst="rect">
              <a:avLst/>
            </a:prstGeom>
          </p:spPr>
        </p:pic>
        <p:pic>
          <p:nvPicPr>
            <p:cNvPr id="4" name="그림 3" descr="벡터그래픽이(가) 표시된 사진&#10;&#10;자동 생성된 설명">
              <a:extLst>
                <a:ext uri="{FF2B5EF4-FFF2-40B4-BE49-F238E27FC236}">
                  <a16:creationId xmlns:a16="http://schemas.microsoft.com/office/drawing/2014/main" id="{93AAF1CE-5921-442E-A8F8-BB6D4357B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822" y="2101040"/>
              <a:ext cx="420886" cy="42088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BE8DE4-AD34-4266-BEEF-790BF6CC4A4B}"/>
                </a:ext>
              </a:extLst>
            </p:cNvPr>
            <p:cNvSpPr txBox="1"/>
            <p:nvPr/>
          </p:nvSpPr>
          <p:spPr>
            <a:xfrm>
              <a:off x="5632806" y="3434732"/>
              <a:ext cx="2402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1991</a:t>
              </a: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년 </a:t>
              </a:r>
              <a:r>
                <a:rPr lang="ko-KR" altLang="en-US" sz="1200" dirty="0" err="1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전국맹농인협회</a:t>
              </a: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설립</a:t>
              </a: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국가 사업으로 전문 통역 인력 양성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79F120-9C29-44AC-B63D-A655A71F3A32}"/>
                </a:ext>
              </a:extLst>
            </p:cNvPr>
            <p:cNvSpPr txBox="1"/>
            <p:nvPr/>
          </p:nvSpPr>
          <p:spPr>
            <a:xfrm>
              <a:off x="3642587" y="2735948"/>
              <a:ext cx="1840312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Deaf-Blind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5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 실태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Google Shape;140;p18">
            <a:extLst>
              <a:ext uri="{FF2B5EF4-FFF2-40B4-BE49-F238E27FC236}">
                <a16:creationId xmlns:a16="http://schemas.microsoft.com/office/drawing/2014/main" id="{77B5E7CD-F9ED-49C8-A4FA-E43C8F0A7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968" y="1799029"/>
            <a:ext cx="2313386" cy="438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고령자가 대부분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0A5D3F-3171-4C39-9B05-7898CEFDD9D3}"/>
              </a:ext>
            </a:extLst>
          </p:cNvPr>
          <p:cNvGrpSpPr/>
          <p:nvPr/>
        </p:nvGrpSpPr>
        <p:grpSpPr>
          <a:xfrm>
            <a:off x="563301" y="2514032"/>
            <a:ext cx="3862619" cy="2007213"/>
            <a:chOff x="253894" y="2415895"/>
            <a:chExt cx="4122478" cy="214224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BC739D3-5F34-41F2-84E3-7CD8D6975508}"/>
                </a:ext>
              </a:extLst>
            </p:cNvPr>
            <p:cNvGrpSpPr/>
            <p:nvPr/>
          </p:nvGrpSpPr>
          <p:grpSpPr>
            <a:xfrm>
              <a:off x="297450" y="2415895"/>
              <a:ext cx="3574847" cy="2142249"/>
              <a:chOff x="1340425" y="2299854"/>
              <a:chExt cx="5850084" cy="1677879"/>
            </a:xfrm>
            <a:solidFill>
              <a:srgbClr val="FF6600"/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7F7D485-314F-41CD-BCDE-338AE81560DE}"/>
                  </a:ext>
                </a:extLst>
              </p:cNvPr>
              <p:cNvSpPr/>
              <p:nvPr/>
            </p:nvSpPr>
            <p:spPr>
              <a:xfrm>
                <a:off x="1340426" y="2299854"/>
                <a:ext cx="3785755" cy="2718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9982927-702B-49B0-941E-2130E8EE4DDC}"/>
                  </a:ext>
                </a:extLst>
              </p:cNvPr>
              <p:cNvSpPr/>
              <p:nvPr/>
            </p:nvSpPr>
            <p:spPr>
              <a:xfrm>
                <a:off x="1340426" y="2651350"/>
                <a:ext cx="5850083" cy="2718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F465075-7A96-4900-AC2E-E424A5DF22DA}"/>
                  </a:ext>
                </a:extLst>
              </p:cNvPr>
              <p:cNvSpPr/>
              <p:nvPr/>
            </p:nvSpPr>
            <p:spPr>
              <a:xfrm>
                <a:off x="1340426" y="3002846"/>
                <a:ext cx="4589319" cy="2718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893E18A-A069-4197-83A3-4427FE18B107}"/>
                  </a:ext>
                </a:extLst>
              </p:cNvPr>
              <p:cNvSpPr/>
              <p:nvPr/>
            </p:nvSpPr>
            <p:spPr>
              <a:xfrm>
                <a:off x="1340425" y="3354342"/>
                <a:ext cx="848593" cy="2718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B248B9D-D1DB-4A73-A6A8-7C4D3E75206F}"/>
                  </a:ext>
                </a:extLst>
              </p:cNvPr>
              <p:cNvSpPr/>
              <p:nvPr/>
            </p:nvSpPr>
            <p:spPr>
              <a:xfrm>
                <a:off x="1340427" y="3710481"/>
                <a:ext cx="183574" cy="2672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26C977-8972-42D6-B02A-05552525F529}"/>
                </a:ext>
              </a:extLst>
            </p:cNvPr>
            <p:cNvSpPr/>
            <p:nvPr/>
          </p:nvSpPr>
          <p:spPr>
            <a:xfrm>
              <a:off x="253894" y="2442800"/>
              <a:ext cx="8451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80</a:t>
              </a:r>
              <a:r>
                <a:rPr lang="ko-KR" altLang="en-US" sz="11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대 이상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765F065-1085-4D84-8376-3373458500D2}"/>
                </a:ext>
              </a:extLst>
            </p:cNvPr>
            <p:cNvSpPr/>
            <p:nvPr/>
          </p:nvSpPr>
          <p:spPr>
            <a:xfrm>
              <a:off x="262207" y="2895107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70</a:t>
              </a:r>
              <a:r>
                <a:rPr lang="ko-KR" altLang="en-US" sz="11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대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698717D-6C4C-4E8A-9B98-E8EC8916DF46}"/>
                </a:ext>
              </a:extLst>
            </p:cNvPr>
            <p:cNvSpPr/>
            <p:nvPr/>
          </p:nvSpPr>
          <p:spPr>
            <a:xfrm>
              <a:off x="253894" y="3347414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60</a:t>
              </a:r>
              <a:r>
                <a:rPr lang="ko-KR" altLang="en-US" sz="11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대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78414C-1224-4D7D-AFAC-F0435E2DD66F}"/>
                </a:ext>
              </a:extLst>
            </p:cNvPr>
            <p:cNvSpPr/>
            <p:nvPr/>
          </p:nvSpPr>
          <p:spPr>
            <a:xfrm>
              <a:off x="262207" y="3799722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50</a:t>
              </a:r>
              <a:r>
                <a:rPr lang="ko-KR" altLang="en-US" sz="11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대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B6B1EB7-E603-4579-B27A-A207FC70A2FE}"/>
                </a:ext>
              </a:extLst>
            </p:cNvPr>
            <p:cNvSpPr/>
            <p:nvPr/>
          </p:nvSpPr>
          <p:spPr>
            <a:xfrm>
              <a:off x="353540" y="4254962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30</a:t>
              </a:r>
              <a:r>
                <a:rPr lang="ko-KR" altLang="en-US" sz="11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2AD0C6D-ECE7-43B8-83C6-8C5EF56A2B59}"/>
                </a:ext>
              </a:extLst>
            </p:cNvPr>
            <p:cNvSpPr/>
            <p:nvPr/>
          </p:nvSpPr>
          <p:spPr>
            <a:xfrm>
              <a:off x="2577584" y="2417860"/>
              <a:ext cx="5373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25.2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36261EB-8612-40FE-952B-BE2B766A2E1C}"/>
                </a:ext>
              </a:extLst>
            </p:cNvPr>
            <p:cNvSpPr/>
            <p:nvPr/>
          </p:nvSpPr>
          <p:spPr>
            <a:xfrm>
              <a:off x="3839045" y="2884354"/>
              <a:ext cx="5373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37.9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63BD9E4-1ACE-44A9-B8A2-42C6A66ED837}"/>
                </a:ext>
              </a:extLst>
            </p:cNvPr>
            <p:cNvSpPr/>
            <p:nvPr/>
          </p:nvSpPr>
          <p:spPr>
            <a:xfrm>
              <a:off x="3085249" y="3347104"/>
              <a:ext cx="5373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30.1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02A3F4E-0246-43C4-8639-EA98DD9A60D8}"/>
                </a:ext>
              </a:extLst>
            </p:cNvPr>
            <p:cNvSpPr/>
            <p:nvPr/>
          </p:nvSpPr>
          <p:spPr>
            <a:xfrm>
              <a:off x="786710" y="3797121"/>
              <a:ext cx="437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5.6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196F795-6AA4-4B57-B607-EF627CF326C8}"/>
                </a:ext>
              </a:extLst>
            </p:cNvPr>
            <p:cNvSpPr/>
            <p:nvPr/>
          </p:nvSpPr>
          <p:spPr>
            <a:xfrm>
              <a:off x="762331" y="4254962"/>
              <a:ext cx="437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1.2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Google Shape;119;p15">
            <a:extLst>
              <a:ext uri="{FF2B5EF4-FFF2-40B4-BE49-F238E27FC236}">
                <a16:creationId xmlns:a16="http://schemas.microsoft.com/office/drawing/2014/main" id="{987A929C-E94F-451F-B754-1D839AF2F18A}"/>
              </a:ext>
            </a:extLst>
          </p:cNvPr>
          <p:cNvSpPr txBox="1">
            <a:spLocks/>
          </p:cNvSpPr>
          <p:nvPr/>
        </p:nvSpPr>
        <p:spPr>
          <a:xfrm>
            <a:off x="7747325" y="4568840"/>
            <a:ext cx="2064383" cy="4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자료</a:t>
            </a:r>
            <a:r>
              <a:rPr lang="en-US" altLang="ko-KR" sz="10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한국장애인개발원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75C0FB-1D19-4DA4-8EC9-A9E84B87874C}"/>
              </a:ext>
            </a:extLst>
          </p:cNvPr>
          <p:cNvSpPr/>
          <p:nvPr/>
        </p:nvSpPr>
        <p:spPr>
          <a:xfrm>
            <a:off x="2761561" y="1197155"/>
            <a:ext cx="34111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lvl="0" indent="0" algn="ctr">
              <a:buNone/>
            </a:pP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 조사 실태</a:t>
            </a:r>
            <a:endParaRPr lang="en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1" name="Google Shape;140;p18">
            <a:extLst>
              <a:ext uri="{FF2B5EF4-FFF2-40B4-BE49-F238E27FC236}">
                <a16:creationId xmlns:a16="http://schemas.microsoft.com/office/drawing/2014/main" id="{796486B0-0C65-4AAD-B955-EF0477CF09C9}"/>
              </a:ext>
            </a:extLst>
          </p:cNvPr>
          <p:cNvSpPr txBox="1">
            <a:spLocks/>
          </p:cNvSpPr>
          <p:nvPr/>
        </p:nvSpPr>
        <p:spPr>
          <a:xfrm>
            <a:off x="4425920" y="1799029"/>
            <a:ext cx="2313386" cy="43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일상 생활 불편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96F32B3-BEAF-4EFE-A7AF-88A29F93056B}"/>
              </a:ext>
            </a:extLst>
          </p:cNvPr>
          <p:cNvGrpSpPr/>
          <p:nvPr/>
        </p:nvGrpSpPr>
        <p:grpSpPr>
          <a:xfrm>
            <a:off x="6886639" y="1991801"/>
            <a:ext cx="2065922" cy="246222"/>
            <a:chOff x="6850504" y="1883909"/>
            <a:chExt cx="2241671" cy="26716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9416E27-BECE-4D7D-B357-69415E2AE2BC}"/>
                </a:ext>
              </a:extLst>
            </p:cNvPr>
            <p:cNvSpPr/>
            <p:nvPr/>
          </p:nvSpPr>
          <p:spPr>
            <a:xfrm>
              <a:off x="6850504" y="1903152"/>
              <a:ext cx="223054" cy="229973"/>
            </a:xfrm>
            <a:prstGeom prst="rect">
              <a:avLst/>
            </a:prstGeom>
            <a:solidFill>
              <a:srgbClr val="FFC3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48D6414-90C4-455D-9E3C-32DFEE206388}"/>
                </a:ext>
              </a:extLst>
            </p:cNvPr>
            <p:cNvSpPr/>
            <p:nvPr/>
          </p:nvSpPr>
          <p:spPr>
            <a:xfrm>
              <a:off x="7988584" y="1904902"/>
              <a:ext cx="218411" cy="22518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15257A6-1822-46C7-86BA-948456347E84}"/>
                </a:ext>
              </a:extLst>
            </p:cNvPr>
            <p:cNvSpPr/>
            <p:nvPr/>
          </p:nvSpPr>
          <p:spPr>
            <a:xfrm>
              <a:off x="7014396" y="1883910"/>
              <a:ext cx="868294" cy="267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장애인 전체</a:t>
              </a:r>
              <a:endParaRPr lang="ko-KR" altLang="en-US" sz="10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267D2F8-8392-46F3-BCD2-4F4F90E75DE6}"/>
                </a:ext>
              </a:extLst>
            </p:cNvPr>
            <p:cNvSpPr/>
            <p:nvPr/>
          </p:nvSpPr>
          <p:spPr>
            <a:xfrm>
              <a:off x="8154307" y="1883909"/>
              <a:ext cx="937868" cy="267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시청각장애인</a:t>
              </a: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8B9A46D-AF80-4E56-8668-5E4DF413B92D}"/>
              </a:ext>
            </a:extLst>
          </p:cNvPr>
          <p:cNvGrpSpPr/>
          <p:nvPr/>
        </p:nvGrpSpPr>
        <p:grpSpPr>
          <a:xfrm>
            <a:off x="4882599" y="2582210"/>
            <a:ext cx="4021715" cy="1446214"/>
            <a:chOff x="4571998" y="2373957"/>
            <a:chExt cx="4482433" cy="161188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E4087E8-6279-40F6-BD88-C7E1E24FF818}"/>
                </a:ext>
              </a:extLst>
            </p:cNvPr>
            <p:cNvGrpSpPr/>
            <p:nvPr/>
          </p:nvGrpSpPr>
          <p:grpSpPr>
            <a:xfrm>
              <a:off x="5902709" y="2373958"/>
              <a:ext cx="3151722" cy="1611888"/>
              <a:chOff x="1340425" y="2309036"/>
              <a:chExt cx="7193550" cy="126248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B790951-C7E8-4E1A-B066-595C9012DB60}"/>
                  </a:ext>
                </a:extLst>
              </p:cNvPr>
              <p:cNvSpPr/>
              <p:nvPr/>
            </p:nvSpPr>
            <p:spPr>
              <a:xfrm>
                <a:off x="1340425" y="2309036"/>
                <a:ext cx="848592" cy="262714"/>
              </a:xfrm>
              <a:prstGeom prst="rect">
                <a:avLst/>
              </a:prstGeom>
              <a:solidFill>
                <a:srgbClr val="FFC3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E98FFB0-F817-4573-BA99-5DD38130BABD}"/>
                  </a:ext>
                </a:extLst>
              </p:cNvPr>
              <p:cNvSpPr/>
              <p:nvPr/>
            </p:nvSpPr>
            <p:spPr>
              <a:xfrm>
                <a:off x="1340425" y="2587076"/>
                <a:ext cx="2332456" cy="26271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E47F8D1-4901-4641-A76E-FCB2221B15A9}"/>
                  </a:ext>
                </a:extLst>
              </p:cNvPr>
              <p:cNvSpPr/>
              <p:nvPr/>
            </p:nvSpPr>
            <p:spPr>
              <a:xfrm>
                <a:off x="1340425" y="3009533"/>
                <a:ext cx="7193550" cy="265208"/>
              </a:xfrm>
              <a:prstGeom prst="rect">
                <a:avLst/>
              </a:prstGeom>
              <a:solidFill>
                <a:srgbClr val="FFC3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53F484A6-705A-498E-8909-9BE462BDFB9C}"/>
                  </a:ext>
                </a:extLst>
              </p:cNvPr>
              <p:cNvSpPr/>
              <p:nvPr/>
            </p:nvSpPr>
            <p:spPr>
              <a:xfrm>
                <a:off x="1340425" y="3299250"/>
                <a:ext cx="2332456" cy="272268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C8D1E0B-79EB-45A4-B5A4-CCCCCD8F580D}"/>
                </a:ext>
              </a:extLst>
            </p:cNvPr>
            <p:cNvSpPr/>
            <p:nvPr/>
          </p:nvSpPr>
          <p:spPr>
            <a:xfrm>
              <a:off x="4572000" y="2373957"/>
              <a:ext cx="1365878" cy="6904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평소 거의 남의 도움이 필요하다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5171C95-3AB4-46D2-9BF0-CE6C54F65A29}"/>
                </a:ext>
              </a:extLst>
            </p:cNvPr>
            <p:cNvSpPr/>
            <p:nvPr/>
          </p:nvSpPr>
          <p:spPr>
            <a:xfrm>
              <a:off x="4571998" y="3265596"/>
              <a:ext cx="1365879" cy="7202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지난 </a:t>
              </a:r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1</a:t>
              </a: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개월간 거의 매일 외출했다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BACAA69-478B-45AD-B799-9949FF202FFE}"/>
                </a:ext>
              </a:extLst>
            </p:cNvPr>
            <p:cNvSpPr/>
            <p:nvPr/>
          </p:nvSpPr>
          <p:spPr>
            <a:xfrm>
              <a:off x="6251058" y="2383311"/>
              <a:ext cx="437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5.9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C08CCC-C5A4-4FD1-91B0-CF81BD593846}"/>
                </a:ext>
              </a:extLst>
            </p:cNvPr>
            <p:cNvSpPr/>
            <p:nvPr/>
          </p:nvSpPr>
          <p:spPr>
            <a:xfrm>
              <a:off x="6879657" y="2761244"/>
              <a:ext cx="5373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14.9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4F3F31-8E31-4BEE-879E-2164C4EAFCCA}"/>
                </a:ext>
              </a:extLst>
            </p:cNvPr>
            <p:cNvSpPr/>
            <p:nvPr/>
          </p:nvSpPr>
          <p:spPr>
            <a:xfrm>
              <a:off x="8507548" y="3288139"/>
              <a:ext cx="5373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67.3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3F700C6-4B50-47DF-B0E9-E6D0F39DE8EF}"/>
                </a:ext>
              </a:extLst>
            </p:cNvPr>
            <p:cNvSpPr/>
            <p:nvPr/>
          </p:nvSpPr>
          <p:spPr>
            <a:xfrm>
              <a:off x="6879657" y="3672388"/>
              <a:ext cx="5373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14.9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89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1136227" y="885450"/>
            <a:ext cx="7356456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altLang="ko-KR" b="1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‘Be your Eyes and Ears’ </a:t>
            </a:r>
          </a:p>
          <a:p>
            <a:pPr marL="0" lvl="0" indent="0" algn="ctr">
              <a:buNone/>
            </a:pPr>
            <a:endParaRPr lang="en-US" altLang="ko-KR" sz="3200" i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2400" i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휴대용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400" i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디바이스 지원</a:t>
            </a:r>
            <a:endParaRPr lang="en-US" altLang="ko-KR" sz="2400" i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2400" i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 맞춤형 복지</a:t>
            </a:r>
            <a:endParaRPr lang="en-US" altLang="ko-KR" sz="2400" i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2400" i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교육을 받을 수 있는 인프라 마련</a:t>
            </a:r>
            <a:endParaRPr lang="en-US" altLang="ko-KR" sz="2400" i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18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4" y="2345350"/>
            <a:ext cx="564664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소개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B.E.E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0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41FFFDF-1126-47D3-ADF5-339D1F0ED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98" b="89850" l="8197" r="92506">
                        <a14:foregroundMark x1="8899" y1="36466" x2="8197" y2="35338"/>
                        <a14:foregroundMark x1="90632" y1="51128" x2="92506" y2="54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5030" y="1296765"/>
            <a:ext cx="3015638" cy="1878594"/>
          </a:xfrm>
          <a:prstGeom prst="rect">
            <a:avLst/>
          </a:prstGeom>
        </p:spPr>
      </p:pic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소개</a:t>
            </a:r>
            <a:endParaRPr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DDC68-16D4-4632-B465-B0779B6F2AC9}"/>
              </a:ext>
            </a:extLst>
          </p:cNvPr>
          <p:cNvSpPr txBox="1"/>
          <p:nvPr/>
        </p:nvSpPr>
        <p:spPr>
          <a:xfrm flipH="1">
            <a:off x="947651" y="3319437"/>
            <a:ext cx="7664334" cy="139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기존에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한소네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시리즈라는 시각장애인 보조 기기 존재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해당 기기는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Android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운영체제를 사용하는 일종의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시각장애인을 위한 다양한 생활 편의 어플리케이션 지원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(e.g.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입력기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Polaris, MP3, etc.)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지원금을 받더라도 너무 비싼 가격으로 인해 구매력이 낮은 장애인 분들이 접하기 어려움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5F3673-7A07-4BEA-B555-AFF5566304C8}"/>
              </a:ext>
            </a:extLst>
          </p:cNvPr>
          <p:cNvGrpSpPr/>
          <p:nvPr/>
        </p:nvGrpSpPr>
        <p:grpSpPr>
          <a:xfrm>
            <a:off x="5217566" y="1866460"/>
            <a:ext cx="2250087" cy="739204"/>
            <a:chOff x="5455811" y="1657491"/>
            <a:chExt cx="2250087" cy="73920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34FC818-5C20-40DF-A8DC-B102D2DC2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0285"/>
            <a:stretch/>
          </p:blipFill>
          <p:spPr>
            <a:xfrm>
              <a:off x="5455811" y="1657491"/>
              <a:ext cx="695607" cy="73920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AA3BC96-9A11-42E8-A3FF-36C20CCFC9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5943"/>
            <a:stretch/>
          </p:blipFill>
          <p:spPr>
            <a:xfrm>
              <a:off x="6151418" y="1657491"/>
              <a:ext cx="1554480" cy="739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5101903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1195</Words>
  <Application>Microsoft Office PowerPoint</Application>
  <PresentationFormat>화면 슬라이드 쇼(16:9)</PresentationFormat>
  <Paragraphs>302</Paragraphs>
  <Slides>32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Arial</vt:lpstr>
      <vt:lpstr>Dosis</vt:lpstr>
      <vt:lpstr>a옛날목욕탕L</vt:lpstr>
      <vt:lpstr>Roboto</vt:lpstr>
      <vt:lpstr>Wingdings</vt:lpstr>
      <vt:lpstr>William template</vt:lpstr>
      <vt:lpstr> B.E.E (Be your Eyes and Ears)</vt:lpstr>
      <vt:lpstr>Contents</vt:lpstr>
      <vt:lpstr>1. 도입 배경</vt:lpstr>
      <vt:lpstr>도입 배경</vt:lpstr>
      <vt:lpstr>시청각장애인 현황</vt:lpstr>
      <vt:lpstr>시청각장애인 실태</vt:lpstr>
      <vt:lpstr>PowerPoint 프레젠테이션</vt:lpstr>
      <vt:lpstr>2. 제품 소개</vt:lpstr>
      <vt:lpstr>제품 소개</vt:lpstr>
      <vt:lpstr>제품 소개</vt:lpstr>
      <vt:lpstr>제품 소개: Device</vt:lpstr>
      <vt:lpstr>제품 소개: Android Application</vt:lpstr>
      <vt:lpstr>3. 경쟁사 분석</vt:lpstr>
      <vt:lpstr>경쟁사 분석: 기업분석</vt:lpstr>
      <vt:lpstr>경쟁사 분석: 기업분석</vt:lpstr>
      <vt:lpstr>경쟁사 분석: 경쟁사 SWOT 분석</vt:lpstr>
      <vt:lpstr>4. 기술 구조</vt:lpstr>
      <vt:lpstr>기술 구조</vt:lpstr>
      <vt:lpstr>Architecture</vt:lpstr>
      <vt:lpstr>Google Cloud Speech API</vt:lpstr>
      <vt:lpstr>Google Cloud Speech 진행 단계</vt:lpstr>
      <vt:lpstr>Arduino</vt:lpstr>
      <vt:lpstr>시연 범위 : Speech to Braille</vt:lpstr>
      <vt:lpstr>시연 범위 : Braille to Text</vt:lpstr>
      <vt:lpstr>5. 사업성</vt:lpstr>
      <vt:lpstr>시장 분석</vt:lpstr>
      <vt:lpstr>PowerPoint 프레젠테이션</vt:lpstr>
      <vt:lpstr> 사업성</vt:lpstr>
      <vt:lpstr>6. 향후 계획</vt:lpstr>
      <vt:lpstr>역할 분담</vt:lpstr>
      <vt:lpstr>세부 계획 및 일정</vt:lpstr>
      <vt:lpstr>Q&amp;A 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훈 허</cp:lastModifiedBy>
  <cp:revision>400</cp:revision>
  <dcterms:modified xsi:type="dcterms:W3CDTF">2019-04-08T10:45:08Z</dcterms:modified>
</cp:coreProperties>
</file>