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14" r:id="rId2"/>
    <p:sldId id="291" r:id="rId3"/>
    <p:sldId id="415" r:id="rId4"/>
    <p:sldId id="321" r:id="rId5"/>
    <p:sldId id="411" r:id="rId6"/>
    <p:sldId id="418" r:id="rId7"/>
    <p:sldId id="420" r:id="rId8"/>
    <p:sldId id="32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997ED-12CC-472B-AA05-6D1C9A88BA7B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DB78E-D61F-418F-A6A5-E67AFF769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918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5941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646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6926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880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6853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077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441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16717-77C8-444C-A72A-A093CF20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C3135-73CE-4336-9691-2C78438FA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EABF1-87F3-453E-B95F-CECA5363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54FC1-D12B-4E88-9EB9-80FB5AE4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B45C8-27F9-42B2-B598-F9B11239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58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D16C7-0143-43FA-A3C5-000E59F5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DA42D7-6964-4F89-A51A-7C5988700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133EC3-31C5-4F10-B76A-2EF574D9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97D08A-29D8-4DD2-B4EC-0C1050C5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DB9DC-C18F-46CA-9835-D9B1CADE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34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E3DF57-59FF-4810-BFF4-D79229012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D50715-6E4C-4BED-BB46-F1405CCC7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3B50EC-FD6B-45A6-9455-608BE8B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A3795-C4D8-4488-9922-17BEBDF7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59B7F-D61B-43CD-9483-A2B340CC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949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Google Shape;32;p5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5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5"/>
          <p:cNvSpPr/>
          <p:nvPr/>
        </p:nvSpPr>
        <p:spPr>
          <a:xfrm flipH="1">
            <a:off x="990604" y="363800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5"/>
          <p:cNvSpPr/>
          <p:nvPr/>
        </p:nvSpPr>
        <p:spPr>
          <a:xfrm flipH="1">
            <a:off x="10482157" y="363800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5"/>
          <p:cNvSpPr/>
          <p:nvPr/>
        </p:nvSpPr>
        <p:spPr>
          <a:xfrm flipH="1">
            <a:off x="1320500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473200" y="1703500"/>
            <a:ext cx="10109200" cy="486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▸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2750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Google Shape;42;p6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6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/>
          <p:nvPr/>
        </p:nvSpPr>
        <p:spPr>
          <a:xfrm flipH="1">
            <a:off x="990604" y="363800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6"/>
          <p:cNvSpPr/>
          <p:nvPr/>
        </p:nvSpPr>
        <p:spPr>
          <a:xfrm flipH="1">
            <a:off x="10482157" y="363800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6"/>
          <p:cNvSpPr/>
          <p:nvPr/>
        </p:nvSpPr>
        <p:spPr>
          <a:xfrm flipH="1">
            <a:off x="1320500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1468500" y="1748733"/>
            <a:ext cx="4909200" cy="471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24920">
              <a:spcBef>
                <a:spcPts val="800"/>
              </a:spcBef>
              <a:spcAft>
                <a:spcPts val="0"/>
              </a:spcAft>
              <a:buSzPts val="2600"/>
              <a:buChar char="▸"/>
              <a:defRPr sz="3467"/>
            </a:lvl1pPr>
            <a:lvl2pPr marL="1219170" lvl="1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2pPr>
            <a:lvl3pPr marL="1828754" lvl="2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3pPr>
            <a:lvl4pPr marL="2438339" lvl="3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4pPr>
            <a:lvl5pPr marL="3047924" lvl="4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5pPr>
            <a:lvl6pPr marL="3657509" lvl="5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6pPr>
            <a:lvl7pPr marL="4267093" lvl="6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7pPr>
            <a:lvl8pPr marL="4876678" lvl="7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8pPr>
            <a:lvl9pPr marL="5486263" lvl="8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6673265" y="1748733"/>
            <a:ext cx="4909200" cy="471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24920">
              <a:spcBef>
                <a:spcPts val="800"/>
              </a:spcBef>
              <a:spcAft>
                <a:spcPts val="0"/>
              </a:spcAft>
              <a:buSzPts val="2600"/>
              <a:buChar char="▸"/>
              <a:defRPr sz="3467"/>
            </a:lvl1pPr>
            <a:lvl2pPr marL="1219170" lvl="1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2pPr>
            <a:lvl3pPr marL="1828754" lvl="2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3pPr>
            <a:lvl4pPr marL="2438339" lvl="3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4pPr>
            <a:lvl5pPr marL="3047924" lvl="4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5pPr>
            <a:lvl6pPr marL="3657509" lvl="5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6pPr>
            <a:lvl7pPr marL="4267093" lvl="6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7pPr>
            <a:lvl8pPr marL="4876678" lvl="7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8pPr>
            <a:lvl9pPr marL="5486263" lvl="8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38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4700" y="-14700"/>
            <a:ext cx="12192000" cy="68580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6781800" y="-50800"/>
            <a:ext cx="5486400" cy="69596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558600" y="5859200"/>
            <a:ext cx="10896400" cy="9988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371300" y="55552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71300" y="0"/>
            <a:ext cx="6984800" cy="536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898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513EC-BC99-42B3-B7C8-7DC58F1E3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6D19A-68AC-45A8-B8E2-48C157383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89ACE-9C40-41FD-85EF-6378CCB0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B984F-F7A6-4D7C-8413-CE433797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31E9F5-6C55-4849-AB84-4FDF25A0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08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D1B40-B653-45E1-9B0B-179C91AF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F4D05E-CE7D-48A1-AB5D-7FDD417A4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A87FA-DE6A-4C59-8036-5927FE6B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38F14-085F-4831-9100-F9B5B29F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CD0D4-645E-42AA-BC36-0C9CE04B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99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DBE87-7DEC-4B49-8AEC-178BD186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D3BF6-2851-4B4F-B6BC-F3FDCA48E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BC69E9-BE1C-4943-B7C4-6F8152705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595930-1623-424A-BC8F-5D7940CC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D6F85-DEFB-4C82-A42C-335119AF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7901A6-1DA5-4317-87EF-376BACC1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08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A0BCD-E0C8-458C-97CF-93F06484E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6C1874-A931-4589-8DC4-D12E7DA5F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256A2C-9695-4EC3-B539-372D85DB2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C60AC9-4D11-43D2-9497-EC12425DE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0C23F1-FDC6-4885-8874-30F073737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C05634-00A0-4D20-B718-1575D027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3A7441-CE52-4016-89B4-BB4EC48A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6AECB8-C547-4C8A-861E-9F5B1E87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08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CEC27-75D7-4097-B3E3-B9DC4D78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8DBD7B-8BA7-4DBB-B5BF-0A45BC7B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10FA9E-6B3C-4148-93E8-5736E702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A2AED2-EFFF-4196-8160-99911EF5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58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FF433F-4DA7-4A11-A64C-A5ADC3C5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4237EE-67C1-4B7F-9AC9-388824AC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730610-D145-4153-9017-EE2F21D8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1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32224-A898-480D-A685-F779378C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3FD4C2-1D5E-4A5F-8FC2-85117B428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81F456-B153-4307-AAA7-2A948EA70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C17EFA-926B-49C3-8C24-B2011D54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61EDD5-8CD3-4B6E-8E5C-CD20E92B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635917-4DCC-4CB6-91DC-D6321FA2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1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6353A-CB4F-48A8-A56C-20650408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ACFD61-E801-4190-8CB3-1C4A200D8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A062A-B8A3-431C-AB26-C9172FB53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C4EBC-4349-4743-AD40-06BCAE2F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2D977C-969B-4A12-A209-2A8517C3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42378-1531-4284-B525-4D208DD1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9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8EC444-C0AC-44C2-8EA2-85171DF9F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87E5A7-7325-47E1-9202-377936993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F174F-B112-4F70-8F67-BC0BDA3CA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C8213-8712-4D6A-B69D-6A1387842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AE021-0E0B-4930-9D09-86ABF4619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7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E6F3E3FC-FBC1-4DBE-AD36-E76611D67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47581"/>
          </a:xfrm>
          <a:prstGeom prst="rect">
            <a:avLst/>
          </a:prstGeom>
        </p:spPr>
      </p:pic>
      <p:sp>
        <p:nvSpPr>
          <p:cNvPr id="8" name="사다리꼴 7">
            <a:extLst>
              <a:ext uri="{FF2B5EF4-FFF2-40B4-BE49-F238E27FC236}">
                <a16:creationId xmlns:a16="http://schemas.microsoft.com/office/drawing/2014/main" id="{02CDE01E-7A46-4C50-B62D-CF95E59C3242}"/>
              </a:ext>
            </a:extLst>
          </p:cNvPr>
          <p:cNvSpPr/>
          <p:nvPr/>
        </p:nvSpPr>
        <p:spPr>
          <a:xfrm>
            <a:off x="-3501291" y="-125046"/>
            <a:ext cx="13755076" cy="7127631"/>
          </a:xfrm>
          <a:prstGeom prst="trapezoid">
            <a:avLst>
              <a:gd name="adj" fmla="val 48690"/>
            </a:avLst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" name="사다리꼴 9">
            <a:extLst>
              <a:ext uri="{FF2B5EF4-FFF2-40B4-BE49-F238E27FC236}">
                <a16:creationId xmlns:a16="http://schemas.microsoft.com/office/drawing/2014/main" id="{AF700FBB-D4E7-4EAE-BA42-8FA25175CC13}"/>
              </a:ext>
            </a:extLst>
          </p:cNvPr>
          <p:cNvSpPr/>
          <p:nvPr/>
        </p:nvSpPr>
        <p:spPr>
          <a:xfrm rot="10800000">
            <a:off x="6837355" y="-10419"/>
            <a:ext cx="9128351" cy="7013003"/>
          </a:xfrm>
          <a:prstGeom prst="trapezoid">
            <a:avLst>
              <a:gd name="adj" fmla="val 48690"/>
            </a:avLst>
          </a:prstGeom>
          <a:solidFill>
            <a:srgbClr val="FF87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" name="사다리꼴 11">
            <a:extLst>
              <a:ext uri="{FF2B5EF4-FFF2-40B4-BE49-F238E27FC236}">
                <a16:creationId xmlns:a16="http://schemas.microsoft.com/office/drawing/2014/main" id="{1FE05831-6AEC-498E-92C7-BE91152B86FB}"/>
              </a:ext>
            </a:extLst>
          </p:cNvPr>
          <p:cNvSpPr/>
          <p:nvPr/>
        </p:nvSpPr>
        <p:spPr>
          <a:xfrm rot="10800000">
            <a:off x="827862" y="4473427"/>
            <a:ext cx="11116741" cy="290285"/>
          </a:xfrm>
          <a:prstGeom prst="trapezoid">
            <a:avLst>
              <a:gd name="adj" fmla="val 387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21578C-D6F4-4AF7-A787-849148AE2503}"/>
              </a:ext>
            </a:extLst>
          </p:cNvPr>
          <p:cNvSpPr txBox="1"/>
          <p:nvPr/>
        </p:nvSpPr>
        <p:spPr>
          <a:xfrm>
            <a:off x="7649568" y="5894198"/>
            <a:ext cx="5085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팀장 허  훈</a:t>
            </a:r>
            <a:endParaRPr lang="en-US" altLang="ko-KR" sz="20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팀원 고용규 고도현 김서연 </a:t>
            </a:r>
            <a:r>
              <a:rPr lang="ko-KR" altLang="en-US" sz="2000" dirty="0" err="1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송무경</a:t>
            </a:r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이윤주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1786259" y="2085588"/>
            <a:ext cx="8246835" cy="207696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br>
              <a:rPr lang="en-US" dirty="0"/>
            </a:br>
            <a:r>
              <a:rPr lang="en-US" sz="64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 E </a:t>
            </a:r>
            <a:r>
              <a:rPr lang="en-US" sz="6400" dirty="0" err="1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E</a:t>
            </a:r>
            <a:br>
              <a:rPr 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en-US" sz="4267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Be your Eyes and Ears</a:t>
            </a:r>
            <a:endParaRPr sz="5867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CA8D39-FD6D-4966-B854-85B89BD54E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344" y1="38081" x2="41960" y2="50303"/>
                        <a14:foregroundMark x1="59212" y1="38283" x2="60170" y2="49293"/>
                        <a14:foregroundMark x1="47391" y1="67778" x2="47391" y2="67677"/>
                        <a14:foregroundMark x1="49627" y1="67374" x2="49627" y2="67374"/>
                        <a14:foregroundMark x1="55272" y1="66869" x2="55272" y2="66869"/>
                        <a14:backgroundMark x1="45687" y1="68081" x2="45687" y2="68081"/>
                        <a14:backgroundMark x1="46006" y1="71010" x2="46006" y2="71010"/>
                      </a14:backgroundRemoval>
                    </a14:imgEffect>
                  </a14:imgLayer>
                </a14:imgProps>
              </a:ext>
            </a:extLst>
          </a:blip>
          <a:srcRect l="28897" t="23572" r="28480" b="35576"/>
          <a:stretch/>
        </p:blipFill>
        <p:spPr>
          <a:xfrm>
            <a:off x="7066080" y="1991581"/>
            <a:ext cx="583488" cy="5896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>
            <a:off x="8475582" y="3218327"/>
            <a:ext cx="1450525" cy="1450525"/>
          </a:xfrm>
          <a:prstGeom prst="ellipse">
            <a:avLst/>
          </a:prstGeom>
          <a:solidFill>
            <a:srgbClr val="FF87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프로젝트 추진 개요</a:t>
            </a:r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sz="28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Google Shape;245;p29"/>
          <p:cNvSpPr/>
          <p:nvPr/>
        </p:nvSpPr>
        <p:spPr>
          <a:xfrm>
            <a:off x="1766561" y="1887063"/>
            <a:ext cx="3165455" cy="585276"/>
          </a:xfrm>
          <a:prstGeom prst="chevron">
            <a:avLst>
              <a:gd name="adj" fmla="val 2548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Roboto"/>
                <a:sym typeface="Roboto"/>
              </a:rPr>
              <a:t>배경</a:t>
            </a:r>
            <a:endParaRPr sz="2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Roboto"/>
              <a:sym typeface="Roboto"/>
            </a:endParaRPr>
          </a:p>
        </p:txBody>
      </p:sp>
      <p:sp>
        <p:nvSpPr>
          <p:cNvPr id="8" name="Google Shape;247;p29"/>
          <p:cNvSpPr/>
          <p:nvPr/>
        </p:nvSpPr>
        <p:spPr>
          <a:xfrm>
            <a:off x="4932015" y="1887063"/>
            <a:ext cx="2805728" cy="585276"/>
          </a:xfrm>
          <a:prstGeom prst="chevron">
            <a:avLst>
              <a:gd name="adj" fmla="val 25486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r>
              <a:rPr lang="en-US" altLang="ko-KR" sz="2400" dirty="0">
                <a:solidFill>
                  <a:srgbClr val="FF8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  <a:cs typeface="Roboto"/>
                <a:sym typeface="Roboto"/>
              </a:rPr>
              <a:t>Main issues</a:t>
            </a:r>
            <a:endParaRPr lang="ko-KR" altLang="en-US" sz="2400" dirty="0">
              <a:solidFill>
                <a:srgbClr val="FF87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  <a:cs typeface="Roboto"/>
              <a:sym typeface="Roboto"/>
            </a:endParaRPr>
          </a:p>
        </p:txBody>
      </p:sp>
      <p:sp>
        <p:nvSpPr>
          <p:cNvPr id="9" name="Google Shape;248;p29"/>
          <p:cNvSpPr/>
          <p:nvPr/>
        </p:nvSpPr>
        <p:spPr>
          <a:xfrm>
            <a:off x="7731595" y="1887063"/>
            <a:ext cx="2805727" cy="585276"/>
          </a:xfrm>
          <a:prstGeom prst="chevron">
            <a:avLst>
              <a:gd name="adj" fmla="val 2548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r>
              <a:rPr lang="ko-KR" altLang="en-US" sz="2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Roboto"/>
                <a:sym typeface="Roboto"/>
              </a:rPr>
              <a:t>목적</a:t>
            </a:r>
          </a:p>
        </p:txBody>
      </p:sp>
      <p:pic>
        <p:nvPicPr>
          <p:cNvPr id="10" name="그림 62" descr="SD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04027" y="3530095"/>
            <a:ext cx="698587" cy="698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8648" y="2897937"/>
            <a:ext cx="2935133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시청각중복장애인 및 시각</a:t>
            </a:r>
            <a:r>
              <a:rPr lang="en-US" altLang="ko-KR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청각장애인들의 의사소통 불편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66552" y="3696358"/>
            <a:ext cx="262724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값비싼 의사소통 보조기기 가격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58430" y="4394764"/>
            <a:ext cx="2894727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보다 효율적인 의사소통 환경 </a:t>
            </a:r>
            <a:endParaRPr lang="en-US" altLang="ko-KR" sz="1333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구축 필요</a:t>
            </a:r>
            <a:endParaRPr lang="en-US" altLang="ko-KR" sz="1333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20535" y="5239560"/>
            <a:ext cx="2551360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스마트 디바이스 및 프로그램과 연결을 통한 기능적 확장 요구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86906" y="2942304"/>
            <a:ext cx="30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1.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점자 정보 입출력을 위한 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Device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하드웨어 구성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46043" y="3984483"/>
            <a:ext cx="32819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2.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음성 정보 입출력을 위한 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Mobile Application</a:t>
            </a:r>
          </a:p>
          <a:p>
            <a:pPr algn="ctr"/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작동과 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UI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27960" y="4808672"/>
            <a:ext cx="241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시청각장애인의 원활한 의사소통 환경 구축을 통한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삶의 질 개선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83F4AEF-D94F-4BB5-B92C-301D80EE4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561" y="5242114"/>
            <a:ext cx="528375" cy="528375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6F275B3B-6EDB-4CFA-BA88-9538639D3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1599" y="4369205"/>
            <a:ext cx="621541" cy="595911"/>
          </a:xfrm>
          <a:prstGeom prst="rect">
            <a:avLst/>
          </a:prstGeom>
        </p:spPr>
      </p:pic>
      <p:pic>
        <p:nvPicPr>
          <p:cNvPr id="55" name="그래픽 54">
            <a:extLst>
              <a:ext uri="{FF2B5EF4-FFF2-40B4-BE49-F238E27FC236}">
                <a16:creationId xmlns:a16="http://schemas.microsoft.com/office/drawing/2014/main" id="{81D99484-8301-40ED-89CF-E17F2ADDC4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9196" y="2854388"/>
            <a:ext cx="603103" cy="60310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347F60AE-F9FE-4758-BC4F-48B52057C53C}"/>
              </a:ext>
            </a:extLst>
          </p:cNvPr>
          <p:cNvSpPr txBox="1"/>
          <p:nvPr/>
        </p:nvSpPr>
        <p:spPr>
          <a:xfrm>
            <a:off x="4932015" y="5239559"/>
            <a:ext cx="2745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3.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정보 변환을 위한 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API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와 로직 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A449E8-058C-4219-8D3A-B5197720CF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9521" y="3296224"/>
            <a:ext cx="1166329" cy="116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473201" y="368100"/>
            <a:ext cx="2606431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제품 필요성</a:t>
            </a:r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sz="2800" b="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75C0FB-1D19-4DA4-8EC9-A9E84B87874C}"/>
              </a:ext>
            </a:extLst>
          </p:cNvPr>
          <p:cNvSpPr/>
          <p:nvPr/>
        </p:nvSpPr>
        <p:spPr>
          <a:xfrm>
            <a:off x="1106093" y="1499733"/>
            <a:ext cx="26064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9393" indent="-228594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 장애인 조사 실태</a:t>
            </a:r>
            <a:endParaRPr lang="en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D84553-0F55-47CA-AFE5-A408530C31C4}"/>
              </a:ext>
            </a:extLst>
          </p:cNvPr>
          <p:cNvSpPr/>
          <p:nvPr/>
        </p:nvSpPr>
        <p:spPr>
          <a:xfrm>
            <a:off x="1473200" y="4079872"/>
            <a:ext cx="9404184" cy="2331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다양한 점자기기가 존재함에도 불구하고 시청각장애인과 비장애인의 의사소통에는 상당한 어려움이 존재한다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위의 그래프에서 볼 수 있듯이 시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청각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장애인의 연령대가 대다수 고령으로 분포되어 있</a:t>
            </a: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으며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일상 생활을 이루기 위해 타인의 도움이 절실히 필요한 상황이다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533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따라서 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시각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en-US" sz="1467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청각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en-US" sz="1467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시청각장애인이 비장애인과 혹은 장애인 간 실제적인 의사소통이 가능하도록 보조할 수 있고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현존 하는 기기들보다 상대적으로 저렴하게 구매할 수 있는 점자기기의 개발이 </a:t>
            </a: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필요하다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533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시청각장애인들이 겪고 있는 근본적 의사소통 문제 해소를 위한 서비스를 제공하고자 한다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 </a:t>
            </a:r>
            <a:endParaRPr lang="ko-KR" altLang="ko-KR" sz="1467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D62F0726-4899-4C4A-81B3-CE1FA4400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744"/>
          <a:stretch/>
        </p:blipFill>
        <p:spPr>
          <a:xfrm>
            <a:off x="1964063" y="1990352"/>
            <a:ext cx="3824485" cy="1952965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85A88080-9C0A-4F10-8215-118B6A78DD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146" b="3734"/>
          <a:stretch/>
        </p:blipFill>
        <p:spPr>
          <a:xfrm>
            <a:off x="6308035" y="1992899"/>
            <a:ext cx="3487972" cy="195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1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구성도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b="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29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제품 기능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b="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5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1D942D-6A05-47A7-8BBE-C944969D7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94" y="2067742"/>
            <a:ext cx="2242859" cy="3895533"/>
          </a:xfrm>
          <a:prstGeom prst="rect">
            <a:avLst/>
          </a:prstGeom>
        </p:spPr>
      </p:pic>
      <p:sp>
        <p:nvSpPr>
          <p:cNvPr id="11" name="Google Shape;272;p32">
            <a:extLst>
              <a:ext uri="{FF2B5EF4-FFF2-40B4-BE49-F238E27FC236}">
                <a16:creationId xmlns:a16="http://schemas.microsoft.com/office/drawing/2014/main" id="{EDE2E747-555A-4C3E-9DC9-8F2C7AE23553}"/>
              </a:ext>
            </a:extLst>
          </p:cNvPr>
          <p:cNvSpPr/>
          <p:nvPr/>
        </p:nvSpPr>
        <p:spPr>
          <a:xfrm>
            <a:off x="793200" y="1680742"/>
            <a:ext cx="2382975" cy="454051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11B6A482-CD53-479A-85CA-A469EC754DA5}"/>
              </a:ext>
            </a:extLst>
          </p:cNvPr>
          <p:cNvSpPr/>
          <p:nvPr/>
        </p:nvSpPr>
        <p:spPr>
          <a:xfrm>
            <a:off x="3508318" y="3757621"/>
            <a:ext cx="502920" cy="384048"/>
          </a:xfrm>
          <a:prstGeom prst="rightArrow">
            <a:avLst/>
          </a:prstGeom>
          <a:solidFill>
            <a:srgbClr val="FF8700"/>
          </a:solidFill>
          <a:ln>
            <a:solidFill>
              <a:srgbClr val="FF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E54A750-DB3A-4E34-B535-7963ACDF71E2}"/>
              </a:ext>
            </a:extLst>
          </p:cNvPr>
          <p:cNvSpPr/>
          <p:nvPr/>
        </p:nvSpPr>
        <p:spPr>
          <a:xfrm rot="20109988">
            <a:off x="8524257" y="2457047"/>
            <a:ext cx="1383846" cy="206127"/>
          </a:xfrm>
          <a:prstGeom prst="rightArrow">
            <a:avLst>
              <a:gd name="adj1" fmla="val 50000"/>
              <a:gd name="adj2" fmla="val 72902"/>
            </a:avLst>
          </a:prstGeom>
          <a:solidFill>
            <a:srgbClr val="FFC3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B491771-F245-4DA3-B724-D838CB95E5AF}"/>
              </a:ext>
            </a:extLst>
          </p:cNvPr>
          <p:cNvSpPr/>
          <p:nvPr/>
        </p:nvSpPr>
        <p:spPr>
          <a:xfrm rot="1713838">
            <a:off x="8538500" y="3654558"/>
            <a:ext cx="1383846" cy="206127"/>
          </a:xfrm>
          <a:prstGeom prst="rightArrow">
            <a:avLst>
              <a:gd name="adj1" fmla="val 50000"/>
              <a:gd name="adj2" fmla="val 72902"/>
            </a:avLst>
          </a:prstGeom>
          <a:solidFill>
            <a:srgbClr val="FFC3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09A2EDD-9B87-4190-9EF9-9FA2EF5DABC1}"/>
              </a:ext>
            </a:extLst>
          </p:cNvPr>
          <p:cNvGrpSpPr/>
          <p:nvPr/>
        </p:nvGrpSpPr>
        <p:grpSpPr>
          <a:xfrm>
            <a:off x="4343381" y="1485433"/>
            <a:ext cx="1886384" cy="3557083"/>
            <a:chOff x="4327985" y="1680742"/>
            <a:chExt cx="2382975" cy="4540512"/>
          </a:xfrm>
        </p:grpSpPr>
        <p:sp>
          <p:nvSpPr>
            <p:cNvPr id="12" name="Google Shape;272;p32">
              <a:extLst>
                <a:ext uri="{FF2B5EF4-FFF2-40B4-BE49-F238E27FC236}">
                  <a16:creationId xmlns:a16="http://schemas.microsoft.com/office/drawing/2014/main" id="{9B6FEC9E-E771-45E7-BCBD-0ED489F4C952}"/>
                </a:ext>
              </a:extLst>
            </p:cNvPr>
            <p:cNvSpPr/>
            <p:nvPr/>
          </p:nvSpPr>
          <p:spPr>
            <a:xfrm>
              <a:off x="4327985" y="1680742"/>
              <a:ext cx="2382975" cy="4540512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9" name="그림 18" descr="bee3.png">
              <a:extLst>
                <a:ext uri="{FF2B5EF4-FFF2-40B4-BE49-F238E27FC236}">
                  <a16:creationId xmlns:a16="http://schemas.microsoft.com/office/drawing/2014/main" id="{B3969E95-CE8E-4641-A541-F9C4A5CD8016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3410" y="2044391"/>
              <a:ext cx="2189332" cy="3690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031D433-4CBC-40DB-BB8F-CBD80817F8B6}"/>
              </a:ext>
            </a:extLst>
          </p:cNvPr>
          <p:cNvGrpSpPr/>
          <p:nvPr/>
        </p:nvGrpSpPr>
        <p:grpSpPr>
          <a:xfrm>
            <a:off x="6518115" y="1485433"/>
            <a:ext cx="1886384" cy="3574739"/>
            <a:chOff x="6626520" y="1945594"/>
            <a:chExt cx="2382975" cy="4540512"/>
          </a:xfrm>
        </p:grpSpPr>
        <p:sp>
          <p:nvSpPr>
            <p:cNvPr id="21" name="Google Shape;272;p32">
              <a:extLst>
                <a:ext uri="{FF2B5EF4-FFF2-40B4-BE49-F238E27FC236}">
                  <a16:creationId xmlns:a16="http://schemas.microsoft.com/office/drawing/2014/main" id="{4B38FC8A-C563-46B2-8669-2C78B9697078}"/>
                </a:ext>
              </a:extLst>
            </p:cNvPr>
            <p:cNvSpPr/>
            <p:nvPr/>
          </p:nvSpPr>
          <p:spPr>
            <a:xfrm>
              <a:off x="6626520" y="1945594"/>
              <a:ext cx="2382975" cy="4540512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2" name="그림 21" descr="bee4.png">
              <a:extLst>
                <a:ext uri="{FF2B5EF4-FFF2-40B4-BE49-F238E27FC236}">
                  <a16:creationId xmlns:a16="http://schemas.microsoft.com/office/drawing/2014/main" id="{EFFFDCF6-CA62-42C3-AE52-14C0CBD44CA8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8236" y="2297833"/>
              <a:ext cx="2193821" cy="3747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03753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제품 기능</a:t>
            </a:r>
            <a:r>
              <a:rPr lang="en-US" altLang="ko-KR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: BARRER-FREE MODE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2DEBB70-35BB-43CF-B93E-1CD60B633135}"/>
              </a:ext>
            </a:extLst>
          </p:cNvPr>
          <p:cNvGrpSpPr/>
          <p:nvPr/>
        </p:nvGrpSpPr>
        <p:grpSpPr>
          <a:xfrm>
            <a:off x="7390087" y="2253693"/>
            <a:ext cx="4252734" cy="3319281"/>
            <a:chOff x="462335" y="2145043"/>
            <a:chExt cx="4252734" cy="331928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07F3024-E9DE-43FC-B668-85B9D2D7E547}"/>
                </a:ext>
              </a:extLst>
            </p:cNvPr>
            <p:cNvGrpSpPr/>
            <p:nvPr/>
          </p:nvGrpSpPr>
          <p:grpSpPr>
            <a:xfrm>
              <a:off x="462335" y="2145043"/>
              <a:ext cx="1717371" cy="3272271"/>
              <a:chOff x="4988024" y="1736328"/>
              <a:chExt cx="2382975" cy="4540512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A51D942D-6A05-47A7-8BBE-C944969D7E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8081" y="2125848"/>
                <a:ext cx="2242859" cy="3987304"/>
              </a:xfrm>
              <a:prstGeom prst="rect">
                <a:avLst/>
              </a:prstGeom>
            </p:spPr>
          </p:pic>
          <p:sp>
            <p:nvSpPr>
              <p:cNvPr id="11" name="Google Shape;272;p32">
                <a:extLst>
                  <a:ext uri="{FF2B5EF4-FFF2-40B4-BE49-F238E27FC236}">
                    <a16:creationId xmlns:a16="http://schemas.microsoft.com/office/drawing/2014/main" id="{EDE2E747-555A-4C3E-9DC9-8F2C7AE23553}"/>
                  </a:ext>
                </a:extLst>
              </p:cNvPr>
              <p:cNvSpPr/>
              <p:nvPr/>
            </p:nvSpPr>
            <p:spPr>
              <a:xfrm>
                <a:off x="4988024" y="1736328"/>
                <a:ext cx="2382975" cy="4540512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22222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" name="화살표: 오른쪽 1">
              <a:extLst>
                <a:ext uri="{FF2B5EF4-FFF2-40B4-BE49-F238E27FC236}">
                  <a16:creationId xmlns:a16="http://schemas.microsoft.com/office/drawing/2014/main" id="{11B6A482-CD53-479A-85CA-A469EC754DA5}"/>
                </a:ext>
              </a:extLst>
            </p:cNvPr>
            <p:cNvSpPr/>
            <p:nvPr/>
          </p:nvSpPr>
          <p:spPr>
            <a:xfrm>
              <a:off x="2362583" y="3561819"/>
              <a:ext cx="452239" cy="345346"/>
            </a:xfrm>
            <a:prstGeom prst="rightArrow">
              <a:avLst/>
            </a:prstGeom>
            <a:solidFill>
              <a:srgbClr val="FF8700"/>
            </a:solidFill>
            <a:ln>
              <a:solidFill>
                <a:srgbClr val="FF8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3E56B6F-DF22-4607-BBAC-46F2BC1FA40F}"/>
                </a:ext>
              </a:extLst>
            </p:cNvPr>
            <p:cNvGrpSpPr/>
            <p:nvPr/>
          </p:nvGrpSpPr>
          <p:grpSpPr>
            <a:xfrm>
              <a:off x="2997699" y="2192053"/>
              <a:ext cx="1717370" cy="3272271"/>
              <a:chOff x="8671116" y="1736328"/>
              <a:chExt cx="2382975" cy="4540512"/>
            </a:xfrm>
          </p:grpSpPr>
          <p:sp>
            <p:nvSpPr>
              <p:cNvPr id="12" name="Google Shape;272;p32">
                <a:extLst>
                  <a:ext uri="{FF2B5EF4-FFF2-40B4-BE49-F238E27FC236}">
                    <a16:creationId xmlns:a16="http://schemas.microsoft.com/office/drawing/2014/main" id="{9B6FEC9E-E771-45E7-BCBD-0ED489F4C952}"/>
                  </a:ext>
                </a:extLst>
              </p:cNvPr>
              <p:cNvSpPr/>
              <p:nvPr/>
            </p:nvSpPr>
            <p:spPr>
              <a:xfrm>
                <a:off x="8671116" y="1736328"/>
                <a:ext cx="2382975" cy="4540512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22222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4" name="그림 13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5577695F-9784-4D7F-BAF6-BB3E06B688BE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52765" y="2125848"/>
                <a:ext cx="2254406" cy="3698880"/>
              </a:xfrm>
              <a:prstGeom prst="rect">
                <a:avLst/>
              </a:prstGeom>
            </p:spPr>
          </p:pic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1DC3F97-136E-4EC3-80E2-778F4E499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000" y="4473437"/>
              <a:ext cx="589929" cy="589929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C4DB743-101E-4196-951D-88CE707384EB}"/>
              </a:ext>
            </a:extLst>
          </p:cNvPr>
          <p:cNvGrpSpPr/>
          <p:nvPr/>
        </p:nvGrpSpPr>
        <p:grpSpPr>
          <a:xfrm>
            <a:off x="377142" y="2410964"/>
            <a:ext cx="6140973" cy="3293209"/>
            <a:chOff x="5915288" y="2092840"/>
            <a:chExt cx="6140973" cy="3293209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51D0A62F-DDDA-47BD-8A6E-ACD71F4E37C2}"/>
                </a:ext>
              </a:extLst>
            </p:cNvPr>
            <p:cNvGrpSpPr/>
            <p:nvPr/>
          </p:nvGrpSpPr>
          <p:grpSpPr>
            <a:xfrm>
              <a:off x="5915288" y="2092840"/>
              <a:ext cx="2154936" cy="1814325"/>
              <a:chOff x="6924290" y="2262172"/>
              <a:chExt cx="2154936" cy="2309092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427F3377-E3B1-40B5-BA46-9B10C8EB578D}"/>
                  </a:ext>
                </a:extLst>
              </p:cNvPr>
              <p:cNvGrpSpPr/>
              <p:nvPr/>
            </p:nvGrpSpPr>
            <p:grpSpPr>
              <a:xfrm>
                <a:off x="6924290" y="2262172"/>
                <a:ext cx="1787909" cy="2309092"/>
                <a:chOff x="6619490" y="2863272"/>
                <a:chExt cx="2121028" cy="2739317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554089BF-45CF-4363-AB67-D2708D81858E}"/>
                    </a:ext>
                  </a:extLst>
                </p:cNvPr>
                <p:cNvSpPr/>
                <p:nvPr/>
              </p:nvSpPr>
              <p:spPr>
                <a:xfrm>
                  <a:off x="6619490" y="2863272"/>
                  <a:ext cx="2121028" cy="2739317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010D1DB6-779F-4E57-9405-FD54B7D49C03}"/>
                    </a:ext>
                  </a:extLst>
                </p:cNvPr>
                <p:cNvGrpSpPr/>
                <p:nvPr/>
              </p:nvGrpSpPr>
              <p:grpSpPr>
                <a:xfrm>
                  <a:off x="6823581" y="4762851"/>
                  <a:ext cx="618361" cy="618361"/>
                  <a:chOff x="4128687" y="3644668"/>
                  <a:chExt cx="403630" cy="403630"/>
                </a:xfrm>
              </p:grpSpPr>
              <p:sp>
                <p:nvSpPr>
                  <p:cNvPr id="67" name="직사각형 66">
                    <a:extLst>
                      <a:ext uri="{FF2B5EF4-FFF2-40B4-BE49-F238E27FC236}">
                        <a16:creationId xmlns:a16="http://schemas.microsoft.com/office/drawing/2014/main" id="{494F66C7-8190-479F-96E6-DB1D7C7F7C58}"/>
                      </a:ext>
                    </a:extLst>
                  </p:cNvPr>
                  <p:cNvSpPr/>
                  <p:nvPr/>
                </p:nvSpPr>
                <p:spPr>
                  <a:xfrm>
                    <a:off x="4128687" y="3644668"/>
                    <a:ext cx="403630" cy="40363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68" name="그룹 67">
                    <a:extLst>
                      <a:ext uri="{FF2B5EF4-FFF2-40B4-BE49-F238E27FC236}">
                        <a16:creationId xmlns:a16="http://schemas.microsoft.com/office/drawing/2014/main" id="{578DE9D0-61AB-4C34-9B76-BACC274F88CF}"/>
                      </a:ext>
                    </a:extLst>
                  </p:cNvPr>
                  <p:cNvGrpSpPr/>
                  <p:nvPr/>
                </p:nvGrpSpPr>
                <p:grpSpPr>
                  <a:xfrm>
                    <a:off x="4230583" y="3749407"/>
                    <a:ext cx="199838" cy="227488"/>
                    <a:chOff x="3420330" y="3419472"/>
                    <a:chExt cx="456368" cy="519515"/>
                  </a:xfrm>
                </p:grpSpPr>
                <p:grpSp>
                  <p:nvGrpSpPr>
                    <p:cNvPr id="69" name="그룹 68">
                      <a:extLst>
                        <a:ext uri="{FF2B5EF4-FFF2-40B4-BE49-F238E27FC236}">
                          <a16:creationId xmlns:a16="http://schemas.microsoft.com/office/drawing/2014/main" id="{4B6FCF7A-971B-4F90-A526-8B835B96C4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24844" y="3419472"/>
                      <a:ext cx="450549" cy="113438"/>
                      <a:chOff x="3424844" y="3419472"/>
                      <a:chExt cx="450549" cy="113438"/>
                    </a:xfrm>
                  </p:grpSpPr>
                  <p:sp>
                    <p:nvSpPr>
                      <p:cNvPr id="76" name="타원 75">
                        <a:extLst>
                          <a:ext uri="{FF2B5EF4-FFF2-40B4-BE49-F238E27FC236}">
                            <a16:creationId xmlns:a16="http://schemas.microsoft.com/office/drawing/2014/main" id="{E320ADE2-688B-49E9-A719-89A903B75E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4844" y="3419472"/>
                        <a:ext cx="109728" cy="113438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7" name="타원 76">
                        <a:extLst>
                          <a:ext uri="{FF2B5EF4-FFF2-40B4-BE49-F238E27FC236}">
                            <a16:creationId xmlns:a16="http://schemas.microsoft.com/office/drawing/2014/main" id="{DA42AA67-3A33-43EB-B905-3769D50315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65665" y="3419472"/>
                        <a:ext cx="109728" cy="113438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70" name="그룹 69">
                      <a:extLst>
                        <a:ext uri="{FF2B5EF4-FFF2-40B4-BE49-F238E27FC236}">
                          <a16:creationId xmlns:a16="http://schemas.microsoft.com/office/drawing/2014/main" id="{BD6E9397-EFC8-44FA-BA12-DBB83257F9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26149" y="3616513"/>
                      <a:ext cx="450549" cy="113438"/>
                      <a:chOff x="3424844" y="3419472"/>
                      <a:chExt cx="450549" cy="113438"/>
                    </a:xfrm>
                  </p:grpSpPr>
                  <p:sp>
                    <p:nvSpPr>
                      <p:cNvPr id="74" name="타원 73">
                        <a:extLst>
                          <a:ext uri="{FF2B5EF4-FFF2-40B4-BE49-F238E27FC236}">
                            <a16:creationId xmlns:a16="http://schemas.microsoft.com/office/drawing/2014/main" id="{EF93DDA8-5BBE-4E3F-A0FE-C33358AC5A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4844" y="3419472"/>
                        <a:ext cx="109728" cy="113438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5" name="타원 74">
                        <a:extLst>
                          <a:ext uri="{FF2B5EF4-FFF2-40B4-BE49-F238E27FC236}">
                            <a16:creationId xmlns:a16="http://schemas.microsoft.com/office/drawing/2014/main" id="{32CC79FF-C3C0-49C6-AD03-D8C1EE93E6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65665" y="3419472"/>
                        <a:ext cx="109728" cy="113438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71" name="그룹 70">
                      <a:extLst>
                        <a:ext uri="{FF2B5EF4-FFF2-40B4-BE49-F238E27FC236}">
                          <a16:creationId xmlns:a16="http://schemas.microsoft.com/office/drawing/2014/main" id="{82349242-3687-4605-AEB0-F64FA12BD5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20330" y="3825549"/>
                      <a:ext cx="450549" cy="113438"/>
                      <a:chOff x="3424844" y="3419472"/>
                      <a:chExt cx="450549" cy="113438"/>
                    </a:xfrm>
                  </p:grpSpPr>
                  <p:sp>
                    <p:nvSpPr>
                      <p:cNvPr id="72" name="타원 71">
                        <a:extLst>
                          <a:ext uri="{FF2B5EF4-FFF2-40B4-BE49-F238E27FC236}">
                            <a16:creationId xmlns:a16="http://schemas.microsoft.com/office/drawing/2014/main" id="{0076907C-85D9-4BCF-BD2A-19ED11DBE6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4844" y="3419472"/>
                        <a:ext cx="109728" cy="113438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3" name="타원 72">
                        <a:extLst>
                          <a:ext uri="{FF2B5EF4-FFF2-40B4-BE49-F238E27FC236}">
                            <a16:creationId xmlns:a16="http://schemas.microsoft.com/office/drawing/2014/main" id="{B6E1C5C3-75ED-4CF2-91E3-8B115A92AA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65665" y="3419472"/>
                        <a:ext cx="109728" cy="113438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78" name="그룹 77">
                  <a:extLst>
                    <a:ext uri="{FF2B5EF4-FFF2-40B4-BE49-F238E27FC236}">
                      <a16:creationId xmlns:a16="http://schemas.microsoft.com/office/drawing/2014/main" id="{5DF80A48-EF5B-436B-886A-E6C278D2C3E7}"/>
                    </a:ext>
                  </a:extLst>
                </p:cNvPr>
                <p:cNvGrpSpPr/>
                <p:nvPr/>
              </p:nvGrpSpPr>
              <p:grpSpPr>
                <a:xfrm>
                  <a:off x="7251331" y="3118691"/>
                  <a:ext cx="1230851" cy="620618"/>
                  <a:chOff x="6792383" y="2795940"/>
                  <a:chExt cx="2092592" cy="1055123"/>
                </a:xfrm>
              </p:grpSpPr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70CDC7E8-0803-4BFC-A43E-5D7E5325BDE2}"/>
                      </a:ext>
                    </a:extLst>
                  </p:cNvPr>
                  <p:cNvSpPr/>
                  <p:nvPr/>
                </p:nvSpPr>
                <p:spPr>
                  <a:xfrm>
                    <a:off x="8196958" y="3243954"/>
                    <a:ext cx="173189" cy="17318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9" name="그룹 8">
                    <a:extLst>
                      <a:ext uri="{FF2B5EF4-FFF2-40B4-BE49-F238E27FC236}">
                        <a16:creationId xmlns:a16="http://schemas.microsoft.com/office/drawing/2014/main" id="{C4F5B9C0-32D5-4320-A49A-B0D614ABC719}"/>
                      </a:ext>
                    </a:extLst>
                  </p:cNvPr>
                  <p:cNvGrpSpPr/>
                  <p:nvPr/>
                </p:nvGrpSpPr>
                <p:grpSpPr>
                  <a:xfrm>
                    <a:off x="6792383" y="2795940"/>
                    <a:ext cx="1051286" cy="1055123"/>
                    <a:chOff x="7118924" y="1989694"/>
                    <a:chExt cx="1797967" cy="1804529"/>
                  </a:xfrm>
                </p:grpSpPr>
                <p:sp>
                  <p:nvSpPr>
                    <p:cNvPr id="17" name="직사각형 16">
                      <a:extLst>
                        <a:ext uri="{FF2B5EF4-FFF2-40B4-BE49-F238E27FC236}">
                          <a16:creationId xmlns:a16="http://schemas.microsoft.com/office/drawing/2014/main" id="{6549F4FD-F262-4334-AD81-1C4F4A0CF0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8924" y="1989694"/>
                      <a:ext cx="1797967" cy="1804529"/>
                    </a:xfrm>
                    <a:prstGeom prst="rect">
                      <a:avLst/>
                    </a:prstGeom>
                    <a:noFill/>
                    <a:ln w="285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6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21" name="그룹 20">
                      <a:extLst>
                        <a:ext uri="{FF2B5EF4-FFF2-40B4-BE49-F238E27FC236}">
                          <a16:creationId xmlns:a16="http://schemas.microsoft.com/office/drawing/2014/main" id="{AE8ADE2C-83B6-4199-A636-61D3657E8E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26231" y="2150005"/>
                      <a:ext cx="1377740" cy="1427351"/>
                      <a:chOff x="4205323" y="1579582"/>
                      <a:chExt cx="1069085" cy="1107584"/>
                    </a:xfrm>
                  </p:grpSpPr>
                  <p:sp>
                    <p:nvSpPr>
                      <p:cNvPr id="24" name="타원 23">
                        <a:extLst>
                          <a:ext uri="{FF2B5EF4-FFF2-40B4-BE49-F238E27FC236}">
                            <a16:creationId xmlns:a16="http://schemas.microsoft.com/office/drawing/2014/main" id="{9B02B749-64FE-4B61-A0C9-5551DCA8B6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10936" y="1579582"/>
                        <a:ext cx="256214" cy="25621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5" name="타원 24">
                        <a:extLst>
                          <a:ext uri="{FF2B5EF4-FFF2-40B4-BE49-F238E27FC236}">
                            <a16:creationId xmlns:a16="http://schemas.microsoft.com/office/drawing/2014/main" id="{678D4C3A-EB11-42FA-A421-795BB67DC5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18194" y="1579582"/>
                        <a:ext cx="256214" cy="25621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6" name="타원 25">
                        <a:extLst>
                          <a:ext uri="{FF2B5EF4-FFF2-40B4-BE49-F238E27FC236}">
                            <a16:creationId xmlns:a16="http://schemas.microsoft.com/office/drawing/2014/main" id="{379B00D0-4D78-4F7E-A6BD-DA83AAE90F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05323" y="2012489"/>
                        <a:ext cx="256214" cy="25621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7" name="타원 26">
                        <a:extLst>
                          <a:ext uri="{FF2B5EF4-FFF2-40B4-BE49-F238E27FC236}">
                            <a16:creationId xmlns:a16="http://schemas.microsoft.com/office/drawing/2014/main" id="{7A172D55-4E3D-4DBA-96C5-F310A77A8D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12581" y="2012489"/>
                        <a:ext cx="256214" cy="25621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8" name="타원 27">
                        <a:extLst>
                          <a:ext uri="{FF2B5EF4-FFF2-40B4-BE49-F238E27FC236}">
                            <a16:creationId xmlns:a16="http://schemas.microsoft.com/office/drawing/2014/main" id="{D449F342-46E2-4D37-A3C3-F63D65E335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05323" y="2430952"/>
                        <a:ext cx="256214" cy="25621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9" name="타원 28">
                        <a:extLst>
                          <a:ext uri="{FF2B5EF4-FFF2-40B4-BE49-F238E27FC236}">
                            <a16:creationId xmlns:a16="http://schemas.microsoft.com/office/drawing/2014/main" id="{7CD33E63-856D-49FD-A0D4-C7A0BDFA68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12581" y="2430952"/>
                        <a:ext cx="256214" cy="25621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79" name="타원 78">
                    <a:extLst>
                      <a:ext uri="{FF2B5EF4-FFF2-40B4-BE49-F238E27FC236}">
                        <a16:creationId xmlns:a16="http://schemas.microsoft.com/office/drawing/2014/main" id="{0168CDF5-2209-45D0-A161-D0D7A53C2A6D}"/>
                      </a:ext>
                    </a:extLst>
                  </p:cNvPr>
                  <p:cNvSpPr/>
                  <p:nvPr/>
                </p:nvSpPr>
                <p:spPr>
                  <a:xfrm>
                    <a:off x="8461852" y="3243953"/>
                    <a:ext cx="173189" cy="17318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" name="타원 79">
                    <a:extLst>
                      <a:ext uri="{FF2B5EF4-FFF2-40B4-BE49-F238E27FC236}">
                        <a16:creationId xmlns:a16="http://schemas.microsoft.com/office/drawing/2014/main" id="{B9455D9F-A958-44F4-B967-0261C02422D4}"/>
                      </a:ext>
                    </a:extLst>
                  </p:cNvPr>
                  <p:cNvSpPr/>
                  <p:nvPr/>
                </p:nvSpPr>
                <p:spPr>
                  <a:xfrm>
                    <a:off x="8711786" y="3236906"/>
                    <a:ext cx="173189" cy="17318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82" name="타원 81">
                  <a:extLst>
                    <a:ext uri="{FF2B5EF4-FFF2-40B4-BE49-F238E27FC236}">
                      <a16:creationId xmlns:a16="http://schemas.microsoft.com/office/drawing/2014/main" id="{B1F67BEB-5AD2-451A-916D-E913646F6E0C}"/>
                    </a:ext>
                  </a:extLst>
                </p:cNvPr>
                <p:cNvSpPr/>
                <p:nvPr/>
              </p:nvSpPr>
              <p:spPr>
                <a:xfrm>
                  <a:off x="7599573" y="5109129"/>
                  <a:ext cx="173189" cy="17318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878133F-EF44-4643-8307-DE2446607911}"/>
                  </a:ext>
                </a:extLst>
              </p:cNvPr>
              <p:cNvSpPr txBox="1"/>
              <p:nvPr/>
            </p:nvSpPr>
            <p:spPr>
              <a:xfrm>
                <a:off x="7096327" y="3528674"/>
                <a:ext cx="85856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출력부</a:t>
                </a:r>
                <a:endParaRPr lang="ko-KR" altLang="en-US" sz="11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9EADB15-671A-42C3-B917-768E11B4C581}"/>
                  </a:ext>
                </a:extLst>
              </p:cNvPr>
              <p:cNvSpPr txBox="1"/>
              <p:nvPr/>
            </p:nvSpPr>
            <p:spPr>
              <a:xfrm>
                <a:off x="8068265" y="2346591"/>
                <a:ext cx="101096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입력부</a:t>
                </a:r>
                <a:endParaRPr lang="ko-KR" altLang="en-US" sz="11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</p:grp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36F8F6B-F640-4674-B9BF-E646C890730C}"/>
                </a:ext>
              </a:extLst>
            </p:cNvPr>
            <p:cNvSpPr/>
            <p:nvPr/>
          </p:nvSpPr>
          <p:spPr>
            <a:xfrm>
              <a:off x="7872586" y="2092840"/>
              <a:ext cx="4183675" cy="32932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점자 셀에 맞게 점자 버튼을 입력한 후 </a:t>
              </a:r>
              <a:endPara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    </a:t>
              </a: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하나의 셀을 완성하면 </a:t>
              </a:r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enter </a:t>
              </a: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버튼을 누른다</a:t>
              </a:r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.</a:t>
              </a:r>
            </a:p>
            <a:p>
              <a:pPr marL="342900" indent="-342900">
                <a:buAutoNum type="arabicPeriod"/>
              </a:pPr>
              <a:endPara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marL="342900" indent="-342900">
                <a:buFont typeface="+mj-lt"/>
                <a:buAutoNum type="arabicPeriod" startAt="2"/>
              </a:pP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하나의 점자 정보 입력이 완료되면</a:t>
              </a:r>
              <a:endPara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    send </a:t>
              </a: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버튼을 눌러 점자정보를 완성한다</a:t>
              </a:r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.</a:t>
              </a:r>
            </a:p>
            <a:p>
              <a:endPara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marL="342900" indent="-342900">
                <a:buFont typeface="+mj-lt"/>
                <a:buAutoNum type="arabicPeriod" startAt="3"/>
              </a:pP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모든 점자 정보의 입력이 완료되면 다시 </a:t>
              </a:r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send </a:t>
              </a: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버튼을 눌러 전송한다</a:t>
              </a:r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.</a:t>
              </a:r>
            </a:p>
            <a:p>
              <a:endPara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endPara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점자 버튼을 잘못 누른 경우 </a:t>
              </a:r>
              <a:endPara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   backspace </a:t>
              </a: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버튼으로 현재 입력중인 </a:t>
              </a:r>
              <a:endPara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   </a:t>
              </a: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점자 셀을 초기화한다</a:t>
              </a:r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.</a:t>
              </a:r>
              <a:endPara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9DD76BD-F26B-4E69-BFB5-ABE9E55983D7}"/>
              </a:ext>
            </a:extLst>
          </p:cNvPr>
          <p:cNvSpPr/>
          <p:nvPr/>
        </p:nvSpPr>
        <p:spPr>
          <a:xfrm>
            <a:off x="447249" y="1581935"/>
            <a:ext cx="2059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채팅기능</a:t>
            </a:r>
            <a:endParaRPr lang="ko-KR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CFC77D9-08A7-44D2-9AB4-9B152EC5B6CE}"/>
              </a:ext>
            </a:extLst>
          </p:cNvPr>
          <p:cNvCxnSpPr/>
          <p:nvPr/>
        </p:nvCxnSpPr>
        <p:spPr>
          <a:xfrm>
            <a:off x="6718202" y="1904649"/>
            <a:ext cx="0" cy="420312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61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제품 기능</a:t>
            </a:r>
            <a:r>
              <a:rPr lang="en-US" altLang="ko-KR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: BARRER-FREE MODE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7F3024-E9DE-43FC-B668-85B9D2D7E547}"/>
              </a:ext>
            </a:extLst>
          </p:cNvPr>
          <p:cNvGrpSpPr/>
          <p:nvPr/>
        </p:nvGrpSpPr>
        <p:grpSpPr>
          <a:xfrm>
            <a:off x="462335" y="2145043"/>
            <a:ext cx="1717371" cy="3272271"/>
            <a:chOff x="4988024" y="1736328"/>
            <a:chExt cx="2382975" cy="454051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51D942D-6A05-47A7-8BBE-C944969D7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8081" y="2125848"/>
              <a:ext cx="2242859" cy="3987304"/>
            </a:xfrm>
            <a:prstGeom prst="rect">
              <a:avLst/>
            </a:prstGeom>
          </p:spPr>
        </p:pic>
        <p:sp>
          <p:nvSpPr>
            <p:cNvPr id="11" name="Google Shape;272;p32">
              <a:extLst>
                <a:ext uri="{FF2B5EF4-FFF2-40B4-BE49-F238E27FC236}">
                  <a16:creationId xmlns:a16="http://schemas.microsoft.com/office/drawing/2014/main" id="{EDE2E747-555A-4C3E-9DC9-8F2C7AE23553}"/>
                </a:ext>
              </a:extLst>
            </p:cNvPr>
            <p:cNvSpPr/>
            <p:nvPr/>
          </p:nvSpPr>
          <p:spPr>
            <a:xfrm>
              <a:off x="4988024" y="1736328"/>
              <a:ext cx="2382975" cy="4540512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11B6A482-CD53-479A-85CA-A469EC754DA5}"/>
              </a:ext>
            </a:extLst>
          </p:cNvPr>
          <p:cNvSpPr/>
          <p:nvPr/>
        </p:nvSpPr>
        <p:spPr>
          <a:xfrm>
            <a:off x="2362583" y="3561819"/>
            <a:ext cx="452239" cy="345346"/>
          </a:xfrm>
          <a:prstGeom prst="rightArrow">
            <a:avLst/>
          </a:prstGeom>
          <a:solidFill>
            <a:srgbClr val="FF8700"/>
          </a:solidFill>
          <a:ln>
            <a:solidFill>
              <a:srgbClr val="FF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E56B6F-DF22-4607-BBAC-46F2BC1FA40F}"/>
              </a:ext>
            </a:extLst>
          </p:cNvPr>
          <p:cNvGrpSpPr/>
          <p:nvPr/>
        </p:nvGrpSpPr>
        <p:grpSpPr>
          <a:xfrm>
            <a:off x="2997699" y="2192053"/>
            <a:ext cx="1717370" cy="3272271"/>
            <a:chOff x="8671116" y="1736328"/>
            <a:chExt cx="2382975" cy="4540512"/>
          </a:xfrm>
        </p:grpSpPr>
        <p:sp>
          <p:nvSpPr>
            <p:cNvPr id="12" name="Google Shape;272;p32">
              <a:extLst>
                <a:ext uri="{FF2B5EF4-FFF2-40B4-BE49-F238E27FC236}">
                  <a16:creationId xmlns:a16="http://schemas.microsoft.com/office/drawing/2014/main" id="{9B6FEC9E-E771-45E7-BCBD-0ED489F4C952}"/>
                </a:ext>
              </a:extLst>
            </p:cNvPr>
            <p:cNvSpPr/>
            <p:nvPr/>
          </p:nvSpPr>
          <p:spPr>
            <a:xfrm>
              <a:off x="8671116" y="1736328"/>
              <a:ext cx="2382975" cy="4540512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" name="그림 13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5577695F-9784-4D7F-BAF6-BB3E06B688BE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2765" y="2125848"/>
              <a:ext cx="2254406" cy="3698880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21DC3F97-136E-4EC3-80E2-778F4E4998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00" y="4473437"/>
            <a:ext cx="589929" cy="589929"/>
          </a:xfrm>
          <a:prstGeom prst="rect">
            <a:avLst/>
          </a:prstGeom>
        </p:spPr>
      </p:pic>
      <p:grpSp>
        <p:nvGrpSpPr>
          <p:cNvPr id="83" name="그룹 82">
            <a:extLst>
              <a:ext uri="{FF2B5EF4-FFF2-40B4-BE49-F238E27FC236}">
                <a16:creationId xmlns:a16="http://schemas.microsoft.com/office/drawing/2014/main" id="{51D0A62F-DDDA-47BD-8A6E-ACD71F4E37C2}"/>
              </a:ext>
            </a:extLst>
          </p:cNvPr>
          <p:cNvGrpSpPr/>
          <p:nvPr/>
        </p:nvGrpSpPr>
        <p:grpSpPr>
          <a:xfrm>
            <a:off x="5915288" y="2092840"/>
            <a:ext cx="2154936" cy="1814325"/>
            <a:chOff x="6924290" y="2262172"/>
            <a:chExt cx="2154936" cy="2309092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427F3377-E3B1-40B5-BA46-9B10C8EB578D}"/>
                </a:ext>
              </a:extLst>
            </p:cNvPr>
            <p:cNvGrpSpPr/>
            <p:nvPr/>
          </p:nvGrpSpPr>
          <p:grpSpPr>
            <a:xfrm>
              <a:off x="6924290" y="2262172"/>
              <a:ext cx="1787909" cy="2309092"/>
              <a:chOff x="6619490" y="2863272"/>
              <a:chExt cx="2121028" cy="2739317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554089BF-45CF-4363-AB67-D2708D81858E}"/>
                  </a:ext>
                </a:extLst>
              </p:cNvPr>
              <p:cNvSpPr/>
              <p:nvPr/>
            </p:nvSpPr>
            <p:spPr>
              <a:xfrm>
                <a:off x="6619490" y="2863272"/>
                <a:ext cx="2121028" cy="2739317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010D1DB6-779F-4E57-9405-FD54B7D49C03}"/>
                  </a:ext>
                </a:extLst>
              </p:cNvPr>
              <p:cNvGrpSpPr/>
              <p:nvPr/>
            </p:nvGrpSpPr>
            <p:grpSpPr>
              <a:xfrm>
                <a:off x="6823581" y="4762851"/>
                <a:ext cx="618361" cy="618361"/>
                <a:chOff x="4128687" y="3644668"/>
                <a:chExt cx="403630" cy="403630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494F66C7-8190-479F-96E6-DB1D7C7F7C58}"/>
                    </a:ext>
                  </a:extLst>
                </p:cNvPr>
                <p:cNvSpPr/>
                <p:nvPr/>
              </p:nvSpPr>
              <p:spPr>
                <a:xfrm>
                  <a:off x="4128687" y="3644668"/>
                  <a:ext cx="403630" cy="40363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578DE9D0-61AB-4C34-9B76-BACC274F88CF}"/>
                    </a:ext>
                  </a:extLst>
                </p:cNvPr>
                <p:cNvGrpSpPr/>
                <p:nvPr/>
              </p:nvGrpSpPr>
              <p:grpSpPr>
                <a:xfrm>
                  <a:off x="4230583" y="3749407"/>
                  <a:ext cx="199838" cy="227488"/>
                  <a:chOff x="3420330" y="3419472"/>
                  <a:chExt cx="456368" cy="519515"/>
                </a:xfrm>
              </p:grpSpPr>
              <p:grpSp>
                <p:nvGrpSpPr>
                  <p:cNvPr id="69" name="그룹 68">
                    <a:extLst>
                      <a:ext uri="{FF2B5EF4-FFF2-40B4-BE49-F238E27FC236}">
                        <a16:creationId xmlns:a16="http://schemas.microsoft.com/office/drawing/2014/main" id="{4B6FCF7A-971B-4F90-A526-8B835B96C41E}"/>
                      </a:ext>
                    </a:extLst>
                  </p:cNvPr>
                  <p:cNvGrpSpPr/>
                  <p:nvPr/>
                </p:nvGrpSpPr>
                <p:grpSpPr>
                  <a:xfrm>
                    <a:off x="3424844" y="3419472"/>
                    <a:ext cx="450549" cy="113438"/>
                    <a:chOff x="3424844" y="3419472"/>
                    <a:chExt cx="450549" cy="113438"/>
                  </a:xfrm>
                </p:grpSpPr>
                <p:sp>
                  <p:nvSpPr>
                    <p:cNvPr id="76" name="타원 75">
                      <a:extLst>
                        <a:ext uri="{FF2B5EF4-FFF2-40B4-BE49-F238E27FC236}">
                          <a16:creationId xmlns:a16="http://schemas.microsoft.com/office/drawing/2014/main" id="{E320ADE2-688B-49E9-A719-89A903B75E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4844" y="3419472"/>
                      <a:ext cx="109728" cy="11343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7" name="타원 76">
                      <a:extLst>
                        <a:ext uri="{FF2B5EF4-FFF2-40B4-BE49-F238E27FC236}">
                          <a16:creationId xmlns:a16="http://schemas.microsoft.com/office/drawing/2014/main" id="{DA42AA67-3A33-43EB-B905-3769D50315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5665" y="3419472"/>
                      <a:ext cx="109728" cy="11343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70" name="그룹 69">
                    <a:extLst>
                      <a:ext uri="{FF2B5EF4-FFF2-40B4-BE49-F238E27FC236}">
                        <a16:creationId xmlns:a16="http://schemas.microsoft.com/office/drawing/2014/main" id="{BD6E9397-EFC8-44FA-BA12-DBB83257F989}"/>
                      </a:ext>
                    </a:extLst>
                  </p:cNvPr>
                  <p:cNvGrpSpPr/>
                  <p:nvPr/>
                </p:nvGrpSpPr>
                <p:grpSpPr>
                  <a:xfrm>
                    <a:off x="3426149" y="3616513"/>
                    <a:ext cx="450549" cy="113438"/>
                    <a:chOff x="3424844" y="3419472"/>
                    <a:chExt cx="450549" cy="113438"/>
                  </a:xfrm>
                </p:grpSpPr>
                <p:sp>
                  <p:nvSpPr>
                    <p:cNvPr id="74" name="타원 73">
                      <a:extLst>
                        <a:ext uri="{FF2B5EF4-FFF2-40B4-BE49-F238E27FC236}">
                          <a16:creationId xmlns:a16="http://schemas.microsoft.com/office/drawing/2014/main" id="{EF93DDA8-5BBE-4E3F-A0FE-C33358AC5A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4844" y="3419472"/>
                      <a:ext cx="109728" cy="11343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5" name="타원 74">
                      <a:extLst>
                        <a:ext uri="{FF2B5EF4-FFF2-40B4-BE49-F238E27FC236}">
                          <a16:creationId xmlns:a16="http://schemas.microsoft.com/office/drawing/2014/main" id="{32CC79FF-C3C0-49C6-AD03-D8C1EE93E6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5665" y="3419472"/>
                      <a:ext cx="109728" cy="11343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71" name="그룹 70">
                    <a:extLst>
                      <a:ext uri="{FF2B5EF4-FFF2-40B4-BE49-F238E27FC236}">
                        <a16:creationId xmlns:a16="http://schemas.microsoft.com/office/drawing/2014/main" id="{82349242-3687-4605-AEB0-F64FA12BD5B4}"/>
                      </a:ext>
                    </a:extLst>
                  </p:cNvPr>
                  <p:cNvGrpSpPr/>
                  <p:nvPr/>
                </p:nvGrpSpPr>
                <p:grpSpPr>
                  <a:xfrm>
                    <a:off x="3420330" y="3825549"/>
                    <a:ext cx="450549" cy="113438"/>
                    <a:chOff x="3424844" y="3419472"/>
                    <a:chExt cx="450549" cy="113438"/>
                  </a:xfrm>
                </p:grpSpPr>
                <p:sp>
                  <p:nvSpPr>
                    <p:cNvPr id="72" name="타원 71">
                      <a:extLst>
                        <a:ext uri="{FF2B5EF4-FFF2-40B4-BE49-F238E27FC236}">
                          <a16:creationId xmlns:a16="http://schemas.microsoft.com/office/drawing/2014/main" id="{0076907C-85D9-4BCF-BD2A-19ED11DBE6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4844" y="3419472"/>
                      <a:ext cx="109728" cy="11343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3" name="타원 72">
                      <a:extLst>
                        <a:ext uri="{FF2B5EF4-FFF2-40B4-BE49-F238E27FC236}">
                          <a16:creationId xmlns:a16="http://schemas.microsoft.com/office/drawing/2014/main" id="{B6E1C5C3-75ED-4CF2-91E3-8B115A92AA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5665" y="3419472"/>
                      <a:ext cx="109728" cy="11343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5DF80A48-EF5B-436B-886A-E6C278D2C3E7}"/>
                  </a:ext>
                </a:extLst>
              </p:cNvPr>
              <p:cNvGrpSpPr/>
              <p:nvPr/>
            </p:nvGrpSpPr>
            <p:grpSpPr>
              <a:xfrm>
                <a:off x="7251331" y="3118691"/>
                <a:ext cx="1230851" cy="620618"/>
                <a:chOff x="6792383" y="2795940"/>
                <a:chExt cx="2092592" cy="1055123"/>
              </a:xfrm>
            </p:grpSpPr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70CDC7E8-0803-4BFC-A43E-5D7E5325BDE2}"/>
                    </a:ext>
                  </a:extLst>
                </p:cNvPr>
                <p:cNvSpPr/>
                <p:nvPr/>
              </p:nvSpPr>
              <p:spPr>
                <a:xfrm>
                  <a:off x="8196958" y="3243954"/>
                  <a:ext cx="173189" cy="17318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C4F5B9C0-32D5-4320-A49A-B0D614ABC719}"/>
                    </a:ext>
                  </a:extLst>
                </p:cNvPr>
                <p:cNvGrpSpPr/>
                <p:nvPr/>
              </p:nvGrpSpPr>
              <p:grpSpPr>
                <a:xfrm>
                  <a:off x="6792383" y="2795940"/>
                  <a:ext cx="1051286" cy="1055123"/>
                  <a:chOff x="7118924" y="1989694"/>
                  <a:chExt cx="1797967" cy="1804529"/>
                </a:xfrm>
              </p:grpSpPr>
              <p:sp>
                <p:nvSpPr>
                  <p:cNvPr id="17" name="직사각형 16">
                    <a:extLst>
                      <a:ext uri="{FF2B5EF4-FFF2-40B4-BE49-F238E27FC236}">
                        <a16:creationId xmlns:a16="http://schemas.microsoft.com/office/drawing/2014/main" id="{6549F4FD-F262-4334-AD81-1C4F4A0CF026}"/>
                      </a:ext>
                    </a:extLst>
                  </p:cNvPr>
                  <p:cNvSpPr/>
                  <p:nvPr/>
                </p:nvSpPr>
                <p:spPr>
                  <a:xfrm>
                    <a:off x="7118924" y="1989694"/>
                    <a:ext cx="1797967" cy="1804529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rgbClr val="FF000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1" name="그룹 20">
                    <a:extLst>
                      <a:ext uri="{FF2B5EF4-FFF2-40B4-BE49-F238E27FC236}">
                        <a16:creationId xmlns:a16="http://schemas.microsoft.com/office/drawing/2014/main" id="{AE8ADE2C-83B6-4199-A636-61D3657E8EF4}"/>
                      </a:ext>
                    </a:extLst>
                  </p:cNvPr>
                  <p:cNvGrpSpPr/>
                  <p:nvPr/>
                </p:nvGrpSpPr>
                <p:grpSpPr>
                  <a:xfrm>
                    <a:off x="7326231" y="2150005"/>
                    <a:ext cx="1377740" cy="1427351"/>
                    <a:chOff x="4205323" y="1579582"/>
                    <a:chExt cx="1069085" cy="1107584"/>
                  </a:xfrm>
                </p:grpSpPr>
                <p:sp>
                  <p:nvSpPr>
                    <p:cNvPr id="24" name="타원 23">
                      <a:extLst>
                        <a:ext uri="{FF2B5EF4-FFF2-40B4-BE49-F238E27FC236}">
                          <a16:creationId xmlns:a16="http://schemas.microsoft.com/office/drawing/2014/main" id="{9B02B749-64FE-4B61-A0C9-5551DCA8B6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0936" y="1579582"/>
                      <a:ext cx="256214" cy="25621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5" name="타원 24">
                      <a:extLst>
                        <a:ext uri="{FF2B5EF4-FFF2-40B4-BE49-F238E27FC236}">
                          <a16:creationId xmlns:a16="http://schemas.microsoft.com/office/drawing/2014/main" id="{678D4C3A-EB11-42FA-A421-795BB67DC5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18194" y="1579582"/>
                      <a:ext cx="256214" cy="25621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6" name="타원 25">
                      <a:extLst>
                        <a:ext uri="{FF2B5EF4-FFF2-40B4-BE49-F238E27FC236}">
                          <a16:creationId xmlns:a16="http://schemas.microsoft.com/office/drawing/2014/main" id="{379B00D0-4D78-4F7E-A6BD-DA83AAE90F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5323" y="2012489"/>
                      <a:ext cx="256214" cy="25621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7" name="타원 26">
                      <a:extLst>
                        <a:ext uri="{FF2B5EF4-FFF2-40B4-BE49-F238E27FC236}">
                          <a16:creationId xmlns:a16="http://schemas.microsoft.com/office/drawing/2014/main" id="{7A172D55-4E3D-4DBA-96C5-F310A77A8D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12581" y="2012489"/>
                      <a:ext cx="256214" cy="25621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8" name="타원 27">
                      <a:extLst>
                        <a:ext uri="{FF2B5EF4-FFF2-40B4-BE49-F238E27FC236}">
                          <a16:creationId xmlns:a16="http://schemas.microsoft.com/office/drawing/2014/main" id="{D449F342-46E2-4D37-A3C3-F63D65E335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5323" y="2430952"/>
                      <a:ext cx="256214" cy="25621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9" name="타원 28">
                      <a:extLst>
                        <a:ext uri="{FF2B5EF4-FFF2-40B4-BE49-F238E27FC236}">
                          <a16:creationId xmlns:a16="http://schemas.microsoft.com/office/drawing/2014/main" id="{7CD33E63-856D-49FD-A0D4-C7A0BDFA68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12581" y="2430952"/>
                      <a:ext cx="256214" cy="25621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79" name="타원 78">
                  <a:extLst>
                    <a:ext uri="{FF2B5EF4-FFF2-40B4-BE49-F238E27FC236}">
                      <a16:creationId xmlns:a16="http://schemas.microsoft.com/office/drawing/2014/main" id="{0168CDF5-2209-45D0-A161-D0D7A53C2A6D}"/>
                    </a:ext>
                  </a:extLst>
                </p:cNvPr>
                <p:cNvSpPr/>
                <p:nvPr/>
              </p:nvSpPr>
              <p:spPr>
                <a:xfrm>
                  <a:off x="8461852" y="3243953"/>
                  <a:ext cx="173189" cy="173189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B9455D9F-A958-44F4-B967-0261C02422D4}"/>
                    </a:ext>
                  </a:extLst>
                </p:cNvPr>
                <p:cNvSpPr/>
                <p:nvPr/>
              </p:nvSpPr>
              <p:spPr>
                <a:xfrm>
                  <a:off x="8711786" y="3236906"/>
                  <a:ext cx="173189" cy="17318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B1F67BEB-5AD2-451A-916D-E913646F6E0C}"/>
                  </a:ext>
                </a:extLst>
              </p:cNvPr>
              <p:cNvSpPr/>
              <p:nvPr/>
            </p:nvSpPr>
            <p:spPr>
              <a:xfrm>
                <a:off x="7599573" y="5109129"/>
                <a:ext cx="173189" cy="17318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878133F-EF44-4643-8307-DE2446607911}"/>
                </a:ext>
              </a:extLst>
            </p:cNvPr>
            <p:cNvSpPr txBox="1"/>
            <p:nvPr/>
          </p:nvSpPr>
          <p:spPr>
            <a:xfrm>
              <a:off x="7096327" y="3528674"/>
              <a:ext cx="8585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출력부</a:t>
              </a:r>
              <a:endParaRPr lang="ko-KR" altLang="en-US" sz="11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9EADB15-671A-42C3-B917-768E11B4C581}"/>
                </a:ext>
              </a:extLst>
            </p:cNvPr>
            <p:cNvSpPr txBox="1"/>
            <p:nvPr/>
          </p:nvSpPr>
          <p:spPr>
            <a:xfrm>
              <a:off x="8068265" y="2346591"/>
              <a:ext cx="10109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입력부</a:t>
              </a:r>
              <a:endParaRPr lang="ko-KR" altLang="en-US" sz="11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36F8F6B-F640-4674-B9BF-E646C890730C}"/>
              </a:ext>
            </a:extLst>
          </p:cNvPr>
          <p:cNvSpPr/>
          <p:nvPr/>
        </p:nvSpPr>
        <p:spPr>
          <a:xfrm>
            <a:off x="7872586" y="2092840"/>
            <a:ext cx="41836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셀에 맞게 점자 버튼을 입력한 후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하나의 셀을 완성하면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enter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버튼을 누른다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하나의 점자 정보 입력이 완료되면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send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버튼을 눌러 점자정보를 완성한다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모든 점자 정보의 입력이 완료되면 다시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send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버튼을 눌러 전송한다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버튼을 잘못 누른 경우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backspace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버튼으로 현재 입력중인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셀을 초기화한다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9DD76BD-F26B-4E69-BFB5-ABE9E55983D7}"/>
              </a:ext>
            </a:extLst>
          </p:cNvPr>
          <p:cNvSpPr/>
          <p:nvPr/>
        </p:nvSpPr>
        <p:spPr>
          <a:xfrm>
            <a:off x="447249" y="1581935"/>
            <a:ext cx="2059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사전기능</a:t>
            </a:r>
            <a:endParaRPr lang="ko-KR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CFC77D9-08A7-44D2-9AB4-9B152EC5B6CE}"/>
              </a:ext>
            </a:extLst>
          </p:cNvPr>
          <p:cNvCxnSpPr/>
          <p:nvPr/>
        </p:nvCxnSpPr>
        <p:spPr>
          <a:xfrm>
            <a:off x="5534861" y="1869590"/>
            <a:ext cx="0" cy="420312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85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 효과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8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656CE-4688-4C16-BF86-9224A70DB8C7}"/>
              </a:ext>
            </a:extLst>
          </p:cNvPr>
          <p:cNvSpPr txBox="1"/>
          <p:nvPr/>
        </p:nvSpPr>
        <p:spPr>
          <a:xfrm>
            <a:off x="770191" y="2946889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8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기존 현황</a:t>
            </a:r>
          </a:p>
        </p:txBody>
      </p:sp>
      <p:sp>
        <p:nvSpPr>
          <p:cNvPr id="6" name="Chevron 11">
            <a:extLst>
              <a:ext uri="{FF2B5EF4-FFF2-40B4-BE49-F238E27FC236}">
                <a16:creationId xmlns:a16="http://schemas.microsoft.com/office/drawing/2014/main" id="{2186FD7B-A3E7-49AD-8DEA-3BE0B38A287F}"/>
              </a:ext>
            </a:extLst>
          </p:cNvPr>
          <p:cNvSpPr/>
          <p:nvPr/>
        </p:nvSpPr>
        <p:spPr>
          <a:xfrm>
            <a:off x="4189215" y="2640173"/>
            <a:ext cx="1194727" cy="2592983"/>
          </a:xfrm>
          <a:prstGeom prst="chevron">
            <a:avLst/>
          </a:prstGeom>
          <a:gradFill flip="none" rotWithShape="1">
            <a:gsLst>
              <a:gs pos="100000">
                <a:srgbClr val="FF8700"/>
              </a:gs>
              <a:gs pos="0">
                <a:srgbClr val="FF8700">
                  <a:alpha val="9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CCD19-D073-4D02-BDF7-16B6BE984F4B}"/>
              </a:ext>
            </a:extLst>
          </p:cNvPr>
          <p:cNvSpPr txBox="1"/>
          <p:nvPr/>
        </p:nvSpPr>
        <p:spPr>
          <a:xfrm>
            <a:off x="442959" y="3429000"/>
            <a:ext cx="3783408" cy="78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·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의사소통 보조 기기 및 서비스의 부족으로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인한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시청각장애인의 제한적 의사소통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A9B572-3851-46F4-8E0C-ECDDD6333201}"/>
              </a:ext>
            </a:extLst>
          </p:cNvPr>
          <p:cNvSpPr txBox="1"/>
          <p:nvPr/>
        </p:nvSpPr>
        <p:spPr>
          <a:xfrm>
            <a:off x="5608033" y="1985760"/>
            <a:ext cx="6480740" cy="238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1)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실시간 소통이 가능한 저가형 양방향 의사소통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보조 시스템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28594" lvl="7" indent="-228594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2)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시청각장애인의 근본적인 불편 해소와 원활한 의사소통 실현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3)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구매력이 낮은 시청각장애인의 생활 편의 향상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28594" lvl="7" indent="-228594" algn="ctr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sz="10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16ED2-09ED-48F3-B94F-27435B2F76A5}"/>
              </a:ext>
            </a:extLst>
          </p:cNvPr>
          <p:cNvSpPr txBox="1"/>
          <p:nvPr/>
        </p:nvSpPr>
        <p:spPr>
          <a:xfrm>
            <a:off x="5608033" y="4369682"/>
            <a:ext cx="6480740" cy="192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+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기존에 시청각장애인이 사용하기 어려웠던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스마트 디바이스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노트북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스마트폰 등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기술을 추가적으로 탑재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하여 접근성 향상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+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어플리케이션에 인터넷을 이용할 수 있는 기능 추가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sz="1400" dirty="0" err="1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e.g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)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날씨 알림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뉴스 검색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28594" lvl="7" indent="-228594" algn="ctr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sz="10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75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380</Words>
  <Application>Microsoft Office PowerPoint</Application>
  <PresentationFormat>와이드스크린</PresentationFormat>
  <Paragraphs>85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a옛날목욕탕L</vt:lpstr>
      <vt:lpstr>맑은 고딕</vt:lpstr>
      <vt:lpstr>Arial</vt:lpstr>
      <vt:lpstr>Wingdings</vt:lpstr>
      <vt:lpstr>Office 테마</vt:lpstr>
      <vt:lpstr> B E E  Be your Eyes and Ears</vt:lpstr>
      <vt:lpstr>프로젝트 추진 개요</vt:lpstr>
      <vt:lpstr>제품 필요성</vt:lpstr>
      <vt:lpstr>시스템 구성도</vt:lpstr>
      <vt:lpstr>제품 기능</vt:lpstr>
      <vt:lpstr>제품 기능: BARRER-FREE MODE</vt:lpstr>
      <vt:lpstr>제품 기능: BARRER-FREE MODE</vt:lpstr>
      <vt:lpstr>기대 효과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서연 김</cp:lastModifiedBy>
  <cp:revision>41</cp:revision>
  <dcterms:created xsi:type="dcterms:W3CDTF">2019-06-06T05:43:18Z</dcterms:created>
  <dcterms:modified xsi:type="dcterms:W3CDTF">2019-06-10T09:09:56Z</dcterms:modified>
</cp:coreProperties>
</file>