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398" r:id="rId3"/>
    <p:sldId id="397" r:id="rId4"/>
    <p:sldId id="321" r:id="rId5"/>
    <p:sldId id="390" r:id="rId6"/>
    <p:sldId id="391" r:id="rId7"/>
    <p:sldId id="380" r:id="rId8"/>
    <p:sldId id="399" r:id="rId9"/>
    <p:sldId id="394" r:id="rId10"/>
    <p:sldId id="396" r:id="rId11"/>
    <p:sldId id="382" r:id="rId12"/>
    <p:sldId id="383" r:id="rId13"/>
    <p:sldId id="381" r:id="rId14"/>
    <p:sldId id="384" r:id="rId15"/>
    <p:sldId id="385" r:id="rId16"/>
    <p:sldId id="386" r:id="rId17"/>
    <p:sldId id="387" r:id="rId18"/>
    <p:sldId id="388" r:id="rId19"/>
    <p:sldId id="400" r:id="rId20"/>
    <p:sldId id="392" r:id="rId21"/>
    <p:sldId id="279" r:id="rId2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a옛날목욕탕L" panose="02020600000000000000" pitchFamily="18" charset="-127"/>
      <p:regular r:id="rId26"/>
    </p:embeddedFont>
    <p:embeddedFont>
      <p:font typeface="Dosis" panose="020B0600000101010101" charset="0"/>
      <p:regular r:id="rId27"/>
      <p:bold r:id="rId28"/>
    </p:embeddedFont>
    <p:embeddedFont>
      <p:font typeface="Roboto" panose="020B0600000101010101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00"/>
    <a:srgbClr val="FFC37F"/>
    <a:srgbClr val="F2F2F2"/>
    <a:srgbClr val="FF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BBDE28-FAFE-4748-B777-B27B5C4988D9}">
  <a:tblStyle styleId="{CFBBDE28-FAFE-4748-B777-B27B5C49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2327" autoAdjust="0"/>
  </p:normalViewPr>
  <p:slideViewPr>
    <p:cSldViewPr snapToGrid="0">
      <p:cViewPr varScale="1">
        <p:scale>
          <a:sx n="105" d="100"/>
          <a:sy n="105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08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921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14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170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289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11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0258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555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51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75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419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56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3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99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35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35686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2625969" y="-93785"/>
            <a:ext cx="10316307" cy="5345723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82215" y="109474"/>
            <a:ext cx="6185126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4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4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Be your Eyes and Ears</a:t>
            </a:r>
            <a:endParaRPr sz="4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5128016" y="-7814"/>
            <a:ext cx="6846263" cy="5259752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1082215" y="4194628"/>
            <a:ext cx="8337556" cy="217714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1082215" y="1564191"/>
            <a:ext cx="1099036" cy="11105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AA27-3CF5-4C7D-9DB5-6DA3F2A0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Web BEE_WEB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06FD03-2C1B-4AD1-AD7D-2C9DA6EBA8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5915AF-67B6-4149-8450-C11881822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80940"/>
              </p:ext>
            </p:extLst>
          </p:nvPr>
        </p:nvGraphicFramePr>
        <p:xfrm>
          <a:off x="514541" y="2091040"/>
          <a:ext cx="8114917" cy="1910080"/>
        </p:xfrm>
        <a:graphic>
          <a:graphicData uri="http://schemas.openxmlformats.org/drawingml/2006/table">
            <a:tbl>
              <a:tblPr firstRow="1" bandRow="1">
                <a:tableStyleId>{CFBBDE28-FAFE-4748-B777-B27B5C4988D9}</a:tableStyleId>
              </a:tblPr>
              <a:tblGrid>
                <a:gridCol w="509473">
                  <a:extLst>
                    <a:ext uri="{9D8B030D-6E8A-4147-A177-3AD203B41FA5}">
                      <a16:colId xmlns:a16="http://schemas.microsoft.com/office/drawing/2014/main" val="84915060"/>
                    </a:ext>
                  </a:extLst>
                </a:gridCol>
                <a:gridCol w="2008241">
                  <a:extLst>
                    <a:ext uri="{9D8B030D-6E8A-4147-A177-3AD203B41FA5}">
                      <a16:colId xmlns:a16="http://schemas.microsoft.com/office/drawing/2014/main" val="2011177561"/>
                    </a:ext>
                  </a:extLst>
                </a:gridCol>
                <a:gridCol w="3568474">
                  <a:extLst>
                    <a:ext uri="{9D8B030D-6E8A-4147-A177-3AD203B41FA5}">
                      <a16:colId xmlns:a16="http://schemas.microsoft.com/office/drawing/2014/main" val="1411251937"/>
                    </a:ext>
                  </a:extLst>
                </a:gridCol>
                <a:gridCol w="2028729">
                  <a:extLst>
                    <a:ext uri="{9D8B030D-6E8A-4147-A177-3AD203B41FA5}">
                      <a16:colId xmlns:a16="http://schemas.microsoft.com/office/drawing/2014/main" val="166486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동작방식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파일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5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sym typeface="Wingdings" panose="05000000000000000000" pitchFamily="2" charset="2"/>
                        </a:rPr>
                        <a:t>사용자 회원가입 모듈 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회원가입 기능을 통해 입력된 사용자 정보를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DB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저장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bee_db_handler.js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7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sym typeface="Wingdings" panose="05000000000000000000" pitchFamily="2" charset="2"/>
                        </a:rPr>
                        <a:t>중복 사용자 확인 모듈 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입력된 사용자 정보와 중복된 정보가 존재할 시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, false 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반환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bee_db_handler.js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83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sym typeface="Wingdings" panose="05000000000000000000" pitchFamily="2" charset="2"/>
                        </a:rPr>
                        <a:t>사용자 로그인 모듈 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입력된 사용자 정보가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Database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존재하는지 확인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bee_db_handler.js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46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텍스트의 점자 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BEE Device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로부터 전달받은 데이터를</a:t>
                      </a:r>
                      <a:endParaRPr lang="en-US" altLang="ko-KR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진수 점자 정보로 바꾸기 위한 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text_to_braille.py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57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53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1C1904-6483-4595-B3E0-31F16FD1535B}"/>
              </a:ext>
            </a:extLst>
          </p:cNvPr>
          <p:cNvSpPr/>
          <p:nvPr/>
        </p:nvSpPr>
        <p:spPr>
          <a:xfrm>
            <a:off x="3946897" y="1944857"/>
            <a:ext cx="2373517" cy="2034330"/>
          </a:xfrm>
          <a:prstGeom prst="roundRect">
            <a:avLst/>
          </a:prstGeom>
          <a:noFill/>
          <a:ln>
            <a:solidFill>
              <a:srgbClr val="FF8700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Sign up&amp; Log-in Module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CAD8AD-2828-4DA1-AC91-288181E93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8" y="1966832"/>
            <a:ext cx="1923092" cy="19230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1161AF-725B-492E-8284-6CE35C8DA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53" y="1251629"/>
            <a:ext cx="1541644" cy="15416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6042E81-6DDC-4D8A-8BB3-C2EBD86BA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26" y="1966832"/>
            <a:ext cx="2034330" cy="20343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A43F5F-71C9-4152-9B5D-C48929E37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875" y="1966832"/>
            <a:ext cx="2034330" cy="2034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9A0AC6-11ED-4ECD-A695-906413B24E45}"/>
              </a:ext>
            </a:extLst>
          </p:cNvPr>
          <p:cNvCxnSpPr>
            <a:cxnSpLocks/>
          </p:cNvCxnSpPr>
          <p:nvPr/>
        </p:nvCxnSpPr>
        <p:spPr>
          <a:xfrm>
            <a:off x="2197510" y="2756402"/>
            <a:ext cx="1184543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5435F9-2142-4435-941F-BFFB26F4708E}"/>
              </a:ext>
            </a:extLst>
          </p:cNvPr>
          <p:cNvSpPr txBox="1"/>
          <p:nvPr/>
        </p:nvSpPr>
        <p:spPr>
          <a:xfrm>
            <a:off x="1794867" y="2457922"/>
            <a:ext cx="1846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Ec2_address/user/validate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BAB99-AC8F-4730-A4FE-51825D1EAD23}"/>
              </a:ext>
            </a:extLst>
          </p:cNvPr>
          <p:cNvSpPr txBox="1"/>
          <p:nvPr/>
        </p:nvSpPr>
        <p:spPr>
          <a:xfrm>
            <a:off x="2174569" y="3478113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response json 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EE7A82-FC60-4E6E-87DA-2E967CC0C6F0}"/>
              </a:ext>
            </a:extLst>
          </p:cNvPr>
          <p:cNvSpPr txBox="1"/>
          <p:nvPr/>
        </p:nvSpPr>
        <p:spPr>
          <a:xfrm>
            <a:off x="5129675" y="2135347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SELECT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 from USER WHERE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 = ?;</a:t>
            </a:r>
          </a:p>
          <a:p>
            <a:r>
              <a:rPr lang="en-US" altLang="ko-KR" sz="1200" dirty="0"/>
              <a:t>INSERT INTO USER VALUES(?, ?, ?, ?);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ADDCFE-4DC9-4301-B2FF-B15DE58ECAED}"/>
              </a:ext>
            </a:extLst>
          </p:cNvPr>
          <p:cNvSpPr txBox="1"/>
          <p:nvPr/>
        </p:nvSpPr>
        <p:spPr>
          <a:xfrm>
            <a:off x="6030052" y="3478113"/>
            <a:ext cx="1625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(response row result)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D9802E-668D-48FC-BFD6-9EE12DEF01E7}"/>
              </a:ext>
            </a:extLst>
          </p:cNvPr>
          <p:cNvCxnSpPr>
            <a:cxnSpLocks/>
          </p:cNvCxnSpPr>
          <p:nvPr/>
        </p:nvCxnSpPr>
        <p:spPr>
          <a:xfrm>
            <a:off x="6199367" y="2796643"/>
            <a:ext cx="1184543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683AAD-D624-4827-B2E9-0C7D8B81592E}"/>
              </a:ext>
            </a:extLst>
          </p:cNvPr>
          <p:cNvCxnSpPr>
            <a:cxnSpLocks/>
          </p:cNvCxnSpPr>
          <p:nvPr/>
        </p:nvCxnSpPr>
        <p:spPr>
          <a:xfrm flipH="1">
            <a:off x="6187205" y="3470104"/>
            <a:ext cx="1181727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79198E-97A7-462E-AB78-AF912914EB0C}"/>
              </a:ext>
            </a:extLst>
          </p:cNvPr>
          <p:cNvCxnSpPr>
            <a:cxnSpLocks/>
          </p:cNvCxnSpPr>
          <p:nvPr/>
        </p:nvCxnSpPr>
        <p:spPr>
          <a:xfrm flipH="1">
            <a:off x="2200326" y="3470104"/>
            <a:ext cx="1181727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4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Sign up&amp; Log-in Module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ADDCFE-4DC9-4301-B2FF-B15DE58ECAED}"/>
              </a:ext>
            </a:extLst>
          </p:cNvPr>
          <p:cNvSpPr txBox="1"/>
          <p:nvPr/>
        </p:nvSpPr>
        <p:spPr>
          <a:xfrm>
            <a:off x="2440928" y="2143384"/>
            <a:ext cx="50048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2400" dirty="0"/>
              <a:t>아이디 중복 검사</a:t>
            </a:r>
            <a:endParaRPr lang="en-US" altLang="ko-KR" sz="2400" dirty="0"/>
          </a:p>
          <a:p>
            <a:pPr marL="228600" indent="-228600">
              <a:buAutoNum type="arabicPeriod"/>
            </a:pPr>
            <a:r>
              <a:rPr lang="ko-KR" altLang="en-US" sz="2400" dirty="0"/>
              <a:t>회원가입</a:t>
            </a:r>
            <a:endParaRPr lang="en-US" altLang="ko-KR" sz="2400" dirty="0"/>
          </a:p>
          <a:p>
            <a:pPr marL="228600" indent="-228600">
              <a:buAutoNum type="arabicPeriod"/>
            </a:pPr>
            <a:r>
              <a:rPr lang="ko-KR" altLang="en-US" sz="2400" dirty="0"/>
              <a:t>로그인 실패</a:t>
            </a:r>
            <a:endParaRPr lang="en-US" altLang="ko-KR" sz="2400" dirty="0"/>
          </a:p>
          <a:p>
            <a:pPr marL="228600" indent="-228600">
              <a:buAutoNum type="arabicPeriod"/>
            </a:pPr>
            <a:r>
              <a:rPr lang="ko-KR" altLang="en-US" sz="2400" dirty="0"/>
              <a:t>로그인 성공까지 진행되는 동영상</a:t>
            </a:r>
          </a:p>
        </p:txBody>
      </p:sp>
    </p:spTree>
    <p:extLst>
      <p:ext uri="{BB962C8B-B14F-4D97-AF65-F5344CB8AC3E}">
        <p14:creationId xmlns:p14="http://schemas.microsoft.com/office/powerpoint/2010/main" val="195872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Speech-to-Braille Module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CAD8AD-2828-4DA1-AC91-288181E93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59" y="2251065"/>
            <a:ext cx="1923092" cy="192309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9A0AC6-11ED-4ECD-A695-906413B24E45}"/>
              </a:ext>
            </a:extLst>
          </p:cNvPr>
          <p:cNvCxnSpPr>
            <a:cxnSpLocks/>
          </p:cNvCxnSpPr>
          <p:nvPr/>
        </p:nvCxnSpPr>
        <p:spPr>
          <a:xfrm>
            <a:off x="3382053" y="3058744"/>
            <a:ext cx="1184543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5435F9-2142-4435-941F-BFFB26F4708E}"/>
              </a:ext>
            </a:extLst>
          </p:cNvPr>
          <p:cNvSpPr txBox="1"/>
          <p:nvPr/>
        </p:nvSpPr>
        <p:spPr>
          <a:xfrm>
            <a:off x="2897061" y="2753936"/>
            <a:ext cx="2406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Gateway/</a:t>
            </a:r>
            <a:r>
              <a:rPr lang="en-US" altLang="ko-KR" sz="1200" dirty="0" err="1"/>
              <a:t>text_to_braile</a:t>
            </a:r>
            <a:r>
              <a:rPr lang="en-US" altLang="ko-KR" sz="1200" dirty="0"/>
              <a:t>/word={?}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BAB99-AC8F-4730-A4FE-51825D1EAD23}"/>
              </a:ext>
            </a:extLst>
          </p:cNvPr>
          <p:cNvSpPr txBox="1"/>
          <p:nvPr/>
        </p:nvSpPr>
        <p:spPr>
          <a:xfrm>
            <a:off x="3342401" y="3533806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response json 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79198E-97A7-462E-AB78-AF912914EB0C}"/>
              </a:ext>
            </a:extLst>
          </p:cNvPr>
          <p:cNvCxnSpPr>
            <a:cxnSpLocks/>
          </p:cNvCxnSpPr>
          <p:nvPr/>
        </p:nvCxnSpPr>
        <p:spPr>
          <a:xfrm flipH="1">
            <a:off x="3384869" y="3478113"/>
            <a:ext cx="1181727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4B37D8E3-E15C-4DFB-BD89-BCD98FC31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268" y="1129299"/>
            <a:ext cx="1121766" cy="11217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05FA183-CA69-4EA4-BD86-BF8CB7427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05" y="2485307"/>
            <a:ext cx="1454608" cy="1454608"/>
          </a:xfrm>
          <a:prstGeom prst="rect">
            <a:avLst/>
          </a:prstGeom>
        </p:spPr>
      </p:pic>
      <p:pic>
        <p:nvPicPr>
          <p:cNvPr id="31" name="그림 30" descr="개체이(가) 표시된 사진&#10;&#10;자동 생성된 설명">
            <a:extLst>
              <a:ext uri="{FF2B5EF4-FFF2-40B4-BE49-F238E27FC236}">
                <a16:creationId xmlns:a16="http://schemas.microsoft.com/office/drawing/2014/main" id="{35CE002C-6733-489C-860F-F5A649D96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27" y="2630216"/>
            <a:ext cx="1164790" cy="1164790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A65F032-A440-4E27-999F-EA7D29D95684}"/>
              </a:ext>
            </a:extLst>
          </p:cNvPr>
          <p:cNvCxnSpPr>
            <a:cxnSpLocks/>
          </p:cNvCxnSpPr>
          <p:nvPr/>
        </p:nvCxnSpPr>
        <p:spPr>
          <a:xfrm>
            <a:off x="6585155" y="3058744"/>
            <a:ext cx="906439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1E1BD8-A23C-4647-AB89-0F65882E541C}"/>
              </a:ext>
            </a:extLst>
          </p:cNvPr>
          <p:cNvSpPr txBox="1"/>
          <p:nvPr/>
        </p:nvSpPr>
        <p:spPr>
          <a:xfrm>
            <a:off x="5835160" y="2753935"/>
            <a:ext cx="2406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Gateway/</a:t>
            </a:r>
            <a:r>
              <a:rPr lang="en-US" altLang="ko-KR" sz="1200" dirty="0" err="1"/>
              <a:t>text_to_braile</a:t>
            </a:r>
            <a:r>
              <a:rPr lang="en-US" altLang="ko-KR" sz="1200" dirty="0"/>
              <a:t>/word={?}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C1166A-865C-4F09-BDEA-43E064C2002F}"/>
              </a:ext>
            </a:extLst>
          </p:cNvPr>
          <p:cNvSpPr txBox="1"/>
          <p:nvPr/>
        </p:nvSpPr>
        <p:spPr>
          <a:xfrm>
            <a:off x="6371777" y="3534413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response json 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684D60C-7335-4563-AAE7-B58305EEAD36}"/>
              </a:ext>
            </a:extLst>
          </p:cNvPr>
          <p:cNvCxnSpPr>
            <a:cxnSpLocks/>
          </p:cNvCxnSpPr>
          <p:nvPr/>
        </p:nvCxnSpPr>
        <p:spPr>
          <a:xfrm flipH="1">
            <a:off x="6414245" y="3478720"/>
            <a:ext cx="1181727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A71D0C9A-4685-4716-BD76-37B8882B07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6" r="23166"/>
          <a:stretch/>
        </p:blipFill>
        <p:spPr>
          <a:xfrm>
            <a:off x="180589" y="2759648"/>
            <a:ext cx="734162" cy="881614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0CA2648-6AE4-44C4-93EE-D0BA15D7EB75}"/>
              </a:ext>
            </a:extLst>
          </p:cNvPr>
          <p:cNvCxnSpPr>
            <a:cxnSpLocks/>
          </p:cNvCxnSpPr>
          <p:nvPr/>
        </p:nvCxnSpPr>
        <p:spPr>
          <a:xfrm>
            <a:off x="1021266" y="3193136"/>
            <a:ext cx="68358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67D7962-9EFE-43AF-A2F3-D19B0991858A}"/>
              </a:ext>
            </a:extLst>
          </p:cNvPr>
          <p:cNvCxnSpPr>
            <a:cxnSpLocks/>
          </p:cNvCxnSpPr>
          <p:nvPr/>
        </p:nvCxnSpPr>
        <p:spPr>
          <a:xfrm flipV="1">
            <a:off x="2996860" y="1793514"/>
            <a:ext cx="691082" cy="3589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807FBA-EB95-46E4-8ECC-A8F83D13E8DA}"/>
              </a:ext>
            </a:extLst>
          </p:cNvPr>
          <p:cNvSpPr txBox="1"/>
          <p:nvPr/>
        </p:nvSpPr>
        <p:spPr>
          <a:xfrm>
            <a:off x="836415" y="2920244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Input speech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A8117-2922-4BBD-8504-3CB444DB0252}"/>
              </a:ext>
            </a:extLst>
          </p:cNvPr>
          <p:cNvSpPr txBox="1"/>
          <p:nvPr/>
        </p:nvSpPr>
        <p:spPr>
          <a:xfrm rot="19808418">
            <a:off x="2712233" y="1669652"/>
            <a:ext cx="1063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Input speech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B080FFE-1371-447A-965B-9B02E45E696B}"/>
              </a:ext>
            </a:extLst>
          </p:cNvPr>
          <p:cNvCxnSpPr>
            <a:cxnSpLocks/>
          </p:cNvCxnSpPr>
          <p:nvPr/>
        </p:nvCxnSpPr>
        <p:spPr>
          <a:xfrm flipH="1">
            <a:off x="3046657" y="1948746"/>
            <a:ext cx="684183" cy="3574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58C1DA-EA45-4AA2-9C38-C584711EAC54}"/>
              </a:ext>
            </a:extLst>
          </p:cNvPr>
          <p:cNvSpPr txBox="1"/>
          <p:nvPr/>
        </p:nvSpPr>
        <p:spPr>
          <a:xfrm rot="19808418">
            <a:off x="2626575" y="2063508"/>
            <a:ext cx="168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Converted string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244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</a:t>
            </a: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-to-Braille Module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ADDCFE-4DC9-4301-B2FF-B15DE58ECAED}"/>
              </a:ext>
            </a:extLst>
          </p:cNvPr>
          <p:cNvSpPr txBox="1"/>
          <p:nvPr/>
        </p:nvSpPr>
        <p:spPr>
          <a:xfrm>
            <a:off x="2243470" y="1961301"/>
            <a:ext cx="52902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사용자 음성인식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음성 </a:t>
            </a:r>
            <a:r>
              <a:rPr lang="en-US" altLang="ko-KR" sz="2800" dirty="0"/>
              <a:t>-&gt; </a:t>
            </a:r>
            <a:r>
              <a:rPr lang="ko-KR" altLang="en-US" sz="2800" dirty="0"/>
              <a:t>텍스트 변환 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돌아가고 다시 인식</a:t>
            </a: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점자 전환</a:t>
            </a:r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점자 노출되는 것 까지 동영상</a:t>
            </a:r>
          </a:p>
        </p:txBody>
      </p:sp>
    </p:spTree>
    <p:extLst>
      <p:ext uri="{BB962C8B-B14F-4D97-AF65-F5344CB8AC3E}">
        <p14:creationId xmlns:p14="http://schemas.microsoft.com/office/powerpoint/2010/main" val="203911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Braille to Device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CAD8AD-2828-4DA1-AC91-288181E93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780" y="2147827"/>
            <a:ext cx="1923092" cy="192309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9A0AC6-11ED-4ECD-A695-906413B24E45}"/>
              </a:ext>
            </a:extLst>
          </p:cNvPr>
          <p:cNvCxnSpPr>
            <a:cxnSpLocks/>
          </p:cNvCxnSpPr>
          <p:nvPr/>
        </p:nvCxnSpPr>
        <p:spPr>
          <a:xfrm>
            <a:off x="1867562" y="3110365"/>
            <a:ext cx="2704438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4BAB99-AC8F-4730-A4FE-51825D1EAD23}"/>
              </a:ext>
            </a:extLst>
          </p:cNvPr>
          <p:cNvSpPr txBox="1"/>
          <p:nvPr/>
        </p:nvSpPr>
        <p:spPr>
          <a:xfrm>
            <a:off x="2571208" y="2316021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Send braille as String</a:t>
            </a:r>
            <a:endParaRPr lang="ko-KR" altLang="en-US" sz="1200" dirty="0"/>
          </a:p>
        </p:txBody>
      </p:sp>
      <p:pic>
        <p:nvPicPr>
          <p:cNvPr id="3" name="그림 2" descr="클립아트이(가) 표시된 사진&#10;&#10;자동 생성된 설명">
            <a:extLst>
              <a:ext uri="{FF2B5EF4-FFF2-40B4-BE49-F238E27FC236}">
                <a16:creationId xmlns:a16="http://schemas.microsoft.com/office/drawing/2014/main" id="{79F346F0-D6C6-4CEA-834E-95225B4D8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644" y="2643236"/>
            <a:ext cx="932274" cy="9322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4FB526-C670-4E4B-ABC2-1C536EBEE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827" y="2571750"/>
            <a:ext cx="1430592" cy="143059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8BE4524-25AF-41E3-A725-51EDAAF040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6" r="23166"/>
          <a:stretch/>
        </p:blipFill>
        <p:spPr>
          <a:xfrm>
            <a:off x="8308705" y="2693896"/>
            <a:ext cx="734162" cy="88161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6277FC8-399B-435F-B8E2-A4AB03D82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821" y="2693896"/>
            <a:ext cx="911570" cy="911570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731BD36-218E-4F83-BC82-3C9D3E29EEB8}"/>
              </a:ext>
            </a:extLst>
          </p:cNvPr>
          <p:cNvCxnSpPr>
            <a:cxnSpLocks/>
          </p:cNvCxnSpPr>
          <p:nvPr/>
        </p:nvCxnSpPr>
        <p:spPr>
          <a:xfrm>
            <a:off x="5838609" y="2849198"/>
            <a:ext cx="1622708" cy="255729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1CF38B4-9B79-40BD-9F1A-1F99ABF03144}"/>
              </a:ext>
            </a:extLst>
          </p:cNvPr>
          <p:cNvSpPr txBox="1"/>
          <p:nvPr/>
        </p:nvSpPr>
        <p:spPr>
          <a:xfrm rot="601839">
            <a:off x="5978143" y="2631827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Activate solenoid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998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E4BAB99-AC8F-4730-A4FE-51825D1EAD23}"/>
              </a:ext>
            </a:extLst>
          </p:cNvPr>
          <p:cNvSpPr txBox="1"/>
          <p:nvPr/>
        </p:nvSpPr>
        <p:spPr>
          <a:xfrm>
            <a:off x="1780840" y="2191702"/>
            <a:ext cx="6053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2000" dirty="0" err="1"/>
              <a:t>어플에서</a:t>
            </a:r>
            <a:r>
              <a:rPr lang="ko-KR" altLang="en-US" sz="2000" dirty="0"/>
              <a:t> 전송 버튼 누름</a:t>
            </a:r>
            <a:endParaRPr lang="en-US" altLang="ko-KR" sz="2000" dirty="0"/>
          </a:p>
          <a:p>
            <a:pPr marL="228600" indent="-228600">
              <a:buAutoNum type="arabicPeriod"/>
            </a:pPr>
            <a:r>
              <a:rPr lang="ko-KR" altLang="en-US" sz="2000" dirty="0" err="1"/>
              <a:t>아두이노에서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불켜지는</a:t>
            </a:r>
            <a:r>
              <a:rPr lang="ko-KR" altLang="en-US" sz="2000" dirty="0"/>
              <a:t> 것 보여줌</a:t>
            </a:r>
            <a:endParaRPr lang="en-US" altLang="ko-KR" sz="2000" dirty="0"/>
          </a:p>
          <a:p>
            <a:pPr marL="228600" indent="-228600">
              <a:buAutoNum type="arabicPeriod"/>
            </a:pPr>
            <a:r>
              <a:rPr lang="en-US" altLang="ko-KR" sz="2000" dirty="0"/>
              <a:t>Next </a:t>
            </a:r>
            <a:r>
              <a:rPr lang="ko-KR" altLang="en-US" sz="2000" dirty="0"/>
              <a:t>버튼으로 여러 점자 쭉 </a:t>
            </a:r>
            <a:r>
              <a:rPr lang="ko-KR" altLang="en-US" sz="2000" dirty="0" err="1"/>
              <a:t>쭉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읽어나가는</a:t>
            </a:r>
            <a:r>
              <a:rPr lang="ko-KR" altLang="en-US" sz="2000" dirty="0"/>
              <a:t> 동영상</a:t>
            </a:r>
            <a:endParaRPr lang="en-US" altLang="ko-KR" sz="2000" dirty="0"/>
          </a:p>
        </p:txBody>
      </p:sp>
      <p:sp>
        <p:nvSpPr>
          <p:cNvPr id="25" name="Google Shape;110;p14">
            <a:extLst>
              <a:ext uri="{FF2B5EF4-FFF2-40B4-BE49-F238E27FC236}">
                <a16:creationId xmlns:a16="http://schemas.microsoft.com/office/drawing/2014/main" id="{8162E46F-12DA-4542-B604-DBCBC5558907}"/>
              </a:ext>
            </a:extLst>
          </p:cNvPr>
          <p:cNvSpPr txBox="1">
            <a:spLocks/>
          </p:cNvSpPr>
          <p:nvPr/>
        </p:nvSpPr>
        <p:spPr>
          <a:xfrm>
            <a:off x="1101386" y="272850"/>
            <a:ext cx="5867227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Braille to Device</a:t>
            </a:r>
          </a:p>
        </p:txBody>
      </p:sp>
      <p:sp>
        <p:nvSpPr>
          <p:cNvPr id="26" name="Google Shape;114;p14">
            <a:extLst>
              <a:ext uri="{FF2B5EF4-FFF2-40B4-BE49-F238E27FC236}">
                <a16:creationId xmlns:a16="http://schemas.microsoft.com/office/drawing/2014/main" id="{4B0BF4A8-DBC9-4323-B2F9-23DEDA7A3A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57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Get Braille from Device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66C35A5-DC85-4C22-8A82-654C3BA29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515" y="2206821"/>
            <a:ext cx="1923092" cy="1923092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7383263-15C5-404E-8E98-22CBE8FB17E2}"/>
              </a:ext>
            </a:extLst>
          </p:cNvPr>
          <p:cNvCxnSpPr>
            <a:cxnSpLocks/>
          </p:cNvCxnSpPr>
          <p:nvPr/>
        </p:nvCxnSpPr>
        <p:spPr>
          <a:xfrm flipH="1">
            <a:off x="1762432" y="3168367"/>
            <a:ext cx="2398505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CE332F-6DA5-42E7-B883-5921ECB7757F}"/>
              </a:ext>
            </a:extLst>
          </p:cNvPr>
          <p:cNvSpPr txBox="1"/>
          <p:nvPr/>
        </p:nvSpPr>
        <p:spPr>
          <a:xfrm>
            <a:off x="2119145" y="3729072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Send braille as String</a:t>
            </a:r>
            <a:endParaRPr lang="ko-KR" altLang="en-US" sz="1200" dirty="0"/>
          </a:p>
        </p:txBody>
      </p:sp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FABAE97E-45D9-476A-8252-57F15B5A7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47" y="2702230"/>
            <a:ext cx="932274" cy="93227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995B9E9-7B4D-4419-9915-ED52D02E9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086" y="2630744"/>
            <a:ext cx="1430592" cy="143059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BFBBE2D-1B7D-4E4A-A764-2DDF7DC125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6" r="23166"/>
          <a:stretch/>
        </p:blipFill>
        <p:spPr>
          <a:xfrm>
            <a:off x="8409838" y="2693896"/>
            <a:ext cx="734162" cy="881614"/>
          </a:xfrm>
          <a:prstGeom prst="rect">
            <a:avLst/>
          </a:prstGeom>
        </p:spPr>
      </p:pic>
      <p:pic>
        <p:nvPicPr>
          <p:cNvPr id="35" name="그림 34" descr="실내, 앉아있는, 라이터이(가) 표시된 사진&#10;&#10;자동 생성된 설명">
            <a:extLst>
              <a:ext uri="{FF2B5EF4-FFF2-40B4-BE49-F238E27FC236}">
                <a16:creationId xmlns:a16="http://schemas.microsoft.com/office/drawing/2014/main" id="{21BB0C77-B067-491B-AB76-0375E5729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999" y="2630744"/>
            <a:ext cx="1285888" cy="1285888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41E0821-43A0-491A-81C2-8C97846BAE0B}"/>
              </a:ext>
            </a:extLst>
          </p:cNvPr>
          <p:cNvCxnSpPr>
            <a:cxnSpLocks/>
          </p:cNvCxnSpPr>
          <p:nvPr/>
        </p:nvCxnSpPr>
        <p:spPr>
          <a:xfrm flipH="1">
            <a:off x="7016868" y="3025735"/>
            <a:ext cx="1240961" cy="0"/>
          </a:xfrm>
          <a:prstGeom prst="straightConnector1">
            <a:avLst/>
          </a:prstGeom>
          <a:ln w="28575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BE26B-202A-4335-BF92-855E6F8B6238}"/>
              </a:ext>
            </a:extLst>
          </p:cNvPr>
          <p:cNvSpPr txBox="1"/>
          <p:nvPr/>
        </p:nvSpPr>
        <p:spPr>
          <a:xfrm>
            <a:off x="6343096" y="2630744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Input braille using tactile button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010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Get Braille from Device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C1166A-865C-4F09-BDEA-43E064C2002F}"/>
              </a:ext>
            </a:extLst>
          </p:cNvPr>
          <p:cNvSpPr txBox="1"/>
          <p:nvPr/>
        </p:nvSpPr>
        <p:spPr>
          <a:xfrm>
            <a:off x="2404460" y="2197276"/>
            <a:ext cx="47035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2000" dirty="0" err="1"/>
              <a:t>아두이노에서</a:t>
            </a:r>
            <a:r>
              <a:rPr lang="ko-KR" altLang="en-US" sz="2000" dirty="0"/>
              <a:t> 점자 입력</a:t>
            </a:r>
            <a:endParaRPr lang="en-US" altLang="ko-KR" sz="2000" dirty="0"/>
          </a:p>
          <a:p>
            <a:pPr marL="228600" indent="-228600">
              <a:buAutoNum type="arabicPeriod"/>
            </a:pPr>
            <a:r>
              <a:rPr lang="ko-KR" altLang="en-US" sz="2000" dirty="0"/>
              <a:t>어플리케이션에서 팝업 뜸</a:t>
            </a:r>
            <a:endParaRPr lang="en-US" altLang="ko-KR" sz="2000" dirty="0"/>
          </a:p>
          <a:p>
            <a:pPr marL="228600" indent="-228600">
              <a:buAutoNum type="arabicPeriod"/>
            </a:pPr>
            <a:r>
              <a:rPr lang="ko-KR" altLang="en-US" sz="2000" dirty="0"/>
              <a:t>문자 변환 버튼 누름</a:t>
            </a:r>
            <a:endParaRPr lang="en-US" altLang="ko-KR" sz="2000" dirty="0"/>
          </a:p>
          <a:p>
            <a:pPr marL="228600" indent="-228600">
              <a:buAutoNum type="arabicPeriod"/>
            </a:pPr>
            <a:r>
              <a:rPr lang="ko-KR" altLang="en-US" sz="2000" dirty="0"/>
              <a:t>변환된 문자 노출</a:t>
            </a:r>
            <a:endParaRPr lang="en-US" altLang="ko-KR" sz="2000" dirty="0"/>
          </a:p>
          <a:p>
            <a:pPr marL="228600" indent="-228600">
              <a:buAutoNum type="arabicPeriod"/>
            </a:pPr>
            <a:r>
              <a:rPr lang="en-US" altLang="ko-KR" sz="2000" dirty="0"/>
              <a:t>TTS </a:t>
            </a:r>
            <a:r>
              <a:rPr lang="ko-KR" altLang="en-US" sz="2000" dirty="0"/>
              <a:t>버튼 눌러서 음성 출력</a:t>
            </a:r>
            <a:endParaRPr lang="en-US" altLang="ko-KR" sz="2000" dirty="0"/>
          </a:p>
          <a:p>
            <a:pPr marL="228600" indent="-228600">
              <a:buAutoNum type="arabicPeriod"/>
            </a:pPr>
            <a:r>
              <a:rPr lang="ko-KR" altLang="en-US" sz="2000" dirty="0"/>
              <a:t>답장하기로 </a:t>
            </a:r>
            <a:r>
              <a:rPr lang="en-US" altLang="ko-KR" sz="2000" dirty="0"/>
              <a:t>STT </a:t>
            </a:r>
            <a:r>
              <a:rPr lang="ko-KR" altLang="en-US" sz="2000" dirty="0"/>
              <a:t>돌아가기까지 동영상</a:t>
            </a:r>
          </a:p>
        </p:txBody>
      </p:sp>
    </p:spTree>
    <p:extLst>
      <p:ext uri="{BB962C8B-B14F-4D97-AF65-F5344CB8AC3E}">
        <p14:creationId xmlns:p14="http://schemas.microsoft.com/office/powerpoint/2010/main" val="3362543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 계획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29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Contents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2603" y="2092454"/>
            <a:ext cx="1476686" cy="307777"/>
          </a:xfrm>
          <a:prstGeom prst="rect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목적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3067" y="2092454"/>
            <a:ext cx="1451038" cy="307777"/>
          </a:xfrm>
          <a:prstGeom prst="rect">
            <a:avLst/>
          </a:prstGeom>
          <a:solidFill>
            <a:srgbClr val="FF87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5995" y="2571750"/>
            <a:ext cx="2005677" cy="1168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Architecture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Strategy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6173" y="2579045"/>
            <a:ext cx="2404826" cy="22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Android BEE_MOBILE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Arduino BEE_DEVICE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Web BEE_WEB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Sign up &amp; Login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 to Braille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Braille to Device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Get Braille from Device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37A4D-45D7-4AB1-8B21-0ABE533C77E0}"/>
              </a:ext>
            </a:extLst>
          </p:cNvPr>
          <p:cNvSpPr txBox="1"/>
          <p:nvPr/>
        </p:nvSpPr>
        <p:spPr>
          <a:xfrm>
            <a:off x="6684975" y="2092454"/>
            <a:ext cx="1130438" cy="307777"/>
          </a:xfrm>
          <a:prstGeom prst="rect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 계획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BF6631-EEE6-4EB0-8333-5E25D5674DD9}"/>
              </a:ext>
            </a:extLst>
          </p:cNvPr>
          <p:cNvSpPr txBox="1"/>
          <p:nvPr/>
        </p:nvSpPr>
        <p:spPr>
          <a:xfrm>
            <a:off x="6403648" y="2579045"/>
            <a:ext cx="1693092" cy="337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199090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Improvements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Google Shape;134;p17">
            <a:extLst>
              <a:ext uri="{FF2B5EF4-FFF2-40B4-BE49-F238E27FC236}">
                <a16:creationId xmlns:a16="http://schemas.microsoft.com/office/drawing/2014/main" id="{E571A7BD-BB71-49F1-9E3F-BCA5BDD785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5068" y="1436914"/>
            <a:ext cx="8527036" cy="3084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>
              <a:lnSpc>
                <a:spcPct val="120000"/>
              </a:lnSpc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Device Tool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구성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977900" lvl="2" indent="0">
              <a:lnSpc>
                <a:spcPct val="120000"/>
              </a:lnSpc>
              <a:buNone/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1)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점자셀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3D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프린터 이용하여 점자 돌출부 구현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977900" lvl="2" indent="0">
              <a:lnSpc>
                <a:spcPct val="120000"/>
              </a:lnSpc>
              <a:buNone/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2)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입력부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6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점자부와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enter, send, backspace</a:t>
            </a:r>
          </a:p>
          <a:p>
            <a:pPr lvl="2">
              <a:lnSpc>
                <a:spcPct val="120000"/>
              </a:lnSpc>
            </a:pP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 입력 시 최적화 필요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977900" lvl="2" indent="0">
              <a:lnSpc>
                <a:spcPct val="120000"/>
              </a:lnSpc>
              <a:buNone/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중복 입력을 방지하기 위한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delay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설정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398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2624139" y="1518639"/>
            <a:ext cx="4136577" cy="2203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Q&amp;A </a:t>
            </a:r>
            <a:br>
              <a:rPr lang="en-US" altLang="ko-KR" sz="60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4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감사합니다</a:t>
            </a:r>
            <a:endParaRPr sz="6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개요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06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Architecture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4AB915-ED62-4BB4-9683-90EF30D7B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00" b="9308"/>
          <a:stretch/>
        </p:blipFill>
        <p:spPr>
          <a:xfrm>
            <a:off x="1296532" y="1021950"/>
            <a:ext cx="6550935" cy="39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9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Purpose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Google Shape;134;p17">
            <a:extLst>
              <a:ext uri="{FF2B5EF4-FFF2-40B4-BE49-F238E27FC236}">
                <a16:creationId xmlns:a16="http://schemas.microsoft.com/office/drawing/2014/main" id="{41D50C30-3DB8-4001-832B-9EEF0EA96F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24865" y="1213696"/>
            <a:ext cx="8900651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>
              <a:lnSpc>
                <a:spcPct val="120000"/>
              </a:lnSpc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Application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활용한 의사소통 보조기구 제작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>
              <a:lnSpc>
                <a:spcPct val="120000"/>
              </a:lnSpc>
            </a:pP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장애인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비장애인 </a:t>
            </a:r>
            <a:r>
              <a:rPr lang="ko-KR" altLang="en-US" sz="2000" i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이동 서비스 지원</a:t>
            </a:r>
            <a:endParaRPr lang="en-US" altLang="ko-KR" sz="2000" i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>
              <a:lnSpc>
                <a:spcPct val="120000"/>
              </a:lnSpc>
            </a:pP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2000" i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</a:t>
            </a:r>
            <a:r>
              <a:rPr lang="en-US" altLang="ko-KR" sz="2000" i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i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디바이스에 부착하여 장애인들의 생활 편의 증진</a:t>
            </a:r>
            <a:endParaRPr lang="en-US" altLang="ko-KR" sz="2000" i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57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Strategy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162841-9093-4DD3-99D4-2931537D92F3}"/>
              </a:ext>
            </a:extLst>
          </p:cNvPr>
          <p:cNvGrpSpPr/>
          <p:nvPr/>
        </p:nvGrpSpPr>
        <p:grpSpPr>
          <a:xfrm>
            <a:off x="769549" y="1591287"/>
            <a:ext cx="3870139" cy="3360638"/>
            <a:chOff x="701895" y="1105786"/>
            <a:chExt cx="4249116" cy="374239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2C6FC1A-98A8-4EEF-8561-6E50D02D6637}"/>
                </a:ext>
              </a:extLst>
            </p:cNvPr>
            <p:cNvGrpSpPr/>
            <p:nvPr/>
          </p:nvGrpSpPr>
          <p:grpSpPr>
            <a:xfrm>
              <a:off x="701895" y="1105786"/>
              <a:ext cx="4249116" cy="3742392"/>
              <a:chOff x="504963" y="935940"/>
              <a:chExt cx="4640879" cy="4087438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C09C8F-E6F8-4498-9F31-9690C6867A90}"/>
                  </a:ext>
                </a:extLst>
              </p:cNvPr>
              <p:cNvCxnSpPr/>
              <p:nvPr/>
            </p:nvCxnSpPr>
            <p:spPr>
              <a:xfrm>
                <a:off x="568829" y="2992621"/>
                <a:ext cx="43204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C67F9191-8235-4FA8-96CC-4C55941824C1}"/>
                  </a:ext>
                </a:extLst>
              </p:cNvPr>
              <p:cNvCxnSpPr/>
              <p:nvPr/>
            </p:nvCxnSpPr>
            <p:spPr>
              <a:xfrm>
                <a:off x="2729069" y="1084409"/>
                <a:ext cx="0" cy="38164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E5C57B1-FC7D-4FF3-90BC-6701B2AED965}"/>
                  </a:ext>
                </a:extLst>
              </p:cNvPr>
              <p:cNvSpPr/>
              <p:nvPr/>
            </p:nvSpPr>
            <p:spPr>
              <a:xfrm>
                <a:off x="513879" y="2947656"/>
                <a:ext cx="390367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2060">
                        <a:alpha val="46000"/>
                      </a:srgbClr>
                    </a:solidFill>
                  </a:rPr>
                  <a:t>O</a:t>
                </a:r>
                <a:endParaRPr lang="en-US" altLang="ko-KR" sz="2800" b="1" cap="none" spc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2060">
                      <a:alpha val="46000"/>
                    </a:srgbClr>
                  </a:solidFill>
                  <a:effectLst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48F0007-87DD-4190-9D44-D53582728C52}"/>
                  </a:ext>
                </a:extLst>
              </p:cNvPr>
              <p:cNvSpPr/>
              <p:nvPr/>
            </p:nvSpPr>
            <p:spPr>
              <a:xfrm>
                <a:off x="504963" y="995052"/>
                <a:ext cx="43120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2060">
                        <a:alpha val="46000"/>
                      </a:srgbClr>
                    </a:solidFill>
                  </a:rPr>
                  <a:t>S</a:t>
                </a:r>
                <a:endParaRPr lang="en-US" altLang="ko-KR" sz="2800" b="1" cap="none" spc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2060">
                      <a:alpha val="46000"/>
                    </a:srgbClr>
                  </a:solidFill>
                  <a:effectLst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AFE906E-4511-4E05-82DA-53FD90CAE135}"/>
                  </a:ext>
                </a:extLst>
              </p:cNvPr>
              <p:cNvSpPr/>
              <p:nvPr/>
            </p:nvSpPr>
            <p:spPr>
              <a:xfrm>
                <a:off x="2755372" y="999246"/>
                <a:ext cx="477944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FF0000">
                        <a:alpha val="46000"/>
                      </a:srgbClr>
                    </a:solidFill>
                  </a:rPr>
                  <a:t>W</a:t>
                </a:r>
                <a:endParaRPr lang="en-US" altLang="ko-KR" sz="2800" b="1" cap="none" spc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>
                      <a:alpha val="46000"/>
                    </a:srgbClr>
                  </a:solidFill>
                  <a:effectLst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25803F8-7AA9-4FD1-AF68-97EFEBF5AF85}"/>
                  </a:ext>
                </a:extLst>
              </p:cNvPr>
              <p:cNvSpPr/>
              <p:nvPr/>
            </p:nvSpPr>
            <p:spPr>
              <a:xfrm>
                <a:off x="2825403" y="2958542"/>
                <a:ext cx="318399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FF0000">
                        <a:alpha val="46000"/>
                      </a:srgbClr>
                    </a:solidFill>
                  </a:rPr>
                  <a:t>T</a:t>
                </a:r>
                <a:endParaRPr lang="en-US" altLang="ko-KR" sz="2800" b="1" cap="none" spc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>
                      <a:alpha val="46000"/>
                    </a:srgbClr>
                  </a:solidFill>
                  <a:effectLst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A9F49D-615F-4B46-B17B-804CE6C11CC5}"/>
                  </a:ext>
                </a:extLst>
              </p:cNvPr>
              <p:cNvSpPr txBox="1"/>
              <p:nvPr/>
            </p:nvSpPr>
            <p:spPr>
              <a:xfrm>
                <a:off x="778889" y="1408324"/>
                <a:ext cx="2046515" cy="1486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점자기기 산업에 대한  </a:t>
                </a: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전문성</a:t>
                </a: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</a:pP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다양한 고급 기술 이 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접목된 점자기기</a:t>
                </a: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77D279-55C8-478E-B958-E507241D41CE}"/>
                  </a:ext>
                </a:extLst>
              </p:cNvPr>
              <p:cNvSpPr txBox="1"/>
              <p:nvPr/>
            </p:nvSpPr>
            <p:spPr>
              <a:xfrm>
                <a:off x="3099327" y="1409034"/>
                <a:ext cx="2046515" cy="1639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높은 가격과 높은 수리비</a:t>
                </a:r>
                <a:endPara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시청각 중복장애인을 </a:t>
                </a:r>
                <a:endPara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위한 아이템부족</a:t>
                </a:r>
                <a:endPara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endPara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CB509-A2C8-43F7-8148-A0580CAD4CA8}"/>
                  </a:ext>
                </a:extLst>
              </p:cNvPr>
              <p:cNvSpPr txBox="1"/>
              <p:nvPr/>
            </p:nvSpPr>
            <p:spPr>
              <a:xfrm>
                <a:off x="783767" y="3357570"/>
                <a:ext cx="2046515" cy="1665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사회적 약자에 대한  </a:t>
                </a: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정부의 재정투자 </a:t>
                </a: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 (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의료기기 지원 사업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000" dirty="0">
                    <a:solidFill>
                      <a:schemeClr val="tx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endParaRPr lang="en-US" altLang="ko-KR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ko-KR" altLang="en-US" sz="10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17" name="모서리가 둥근 직사각형 20">
                <a:extLst>
                  <a:ext uri="{FF2B5EF4-FFF2-40B4-BE49-F238E27FC236}">
                    <a16:creationId xmlns:a16="http://schemas.microsoft.com/office/drawing/2014/main" id="{6C80EFDB-A40D-47F5-B483-885FE08846F5}"/>
                  </a:ext>
                </a:extLst>
              </p:cNvPr>
              <p:cNvSpPr/>
              <p:nvPr/>
            </p:nvSpPr>
            <p:spPr>
              <a:xfrm>
                <a:off x="2729069" y="935940"/>
                <a:ext cx="2370296" cy="3816425"/>
              </a:xfrm>
              <a:prstGeom prst="roundRect">
                <a:avLst/>
              </a:prstGeom>
              <a:noFill/>
              <a:ln w="28575" cmpd="sng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912308-2C79-4E74-8E12-BDB4C135EB7B}"/>
                </a:ext>
              </a:extLst>
            </p:cNvPr>
            <p:cNvSpPr txBox="1"/>
            <p:nvPr/>
          </p:nvSpPr>
          <p:spPr>
            <a:xfrm>
              <a:off x="3075670" y="3322992"/>
              <a:ext cx="1718003" cy="86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고령자가 대부분인 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</a:t>
              </a:r>
              <a:r>
                <a:rPr lang="ko-KR" altLang="en-US" sz="1200" dirty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시청각장애인</a:t>
              </a:r>
              <a:endParaRPr lang="en-US" altLang="ko-KR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endPara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1C9D17-5F27-4E98-A660-5C3576C00F41}"/>
              </a:ext>
            </a:extLst>
          </p:cNvPr>
          <p:cNvSpPr txBox="1"/>
          <p:nvPr/>
        </p:nvSpPr>
        <p:spPr>
          <a:xfrm>
            <a:off x="5173505" y="1475740"/>
            <a:ext cx="3580555" cy="33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</a:t>
            </a:r>
            <a:r>
              <a:rPr lang="ko-KR" altLang="en-US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전략 방향</a:t>
            </a:r>
            <a:r>
              <a:rPr lang="en-US" altLang="ko-KR" sz="1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</a:p>
          <a:p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Tx/>
              <a:buFont typeface="Wingdings" pitchFamily="2" charset="2"/>
              <a:buChar char="ü"/>
            </a:pP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저가의 가격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buClrTx/>
              <a:buFont typeface="Wingdings" pitchFamily="2" charset="2"/>
              <a:buChar char="ü"/>
            </a:pP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lang="en-US" altLang="ko-KR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음성으로 비장애인과  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Tx/>
            </a:pPr>
            <a:r>
              <a:rPr lang="en-US" altLang="ko-KR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ko-KR" altLang="en-US" sz="1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1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</a:t>
            </a:r>
            <a:r>
              <a:rPr lang="ko-KR" altLang="en-US" sz="1800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</a:t>
            </a: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장애인의   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소통이 가능한 디바이스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고령자에게 맞춘 편리한 사용법</a:t>
            </a:r>
            <a:endParaRPr lang="en-US" altLang="ko-KR" sz="18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643BA-0FCC-4123-A8B0-10C47571303B}"/>
              </a:ext>
            </a:extLst>
          </p:cNvPr>
          <p:cNvSpPr/>
          <p:nvPr/>
        </p:nvSpPr>
        <p:spPr>
          <a:xfrm>
            <a:off x="769549" y="1138725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Selvas</a:t>
            </a:r>
            <a:r>
              <a:rPr lang="en-US" altLang="ko-KR" sz="16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Healthcare </a:t>
            </a:r>
            <a:r>
              <a:rPr lang="en-US" altLang="ko-KR" sz="1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1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한소네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시리즈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54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기능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Android </a:t>
            </a:r>
            <a:r>
              <a:rPr 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BEE_Mobile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85C680-B6DB-439F-A331-F8CEAA2C14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01386" y="1171941"/>
          <a:ext cx="7238460" cy="3476724"/>
        </p:xfrm>
        <a:graphic>
          <a:graphicData uri="http://schemas.openxmlformats.org/drawingml/2006/table">
            <a:tbl>
              <a:tblPr firstRow="1" bandRow="1">
                <a:tableStyleId>{CFBBDE28-FAFE-4748-B777-B27B5C4988D9}</a:tableStyleId>
              </a:tblPr>
              <a:tblGrid>
                <a:gridCol w="416134">
                  <a:extLst>
                    <a:ext uri="{9D8B030D-6E8A-4147-A177-3AD203B41FA5}">
                      <a16:colId xmlns:a16="http://schemas.microsoft.com/office/drawing/2014/main" val="84915060"/>
                    </a:ext>
                  </a:extLst>
                </a:gridCol>
                <a:gridCol w="1676424">
                  <a:extLst>
                    <a:ext uri="{9D8B030D-6E8A-4147-A177-3AD203B41FA5}">
                      <a16:colId xmlns:a16="http://schemas.microsoft.com/office/drawing/2014/main" val="2011177561"/>
                    </a:ext>
                  </a:extLst>
                </a:gridCol>
                <a:gridCol w="3264614">
                  <a:extLst>
                    <a:ext uri="{9D8B030D-6E8A-4147-A177-3AD203B41FA5}">
                      <a16:colId xmlns:a16="http://schemas.microsoft.com/office/drawing/2014/main" val="1411251937"/>
                    </a:ext>
                  </a:extLst>
                </a:gridCol>
                <a:gridCol w="1881288">
                  <a:extLst>
                    <a:ext uri="{9D8B030D-6E8A-4147-A177-3AD203B41FA5}">
                      <a16:colId xmlns:a16="http://schemas.microsoft.com/office/drawing/2014/main" val="1664867477"/>
                    </a:ext>
                  </a:extLst>
                </a:gridCol>
              </a:tblGrid>
              <a:tr h="240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동작방식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파일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89338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로그인 요청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데이터베이스 서버에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POST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방식으로 로그인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LoginRequest.java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75173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회원가입 요청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데이터베이스 서버에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POST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방식으로 회원가입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RegisterRequest.java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15631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로그인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&amp;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회원가입  </a:t>
                      </a:r>
                      <a:endParaRPr lang="en-US" altLang="ko-KR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확인 요청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데이터베이스 서버에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POST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방식으로 로그인 및</a:t>
                      </a:r>
                      <a:endParaRPr lang="en-US" altLang="ko-KR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회원가입 요청 모듈 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RegisterActivity.java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86498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로그인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&amp;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회원가입 수행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LoginRequest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와 </a:t>
                      </a:r>
                      <a:r>
                        <a:rPr lang="en-US" altLang="ko-KR" sz="9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RegisterRequest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요청하여 </a:t>
                      </a:r>
                      <a:endParaRPr lang="en-US" altLang="ko-KR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로그인 및 회원가입 수행 및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Activity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MainActivity.java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73868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유효 요청 확인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지정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URL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POST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방식으로 파라미터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ValidateRequest.java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36741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6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음성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문자 변환 요청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음성인식 기능 수행 및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Web Server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음성 정보</a:t>
                      </a:r>
                      <a:endParaRPr lang="en-US" altLang="ko-KR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문자 변환 요청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STTActivity.java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6256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7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문자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점자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점자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문자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변환 요청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JSON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데이터 포맷으로 점자 변환 정보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CheckActivity.java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78499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8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문자 정보 음성 출력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안드로이드 내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TTS 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객체 생성하여 음성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TTSActivity.java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20499"/>
                  </a:ext>
                </a:extLst>
              </a:tr>
              <a:tr h="351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9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블루투스 통신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소켓을 통해 디바이스와 블루투스 연결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BluetoothActivity.java</a:t>
                      </a:r>
                      <a:endParaRPr lang="ko-KR" altLang="en-US" sz="9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35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Arduino BEE_DEVICE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85C680-B6DB-439F-A331-F8CEAA2C1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08362"/>
              </p:ext>
            </p:extLst>
          </p:nvPr>
        </p:nvGraphicFramePr>
        <p:xfrm>
          <a:off x="560869" y="2156354"/>
          <a:ext cx="8022261" cy="1595120"/>
        </p:xfrm>
        <a:graphic>
          <a:graphicData uri="http://schemas.openxmlformats.org/drawingml/2006/table">
            <a:tbl>
              <a:tblPr firstRow="1" bandRow="1">
                <a:tableStyleId>{CFBBDE28-FAFE-4748-B777-B27B5C4988D9}</a:tableStyleId>
              </a:tblPr>
              <a:tblGrid>
                <a:gridCol w="503656">
                  <a:extLst>
                    <a:ext uri="{9D8B030D-6E8A-4147-A177-3AD203B41FA5}">
                      <a16:colId xmlns:a16="http://schemas.microsoft.com/office/drawing/2014/main" val="84915060"/>
                    </a:ext>
                  </a:extLst>
                </a:gridCol>
                <a:gridCol w="1985311">
                  <a:extLst>
                    <a:ext uri="{9D8B030D-6E8A-4147-A177-3AD203B41FA5}">
                      <a16:colId xmlns:a16="http://schemas.microsoft.com/office/drawing/2014/main" val="2011177561"/>
                    </a:ext>
                  </a:extLst>
                </a:gridCol>
                <a:gridCol w="3527729">
                  <a:extLst>
                    <a:ext uri="{9D8B030D-6E8A-4147-A177-3AD203B41FA5}">
                      <a16:colId xmlns:a16="http://schemas.microsoft.com/office/drawing/2014/main" val="1411251937"/>
                    </a:ext>
                  </a:extLst>
                </a:gridCol>
                <a:gridCol w="2005565">
                  <a:extLst>
                    <a:ext uri="{9D8B030D-6E8A-4147-A177-3AD203B41FA5}">
                      <a16:colId xmlns:a16="http://schemas.microsoft.com/office/drawing/2014/main" val="166486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동작방식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파일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5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블루투스 연결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블루투스를 통해 어플리케이션과 디바이스가 </a:t>
                      </a:r>
                      <a:endParaRPr lang="en-US" altLang="ko-KR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연결되어 있음을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Sketch_bee.ino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97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점자부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출력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사용자로부터 받은 점자정보를 </a:t>
                      </a:r>
                      <a:endParaRPr lang="en-US" altLang="ko-KR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Solenoid Actuator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를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통해 출력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Sketch_bee.ino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11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Tactile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Button 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입력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사용자가 입력한 점자정보를 어플리케이션으로 전송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Sketch_bee.ino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28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43811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728</Words>
  <Application>Microsoft Office PowerPoint</Application>
  <PresentationFormat>화면 슬라이드 쇼(16:9)</PresentationFormat>
  <Paragraphs>214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Dosis</vt:lpstr>
      <vt:lpstr>a옛날목욕탕L</vt:lpstr>
      <vt:lpstr>맑은 고딕</vt:lpstr>
      <vt:lpstr>Roboto</vt:lpstr>
      <vt:lpstr>Arial</vt:lpstr>
      <vt:lpstr>Wingdings</vt:lpstr>
      <vt:lpstr>William template</vt:lpstr>
      <vt:lpstr> B E E : Be your Eyes and Ears</vt:lpstr>
      <vt:lpstr>Contents</vt:lpstr>
      <vt:lpstr>1. 프로젝트 개요 </vt:lpstr>
      <vt:lpstr>BEE Architecture</vt:lpstr>
      <vt:lpstr>Purpose</vt:lpstr>
      <vt:lpstr>Strategy</vt:lpstr>
      <vt:lpstr>2. 프로젝트 기능 </vt:lpstr>
      <vt:lpstr>Android BEE_Mobile</vt:lpstr>
      <vt:lpstr>Arduino BEE_DEVICE</vt:lpstr>
      <vt:lpstr>Web BEE_WEB</vt:lpstr>
      <vt:lpstr>Sign up&amp; Log-in Module</vt:lpstr>
      <vt:lpstr>Sign up&amp; Log-in Module</vt:lpstr>
      <vt:lpstr>Speech-to-Braille Module</vt:lpstr>
      <vt:lpstr>Speech-to-Braille Module</vt:lpstr>
      <vt:lpstr>Send Braille to Device</vt:lpstr>
      <vt:lpstr>PowerPoint 프레젠테이션</vt:lpstr>
      <vt:lpstr>Get Braille from Device</vt:lpstr>
      <vt:lpstr>Get Braille from Device</vt:lpstr>
      <vt:lpstr>3. 향후 계획 </vt:lpstr>
      <vt:lpstr>Improvements</vt:lpstr>
      <vt:lpstr>Q&amp;A 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user</cp:lastModifiedBy>
  <cp:revision>619</cp:revision>
  <dcterms:modified xsi:type="dcterms:W3CDTF">2019-05-20T11:57:39Z</dcterms:modified>
</cp:coreProperties>
</file>