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398" r:id="rId3"/>
    <p:sldId id="397" r:id="rId4"/>
    <p:sldId id="321" r:id="rId5"/>
    <p:sldId id="390" r:id="rId6"/>
    <p:sldId id="391" r:id="rId7"/>
    <p:sldId id="380" r:id="rId8"/>
    <p:sldId id="399" r:id="rId9"/>
    <p:sldId id="394" r:id="rId10"/>
    <p:sldId id="396" r:id="rId11"/>
    <p:sldId id="382" r:id="rId12"/>
    <p:sldId id="381" r:id="rId13"/>
    <p:sldId id="385" r:id="rId14"/>
    <p:sldId id="387" r:id="rId15"/>
    <p:sldId id="400" r:id="rId16"/>
    <p:sldId id="401" r:id="rId17"/>
    <p:sldId id="279" r:id="rId18"/>
  </p:sldIdLst>
  <p:sldSz cx="9144000" cy="5143500" type="screen16x9"/>
  <p:notesSz cx="6858000" cy="9144000"/>
  <p:embeddedFontLst>
    <p:embeddedFont>
      <p:font typeface="a옛날목욕탕L" panose="02020600000000000000" pitchFamily="18" charset="-127"/>
      <p:regular r:id="rId20"/>
    </p:embeddedFont>
    <p:embeddedFont>
      <p:font typeface="Dosis" panose="020B0600000101010101" charset="0"/>
      <p:regular r:id="rId21"/>
      <p:bold r:id="rId22"/>
    </p:embeddedFont>
    <p:embeddedFont>
      <p:font typeface="Roboto" panose="020B0600000101010101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00"/>
    <a:srgbClr val="FFC37F"/>
    <a:srgbClr val="F2F2F2"/>
    <a:srgbClr val="FF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BBDE28-FAFE-4748-B777-B27B5C4988D9}">
  <a:tblStyle styleId="{CFBBDE28-FAFE-4748-B777-B27B5C49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2327" autoAdjust="0"/>
  </p:normalViewPr>
  <p:slideViewPr>
    <p:cSldViewPr snapToGrid="0">
      <p:cViewPr varScale="1">
        <p:scale>
          <a:sx n="104" d="100"/>
          <a:sy n="104" d="100"/>
        </p:scale>
        <p:origin x="94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08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145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289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025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51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756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419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56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3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99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35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35686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2625969" y="-93785"/>
            <a:ext cx="10316307" cy="5345723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82215" y="109474"/>
            <a:ext cx="6185126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dirty="0"/>
            </a:br>
            <a:r>
              <a:rPr lang="en-US" altLang="ko-KR" sz="4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sz="4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 </a:t>
            </a:r>
            <a:r>
              <a:rPr lang="en-US" sz="4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sz="4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b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Be your Eyes and Ears</a:t>
            </a:r>
            <a:endParaRPr sz="4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5128016" y="-7814"/>
            <a:ext cx="6846263" cy="5259752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1082215" y="4194628"/>
            <a:ext cx="8337556" cy="217714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1082215" y="1564191"/>
            <a:ext cx="1099036" cy="111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45B23D-B7CF-448A-8920-FB41BCF1457C}"/>
              </a:ext>
            </a:extLst>
          </p:cNvPr>
          <p:cNvSpPr txBox="1"/>
          <p:nvPr/>
        </p:nvSpPr>
        <p:spPr>
          <a:xfrm>
            <a:off x="7514694" y="42228"/>
            <a:ext cx="1767191" cy="25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허 훈 </a:t>
            </a:r>
            <a:r>
              <a:rPr lang="en-US" altLang="ko-KR" sz="1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</a:t>
            </a:r>
            <a:r>
              <a:rPr lang="en-US" altLang="ko-KR" sz="1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고용규</a:t>
            </a:r>
            <a:endParaRPr lang="en-US" altLang="ko-KR" sz="1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고도현</a:t>
            </a:r>
            <a:endParaRPr lang="en-US" altLang="ko-KR" sz="1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김서연</a:t>
            </a:r>
            <a:endParaRPr lang="en-US" altLang="ko-KR" sz="1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이윤주</a:t>
            </a:r>
            <a:endParaRPr lang="en-US" altLang="ko-KR" sz="1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endParaRPr lang="en-US" altLang="ko-KR" sz="1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AA27-3CF5-4C7D-9DB5-6DA3F2A0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Web BEE_WEB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CB587A-DABA-418E-972B-44D368B53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08969"/>
              </p:ext>
            </p:extLst>
          </p:nvPr>
        </p:nvGraphicFramePr>
        <p:xfrm>
          <a:off x="514541" y="1810821"/>
          <a:ext cx="8114917" cy="2336800"/>
        </p:xfrm>
        <a:graphic>
          <a:graphicData uri="http://schemas.openxmlformats.org/drawingml/2006/table">
            <a:tbl>
              <a:tblPr firstRow="1" bandRow="1">
                <a:tableStyleId>{CFBBDE28-FAFE-4748-B777-B27B5C4988D9}</a:tableStyleId>
              </a:tblPr>
              <a:tblGrid>
                <a:gridCol w="509473">
                  <a:extLst>
                    <a:ext uri="{9D8B030D-6E8A-4147-A177-3AD203B41FA5}">
                      <a16:colId xmlns:a16="http://schemas.microsoft.com/office/drawing/2014/main" val="84915060"/>
                    </a:ext>
                  </a:extLst>
                </a:gridCol>
                <a:gridCol w="2008241">
                  <a:extLst>
                    <a:ext uri="{9D8B030D-6E8A-4147-A177-3AD203B41FA5}">
                      <a16:colId xmlns:a16="http://schemas.microsoft.com/office/drawing/2014/main" val="2011177561"/>
                    </a:ext>
                  </a:extLst>
                </a:gridCol>
                <a:gridCol w="3568474">
                  <a:extLst>
                    <a:ext uri="{9D8B030D-6E8A-4147-A177-3AD203B41FA5}">
                      <a16:colId xmlns:a16="http://schemas.microsoft.com/office/drawing/2014/main" val="1411251937"/>
                    </a:ext>
                  </a:extLst>
                </a:gridCol>
                <a:gridCol w="2028729">
                  <a:extLst>
                    <a:ext uri="{9D8B030D-6E8A-4147-A177-3AD203B41FA5}">
                      <a16:colId xmlns:a16="http://schemas.microsoft.com/office/drawing/2014/main" val="166486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동작방식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파일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58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sym typeface="Wingdings" panose="05000000000000000000" pitchFamily="2" charset="2"/>
                        </a:rPr>
                        <a:t>사용자 회원가입 모듈 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회원가입 기능을 통해 입력된 사용자 정보를 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DB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 저장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bee_db_handler.js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7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sym typeface="Wingdings" panose="05000000000000000000" pitchFamily="2" charset="2"/>
                        </a:rPr>
                        <a:t>중복 사용자 확인 모듈 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입력된 사용자 정보와 중복된 정보가 존재할 시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, false 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반환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bee_db_handler.js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83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sym typeface="Wingdings" panose="05000000000000000000" pitchFamily="2" charset="2"/>
                        </a:rPr>
                        <a:t>사용자 로그인 모듈 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입력된 사용자 정보가 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Database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 존재하는지 확인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bee_db_handler.js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46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텍스트의 점자 변환</a:t>
                      </a:r>
                      <a:endParaRPr lang="en-US" altLang="ko-KR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BEE Application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으로부터 전달받은 텍스트를</a:t>
                      </a:r>
                      <a:endParaRPr lang="en-US" altLang="ko-KR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진수 점자 정보로 바꾸기 위한 기능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text_to_braille.py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57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점자의 텍스트 변환</a:t>
                      </a:r>
                      <a:endParaRPr lang="en-US" altLang="ko-KR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BEE Device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로부터 전달받은 점자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정보를</a:t>
                      </a:r>
                      <a:endParaRPr lang="en-US" altLang="ko-KR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텍스트로 바꾸기 위한 기능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braille_to_text.py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021543"/>
                  </a:ext>
                </a:extLst>
              </a:tr>
            </a:tbl>
          </a:graphicData>
        </a:graphic>
      </p:graphicFrame>
      <p:sp>
        <p:nvSpPr>
          <p:cNvPr id="8" name="Google Shape;114;p14">
            <a:extLst>
              <a:ext uri="{FF2B5EF4-FFF2-40B4-BE49-F238E27FC236}">
                <a16:creationId xmlns:a16="http://schemas.microsoft.com/office/drawing/2014/main" id="{9A993CE5-D656-4561-8FC6-54000DFD80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53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1C1904-6483-4595-B3E0-31F16FD1535B}"/>
              </a:ext>
            </a:extLst>
          </p:cNvPr>
          <p:cNvSpPr/>
          <p:nvPr/>
        </p:nvSpPr>
        <p:spPr>
          <a:xfrm>
            <a:off x="3785980" y="2022451"/>
            <a:ext cx="2034331" cy="1917788"/>
          </a:xfrm>
          <a:prstGeom prst="roundRect">
            <a:avLst/>
          </a:prstGeom>
          <a:noFill/>
          <a:ln>
            <a:solidFill>
              <a:srgbClr val="FF8700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Sign up&amp; Log-in Module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CAD8AD-2828-4DA1-AC91-288181E93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09" y="2019799"/>
            <a:ext cx="1923092" cy="19230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1161AF-725B-492E-8284-6CE35C8DA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03" y="1413022"/>
            <a:ext cx="1324945" cy="13249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6042E81-6DDC-4D8A-8BB3-C2EBD86BA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02" y="2336673"/>
            <a:ext cx="1587720" cy="15877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A43F5F-71C9-4152-9B5D-C48929E37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231" y="2106671"/>
            <a:ext cx="1749348" cy="174934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9A0AC6-11ED-4ECD-A695-906413B24E45}"/>
              </a:ext>
            </a:extLst>
          </p:cNvPr>
          <p:cNvCxnSpPr>
            <a:cxnSpLocks/>
          </p:cNvCxnSpPr>
          <p:nvPr/>
        </p:nvCxnSpPr>
        <p:spPr>
          <a:xfrm>
            <a:off x="1592826" y="2756402"/>
            <a:ext cx="1789227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5435F9-2142-4435-941F-BFFB26F4708E}"/>
              </a:ext>
            </a:extLst>
          </p:cNvPr>
          <p:cNvSpPr txBox="1"/>
          <p:nvPr/>
        </p:nvSpPr>
        <p:spPr>
          <a:xfrm>
            <a:off x="1379457" y="2141632"/>
            <a:ext cx="22797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POST</a:t>
            </a:r>
            <a:r>
              <a:rPr lang="en-US" altLang="ko-KR" sz="9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ec2_address</a:t>
            </a:r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/user/validate</a:t>
            </a:r>
          </a:p>
          <a:p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POST</a:t>
            </a:r>
            <a:r>
              <a:rPr lang="en-US" altLang="ko-KR" sz="9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ec2_address</a:t>
            </a:r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/user/register</a:t>
            </a:r>
            <a:endParaRPr lang="ko-KR" altLang="en-US" sz="9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POST</a:t>
            </a:r>
            <a:r>
              <a:rPr lang="en-US" altLang="ko-KR" sz="9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ec2_address</a:t>
            </a:r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/user/login</a:t>
            </a:r>
            <a:endParaRPr lang="ko-KR" altLang="en-US" sz="9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BAB99-AC8F-4730-A4FE-51825D1EAD23}"/>
              </a:ext>
            </a:extLst>
          </p:cNvPr>
          <p:cNvSpPr txBox="1"/>
          <p:nvPr/>
        </p:nvSpPr>
        <p:spPr>
          <a:xfrm>
            <a:off x="1912827" y="348521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response JSON </a:t>
            </a:r>
            <a:endParaRPr lang="ko-KR" altLang="en-US" sz="9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EE7A82-FC60-4E6E-87DA-2E967CC0C6F0}"/>
              </a:ext>
            </a:extLst>
          </p:cNvPr>
          <p:cNvSpPr txBox="1"/>
          <p:nvPr/>
        </p:nvSpPr>
        <p:spPr>
          <a:xfrm>
            <a:off x="5899858" y="2188006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SELECT </a:t>
            </a:r>
            <a:r>
              <a:rPr lang="en-US" altLang="ko-KR" sz="9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userID</a:t>
            </a:r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from USER WHERE </a:t>
            </a:r>
            <a:r>
              <a:rPr lang="en-US" altLang="ko-KR" sz="9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userID</a:t>
            </a:r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= ?;</a:t>
            </a:r>
          </a:p>
          <a:p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INSERT INTO USER VALUES(?, ?, ?, ?);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ADDCFE-4DC9-4301-B2FF-B15DE58ECAED}"/>
              </a:ext>
            </a:extLst>
          </p:cNvPr>
          <p:cNvSpPr txBox="1"/>
          <p:nvPr/>
        </p:nvSpPr>
        <p:spPr>
          <a:xfrm>
            <a:off x="5954236" y="3485213"/>
            <a:ext cx="1451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response row result</a:t>
            </a:r>
            <a:endParaRPr lang="ko-KR" altLang="en-US" sz="9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D9802E-668D-48FC-BFD6-9EE12DEF01E7}"/>
              </a:ext>
            </a:extLst>
          </p:cNvPr>
          <p:cNvCxnSpPr>
            <a:cxnSpLocks/>
          </p:cNvCxnSpPr>
          <p:nvPr/>
        </p:nvCxnSpPr>
        <p:spPr>
          <a:xfrm>
            <a:off x="6131993" y="2756402"/>
            <a:ext cx="1184543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683AAD-D624-4827-B2E9-0C7D8B81592E}"/>
              </a:ext>
            </a:extLst>
          </p:cNvPr>
          <p:cNvCxnSpPr>
            <a:cxnSpLocks/>
          </p:cNvCxnSpPr>
          <p:nvPr/>
        </p:nvCxnSpPr>
        <p:spPr>
          <a:xfrm flipH="1">
            <a:off x="6088892" y="3475932"/>
            <a:ext cx="1181727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79198E-97A7-462E-AB78-AF912914EB0C}"/>
              </a:ext>
            </a:extLst>
          </p:cNvPr>
          <p:cNvCxnSpPr>
            <a:cxnSpLocks/>
          </p:cNvCxnSpPr>
          <p:nvPr/>
        </p:nvCxnSpPr>
        <p:spPr>
          <a:xfrm flipH="1">
            <a:off x="1592826" y="3470104"/>
            <a:ext cx="1789228" cy="5828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14;p14">
            <a:extLst>
              <a:ext uri="{FF2B5EF4-FFF2-40B4-BE49-F238E27FC236}">
                <a16:creationId xmlns:a16="http://schemas.microsoft.com/office/drawing/2014/main" id="{AE2864E1-EFBB-47A7-B78E-6C4BE6666C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F33A7-D1D4-4272-A565-D0FF500A81E9}"/>
              </a:ext>
            </a:extLst>
          </p:cNvPr>
          <p:cNvSpPr txBox="1"/>
          <p:nvPr/>
        </p:nvSpPr>
        <p:spPr>
          <a:xfrm>
            <a:off x="284482" y="4076212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BEE_MOBILE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5A2CC4-A373-49E6-8A9F-74B2220ADBC3}"/>
              </a:ext>
            </a:extLst>
          </p:cNvPr>
          <p:cNvSpPr txBox="1"/>
          <p:nvPr/>
        </p:nvSpPr>
        <p:spPr>
          <a:xfrm>
            <a:off x="5664092" y="4055083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BEE_WEB APPLICATION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04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Speech-to-Braille Module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CAD8AD-2828-4DA1-AC91-288181E93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44" y="2799965"/>
            <a:ext cx="1608841" cy="160884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9A0AC6-11ED-4ECD-A695-906413B24E45}"/>
              </a:ext>
            </a:extLst>
          </p:cNvPr>
          <p:cNvCxnSpPr>
            <a:cxnSpLocks/>
          </p:cNvCxnSpPr>
          <p:nvPr/>
        </p:nvCxnSpPr>
        <p:spPr>
          <a:xfrm>
            <a:off x="3387457" y="3331494"/>
            <a:ext cx="1184543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5435F9-2142-4435-941F-BFFB26F4708E}"/>
              </a:ext>
            </a:extLst>
          </p:cNvPr>
          <p:cNvSpPr txBox="1"/>
          <p:nvPr/>
        </p:nvSpPr>
        <p:spPr>
          <a:xfrm>
            <a:off x="2850245" y="3019534"/>
            <a:ext cx="2457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gateway_addr</a:t>
            </a:r>
            <a:r>
              <a:rPr lang="en-US" altLang="ko-KR" sz="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en-US" altLang="ko-KR" sz="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text_to_braile</a:t>
            </a:r>
            <a:r>
              <a:rPr lang="en-US" altLang="ko-KR" sz="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/word={?}</a:t>
            </a:r>
            <a:endParaRPr lang="ko-KR" altLang="en-US" sz="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BAB99-AC8F-4730-A4FE-51825D1EAD23}"/>
              </a:ext>
            </a:extLst>
          </p:cNvPr>
          <p:cNvSpPr txBox="1"/>
          <p:nvPr/>
        </p:nvSpPr>
        <p:spPr>
          <a:xfrm>
            <a:off x="3431386" y="3801968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response JSON</a:t>
            </a:r>
            <a:endParaRPr lang="ko-KR" altLang="en-US" sz="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79198E-97A7-462E-AB78-AF912914EB0C}"/>
              </a:ext>
            </a:extLst>
          </p:cNvPr>
          <p:cNvCxnSpPr>
            <a:cxnSpLocks/>
          </p:cNvCxnSpPr>
          <p:nvPr/>
        </p:nvCxnSpPr>
        <p:spPr>
          <a:xfrm flipH="1">
            <a:off x="3387457" y="3766818"/>
            <a:ext cx="1181727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4B37D8E3-E15C-4DFB-BD89-BCD98FC31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67" y="1061535"/>
            <a:ext cx="890194" cy="8901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05FA183-CA69-4EA4-BD86-BF8CB7427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08" y="2920302"/>
            <a:ext cx="1368165" cy="1368165"/>
          </a:xfrm>
          <a:prstGeom prst="rect">
            <a:avLst/>
          </a:prstGeom>
        </p:spPr>
      </p:pic>
      <p:pic>
        <p:nvPicPr>
          <p:cNvPr id="31" name="그림 30" descr="개체이(가) 표시된 사진&#10;&#10;자동 생성된 설명">
            <a:extLst>
              <a:ext uri="{FF2B5EF4-FFF2-40B4-BE49-F238E27FC236}">
                <a16:creationId xmlns:a16="http://schemas.microsoft.com/office/drawing/2014/main" id="{35CE002C-6733-489C-860F-F5A649D96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413" y="3095315"/>
            <a:ext cx="1018141" cy="101814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11E1BD8-A23C-4647-AB89-0F65882E541C}"/>
              </a:ext>
            </a:extLst>
          </p:cNvPr>
          <p:cNvSpPr txBox="1"/>
          <p:nvPr/>
        </p:nvSpPr>
        <p:spPr>
          <a:xfrm>
            <a:off x="5844547" y="3016974"/>
            <a:ext cx="2457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gateway_addr</a:t>
            </a:r>
            <a:r>
              <a:rPr lang="en-US" altLang="ko-KR" sz="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en-US" altLang="ko-KR" sz="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text_to_braile</a:t>
            </a:r>
            <a:r>
              <a:rPr lang="en-US" altLang="ko-KR" sz="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en-US" altLang="ko-KR" sz="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word={?}</a:t>
            </a:r>
            <a:endParaRPr lang="ko-KR" altLang="en-US" sz="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1D0C9A-4685-4716-BD76-37B8882B07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92" b="94625" l="28518" r="71429">
                        <a14:foregroundMark x1="54055" y1="19667" x2="54055" y2="25542"/>
                        <a14:foregroundMark x1="51907" y1="57333" x2="38963" y2="69875"/>
                        <a14:foregroundMark x1="71294" y1="89125" x2="62137" y2="89125"/>
                        <a14:foregroundMark x1="29243" y1="91625" x2="44361" y2="75708"/>
                        <a14:foregroundMark x1="50269" y1="3792" x2="48120" y2="19667"/>
                        <a14:foregroundMark x1="26557" y1="92458" x2="61923" y2="94625"/>
                        <a14:foregroundMark x1="61923" y1="94625" x2="71294" y2="94125"/>
                        <a14:foregroundMark x1="71294" y1="94125" x2="71294" y2="94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66" r="23166"/>
          <a:stretch/>
        </p:blipFill>
        <p:spPr>
          <a:xfrm>
            <a:off x="185692" y="3135798"/>
            <a:ext cx="734162" cy="881614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0CA2648-6AE4-44C4-93EE-D0BA15D7EB75}"/>
              </a:ext>
            </a:extLst>
          </p:cNvPr>
          <p:cNvCxnSpPr>
            <a:cxnSpLocks/>
          </p:cNvCxnSpPr>
          <p:nvPr/>
        </p:nvCxnSpPr>
        <p:spPr>
          <a:xfrm>
            <a:off x="1054263" y="3604386"/>
            <a:ext cx="68358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67D7962-9EFE-43AF-A2F3-D19B0991858A}"/>
              </a:ext>
            </a:extLst>
          </p:cNvPr>
          <p:cNvCxnSpPr>
            <a:cxnSpLocks/>
          </p:cNvCxnSpPr>
          <p:nvPr/>
        </p:nvCxnSpPr>
        <p:spPr>
          <a:xfrm flipV="1">
            <a:off x="2283411" y="1998240"/>
            <a:ext cx="0" cy="62451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807FBA-EB95-46E4-8ECC-A8F83D13E8DA}"/>
              </a:ext>
            </a:extLst>
          </p:cNvPr>
          <p:cNvSpPr txBox="1"/>
          <p:nvPr/>
        </p:nvSpPr>
        <p:spPr>
          <a:xfrm>
            <a:off x="900670" y="3331494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Input speech</a:t>
            </a:r>
            <a:endParaRPr lang="ko-KR" altLang="en-US" sz="9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A8117-2922-4BBD-8504-3CB444DB0252}"/>
              </a:ext>
            </a:extLst>
          </p:cNvPr>
          <p:cNvSpPr txBox="1"/>
          <p:nvPr/>
        </p:nvSpPr>
        <p:spPr>
          <a:xfrm>
            <a:off x="1154675" y="2187953"/>
            <a:ext cx="1063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Input speech</a:t>
            </a:r>
            <a:endParaRPr lang="ko-KR" altLang="en-US" sz="9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B080FFE-1371-447A-965B-9B02E45E696B}"/>
              </a:ext>
            </a:extLst>
          </p:cNvPr>
          <p:cNvCxnSpPr>
            <a:cxnSpLocks/>
          </p:cNvCxnSpPr>
          <p:nvPr/>
        </p:nvCxnSpPr>
        <p:spPr>
          <a:xfrm>
            <a:off x="2625214" y="2005166"/>
            <a:ext cx="0" cy="6245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658C1DA-EA45-4AA2-9C38-C584711EAC54}"/>
              </a:ext>
            </a:extLst>
          </p:cNvPr>
          <p:cNvSpPr txBox="1"/>
          <p:nvPr/>
        </p:nvSpPr>
        <p:spPr>
          <a:xfrm>
            <a:off x="2507981" y="2187953"/>
            <a:ext cx="1687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Converted string</a:t>
            </a:r>
            <a:endParaRPr lang="ko-KR" altLang="en-US" sz="9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AC39B08-6768-49A2-A029-C2A2E9121915}"/>
              </a:ext>
            </a:extLst>
          </p:cNvPr>
          <p:cNvCxnSpPr>
            <a:cxnSpLocks/>
          </p:cNvCxnSpPr>
          <p:nvPr/>
        </p:nvCxnSpPr>
        <p:spPr>
          <a:xfrm>
            <a:off x="6432516" y="3331494"/>
            <a:ext cx="1184543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B6597BF-090B-4A77-A43C-0EE9B762C340}"/>
              </a:ext>
            </a:extLst>
          </p:cNvPr>
          <p:cNvSpPr txBox="1"/>
          <p:nvPr/>
        </p:nvSpPr>
        <p:spPr>
          <a:xfrm>
            <a:off x="6478456" y="3801968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response JSON</a:t>
            </a:r>
            <a:endParaRPr lang="ko-KR" altLang="en-US" sz="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A367FEE-64B0-4CEB-A46E-9C8F812323D8}"/>
              </a:ext>
            </a:extLst>
          </p:cNvPr>
          <p:cNvCxnSpPr>
            <a:cxnSpLocks/>
          </p:cNvCxnSpPr>
          <p:nvPr/>
        </p:nvCxnSpPr>
        <p:spPr>
          <a:xfrm flipH="1">
            <a:off x="6410965" y="3766818"/>
            <a:ext cx="1181727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F995E2-5DB4-4CEB-920C-FA94EE619117}"/>
              </a:ext>
            </a:extLst>
          </p:cNvPr>
          <p:cNvSpPr txBox="1"/>
          <p:nvPr/>
        </p:nvSpPr>
        <p:spPr>
          <a:xfrm>
            <a:off x="1862313" y="4504339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BEE_MOBILE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13D5A-179D-452C-A60B-D8CDACDE264B}"/>
              </a:ext>
            </a:extLst>
          </p:cNvPr>
          <p:cNvSpPr txBox="1"/>
          <p:nvPr/>
        </p:nvSpPr>
        <p:spPr>
          <a:xfrm>
            <a:off x="6609243" y="4504338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BEE_API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8C374-E7A5-4C3F-9B10-48DC8A23E7F8}"/>
              </a:ext>
            </a:extLst>
          </p:cNvPr>
          <p:cNvSpPr txBox="1"/>
          <p:nvPr/>
        </p:nvSpPr>
        <p:spPr>
          <a:xfrm>
            <a:off x="252851" y="411345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4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Braille to Device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CAD8AD-2828-4DA1-AC91-288181E93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1" y="2105327"/>
            <a:ext cx="1767961" cy="176796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9A0AC6-11ED-4ECD-A695-906413B24E45}"/>
              </a:ext>
            </a:extLst>
          </p:cNvPr>
          <p:cNvCxnSpPr>
            <a:cxnSpLocks/>
          </p:cNvCxnSpPr>
          <p:nvPr/>
        </p:nvCxnSpPr>
        <p:spPr>
          <a:xfrm>
            <a:off x="1694270" y="2923652"/>
            <a:ext cx="2326393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4BAB99-AC8F-4730-A4FE-51825D1EAD23}"/>
              </a:ext>
            </a:extLst>
          </p:cNvPr>
          <p:cNvSpPr txBox="1"/>
          <p:nvPr/>
        </p:nvSpPr>
        <p:spPr>
          <a:xfrm>
            <a:off x="2028553" y="2169280"/>
            <a:ext cx="1657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braille as String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 descr="클립아트이(가) 표시된 사진&#10;&#10;자동 생성된 설명">
            <a:extLst>
              <a:ext uri="{FF2B5EF4-FFF2-40B4-BE49-F238E27FC236}">
                <a16:creationId xmlns:a16="http://schemas.microsoft.com/office/drawing/2014/main" id="{79F346F0-D6C6-4CEA-834E-95225B4D8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342" y="2573527"/>
            <a:ext cx="700248" cy="7002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4FB526-C670-4E4B-ABC2-1C536EBEE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768" y="2415501"/>
            <a:ext cx="1218332" cy="12183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6277FC8-399B-435F-B8E2-A4AB03D821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474" y="2415501"/>
            <a:ext cx="990573" cy="990573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731BD36-218E-4F83-BC82-3C9D3E29EEB8}"/>
              </a:ext>
            </a:extLst>
          </p:cNvPr>
          <p:cNvCxnSpPr>
            <a:cxnSpLocks/>
          </p:cNvCxnSpPr>
          <p:nvPr/>
        </p:nvCxnSpPr>
        <p:spPr>
          <a:xfrm>
            <a:off x="5575461" y="2916561"/>
            <a:ext cx="1313886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1CF38B4-9B79-40BD-9F1A-1F99ABF03144}"/>
              </a:ext>
            </a:extLst>
          </p:cNvPr>
          <p:cNvSpPr txBox="1"/>
          <p:nvPr/>
        </p:nvSpPr>
        <p:spPr>
          <a:xfrm>
            <a:off x="5519612" y="2489177"/>
            <a:ext cx="1399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Activate solenoid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E3C0A1-409D-4BE8-B75F-E335FBBCE3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92" b="94625" l="28518" r="71429">
                        <a14:foregroundMark x1="54055" y1="19667" x2="54055" y2="25542"/>
                        <a14:foregroundMark x1="51907" y1="57333" x2="38963" y2="69875"/>
                        <a14:foregroundMark x1="71294" y1="89125" x2="62137" y2="89125"/>
                        <a14:foregroundMark x1="29243" y1="91625" x2="44361" y2="75708"/>
                        <a14:foregroundMark x1="50269" y1="3792" x2="48120" y2="19667"/>
                        <a14:foregroundMark x1="26557" y1="92458" x2="61923" y2="94625"/>
                        <a14:foregroundMark x1="61923" y1="94625" x2="71294" y2="94125"/>
                        <a14:foregroundMark x1="71294" y1="94125" x2="71294" y2="94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66" r="23166"/>
          <a:stretch/>
        </p:blipFill>
        <p:spPr>
          <a:xfrm>
            <a:off x="8124174" y="2658107"/>
            <a:ext cx="551612" cy="662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97B514-297E-45BC-BE31-4484EF9CC22F}"/>
              </a:ext>
            </a:extLst>
          </p:cNvPr>
          <p:cNvSpPr txBox="1"/>
          <p:nvPr/>
        </p:nvSpPr>
        <p:spPr>
          <a:xfrm>
            <a:off x="547549" y="4079333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BEE_MOBILE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90CB6-8CB8-4166-96E4-C373FBFA9288}"/>
              </a:ext>
            </a:extLst>
          </p:cNvPr>
          <p:cNvSpPr txBox="1"/>
          <p:nvPr/>
        </p:nvSpPr>
        <p:spPr>
          <a:xfrm>
            <a:off x="4265632" y="3633833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BEE_DEVICE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5C55E-88A4-4AC2-978A-5B7CD06ADAC9}"/>
              </a:ext>
            </a:extLst>
          </p:cNvPr>
          <p:cNvSpPr txBox="1"/>
          <p:nvPr/>
        </p:nvSpPr>
        <p:spPr>
          <a:xfrm>
            <a:off x="8116289" y="339132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98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Get Braille from Device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7383263-15C5-404E-8E98-22CBE8FB17E2}"/>
              </a:ext>
            </a:extLst>
          </p:cNvPr>
          <p:cNvCxnSpPr>
            <a:cxnSpLocks/>
          </p:cNvCxnSpPr>
          <p:nvPr/>
        </p:nvCxnSpPr>
        <p:spPr>
          <a:xfrm flipH="1">
            <a:off x="1549514" y="2968179"/>
            <a:ext cx="2347732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 descr="실내, 앉아있는, 라이터이(가) 표시된 사진&#10;&#10;자동 생성된 설명">
            <a:extLst>
              <a:ext uri="{FF2B5EF4-FFF2-40B4-BE49-F238E27FC236}">
                <a16:creationId xmlns:a16="http://schemas.microsoft.com/office/drawing/2014/main" id="{21BB0C77-B067-491B-AB76-0375E572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84" y="2467119"/>
            <a:ext cx="1218332" cy="1218332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41E0821-43A0-491A-81C2-8C97846BAE0B}"/>
              </a:ext>
            </a:extLst>
          </p:cNvPr>
          <p:cNvCxnSpPr>
            <a:cxnSpLocks/>
          </p:cNvCxnSpPr>
          <p:nvPr/>
        </p:nvCxnSpPr>
        <p:spPr>
          <a:xfrm flipH="1">
            <a:off x="6478215" y="2968179"/>
            <a:ext cx="1592825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A8C34B4-A278-4EC5-9E73-CE1DC5AFF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5" y="2156945"/>
            <a:ext cx="1767961" cy="17679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F68676-B07F-4091-B99A-2B94AE58296B}"/>
              </a:ext>
            </a:extLst>
          </p:cNvPr>
          <p:cNvSpPr txBox="1"/>
          <p:nvPr/>
        </p:nvSpPr>
        <p:spPr>
          <a:xfrm>
            <a:off x="1905137" y="2220898"/>
            <a:ext cx="1657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braille as String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6" name="그림 15" descr="클립아트이(가) 표시된 사진&#10;&#10;자동 생성된 설명">
            <a:extLst>
              <a:ext uri="{FF2B5EF4-FFF2-40B4-BE49-F238E27FC236}">
                <a16:creationId xmlns:a16="http://schemas.microsoft.com/office/drawing/2014/main" id="{2CA294D5-0FDA-4E04-B845-DDCC5E3DD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926" y="2625145"/>
            <a:ext cx="700248" cy="7002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95ED20-B6E1-49B2-97C9-5A229A56E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0233" y="2467119"/>
            <a:ext cx="1218332" cy="1218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1F4B4D-69ED-4A1E-903F-E2A5EEE12602}"/>
              </a:ext>
            </a:extLst>
          </p:cNvPr>
          <p:cNvSpPr txBox="1"/>
          <p:nvPr/>
        </p:nvSpPr>
        <p:spPr>
          <a:xfrm>
            <a:off x="6059390" y="2220898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Input braille using tactile button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D3D20B0-D518-45AD-B0DD-3917C789B0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92" b="94625" l="28518" r="71429">
                        <a14:foregroundMark x1="54055" y1="19667" x2="54055" y2="25542"/>
                        <a14:foregroundMark x1="51907" y1="57333" x2="38963" y2="69875"/>
                        <a14:foregroundMark x1="71294" y1="89125" x2="62137" y2="89125"/>
                        <a14:foregroundMark x1="29243" y1="91625" x2="44361" y2="75708"/>
                        <a14:foregroundMark x1="50269" y1="3792" x2="48120" y2="19667"/>
                        <a14:foregroundMark x1="26557" y1="92458" x2="61923" y2="94625"/>
                        <a14:foregroundMark x1="61923" y1="94625" x2="71294" y2="94125"/>
                        <a14:foregroundMark x1="71294" y1="94125" x2="71294" y2="94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66" r="23166"/>
          <a:stretch/>
        </p:blipFill>
        <p:spPr>
          <a:xfrm>
            <a:off x="8280775" y="2620258"/>
            <a:ext cx="551612" cy="662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B84C5F-A984-4FDD-A4AA-87A4028BFFFC}"/>
              </a:ext>
            </a:extLst>
          </p:cNvPr>
          <p:cNvSpPr txBox="1"/>
          <p:nvPr/>
        </p:nvSpPr>
        <p:spPr>
          <a:xfrm>
            <a:off x="424133" y="4082932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BEE_MOBILE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F31C29-98F4-465A-A909-0C971404FF4B}"/>
              </a:ext>
            </a:extLst>
          </p:cNvPr>
          <p:cNvSpPr txBox="1"/>
          <p:nvPr/>
        </p:nvSpPr>
        <p:spPr>
          <a:xfrm>
            <a:off x="4136165" y="3719951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BEE_DEVICE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271D6-A312-4621-A66C-CB75D9D3A62A}"/>
              </a:ext>
            </a:extLst>
          </p:cNvPr>
          <p:cNvSpPr txBox="1"/>
          <p:nvPr/>
        </p:nvSpPr>
        <p:spPr>
          <a:xfrm>
            <a:off x="8256659" y="3388112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10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향후 계획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29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Improvements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Google Shape;134;p17">
            <a:extLst>
              <a:ext uri="{FF2B5EF4-FFF2-40B4-BE49-F238E27FC236}">
                <a16:creationId xmlns:a16="http://schemas.microsoft.com/office/drawing/2014/main" id="{E571A7BD-BB71-49F1-9E3F-BCA5BDD785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9733" y="1552064"/>
            <a:ext cx="8527036" cy="3084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>
              <a:lnSpc>
                <a:spcPct val="120000"/>
              </a:lnSpc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Device Tool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구성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435100" lvl="3" indent="0">
              <a:lnSpc>
                <a:spcPct val="120000"/>
              </a:lnSpc>
              <a:buNone/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1)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점자셀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3D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프린터 이용하여 점자 돌출부 구현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435100" lvl="3" indent="0">
              <a:lnSpc>
                <a:spcPct val="120000"/>
              </a:lnSpc>
              <a:buNone/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2)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입력부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6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점자부와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enter, send, backspace</a:t>
            </a:r>
          </a:p>
          <a:p>
            <a:pPr marL="977900" lvl="2" indent="0">
              <a:lnSpc>
                <a:spcPct val="120000"/>
              </a:lnSpc>
              <a:buNone/>
            </a:pP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 입력 시 최적화 필요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977900" lvl="2" indent="0">
              <a:lnSpc>
                <a:spcPct val="120000"/>
              </a:lnSpc>
              <a:buNone/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	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중복 입력을 방지하기 위한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delay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설정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596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2624139" y="1518639"/>
            <a:ext cx="4136577" cy="2203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Q&amp;A </a:t>
            </a:r>
            <a:br>
              <a:rPr lang="en-US" altLang="ko-KR" sz="60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4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감사합니다</a:t>
            </a:r>
            <a:endParaRPr sz="6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Contents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994" y="1753241"/>
            <a:ext cx="1476686" cy="307777"/>
          </a:xfrm>
          <a:prstGeom prst="rect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목적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8458" y="1753241"/>
            <a:ext cx="1451038" cy="307777"/>
          </a:xfrm>
          <a:prstGeom prst="rect">
            <a:avLst/>
          </a:prstGeom>
          <a:solidFill>
            <a:srgbClr val="FF87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1386" y="2232537"/>
            <a:ext cx="2005677" cy="1168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Architecture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Strategy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1564" y="2239832"/>
            <a:ext cx="2404826" cy="22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Android BEE_MOBILE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Arduino BEE_DEVICE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Web BEE_WEB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Sign up &amp; Login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 to Braille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Braille to Device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Get Braille from Device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37A4D-45D7-4AB1-8B21-0ABE533C77E0}"/>
              </a:ext>
            </a:extLst>
          </p:cNvPr>
          <p:cNvSpPr txBox="1"/>
          <p:nvPr/>
        </p:nvSpPr>
        <p:spPr>
          <a:xfrm>
            <a:off x="6520366" y="1753241"/>
            <a:ext cx="1130438" cy="307777"/>
          </a:xfrm>
          <a:prstGeom prst="rect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향후 계획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BF6631-EEE6-4EB0-8333-5E25D5674DD9}"/>
              </a:ext>
            </a:extLst>
          </p:cNvPr>
          <p:cNvSpPr txBox="1"/>
          <p:nvPr/>
        </p:nvSpPr>
        <p:spPr>
          <a:xfrm>
            <a:off x="6239039" y="2239832"/>
            <a:ext cx="1693092" cy="337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19909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개요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06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Architecture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A4B1C0-5147-485F-B769-A252F5BCE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00" b="9308"/>
          <a:stretch/>
        </p:blipFill>
        <p:spPr>
          <a:xfrm>
            <a:off x="1296532" y="1021950"/>
            <a:ext cx="6550935" cy="3905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CCAA43-1D40-4FA2-8205-822BD8DF0303}"/>
              </a:ext>
            </a:extLst>
          </p:cNvPr>
          <p:cNvSpPr/>
          <p:nvPr/>
        </p:nvSpPr>
        <p:spPr>
          <a:xfrm>
            <a:off x="1359874" y="1078523"/>
            <a:ext cx="870444" cy="117060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12DEFD8-4EAD-411C-AD2B-15C956190DEB}"/>
              </a:ext>
            </a:extLst>
          </p:cNvPr>
          <p:cNvCxnSpPr>
            <a:cxnSpLocks/>
          </p:cNvCxnSpPr>
          <p:nvPr/>
        </p:nvCxnSpPr>
        <p:spPr>
          <a:xfrm rot="10800000">
            <a:off x="2016851" y="2315363"/>
            <a:ext cx="870443" cy="19343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1D6BBC-C462-4883-AA94-36A363192586}"/>
              </a:ext>
            </a:extLst>
          </p:cNvPr>
          <p:cNvGrpSpPr/>
          <p:nvPr/>
        </p:nvGrpSpPr>
        <p:grpSpPr>
          <a:xfrm>
            <a:off x="1327223" y="1078523"/>
            <a:ext cx="726499" cy="1052619"/>
            <a:chOff x="1268438" y="1078523"/>
            <a:chExt cx="780793" cy="114641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EF72122-65DF-42C6-8788-55687759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806" y="1078523"/>
              <a:ext cx="524792" cy="524792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3BCE129-2DA4-45E0-8D76-D49ECF59485C}"/>
                </a:ext>
              </a:extLst>
            </p:cNvPr>
            <p:cNvGrpSpPr/>
            <p:nvPr/>
          </p:nvGrpSpPr>
          <p:grpSpPr>
            <a:xfrm>
              <a:off x="1268438" y="1600949"/>
              <a:ext cx="780793" cy="623990"/>
              <a:chOff x="4312185" y="903002"/>
              <a:chExt cx="3994076" cy="3749681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697856-56DA-4356-98FD-D24626B39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5142" y="2163550"/>
                <a:ext cx="2149409" cy="2149413"/>
              </a:xfrm>
              <a:prstGeom prst="rect">
                <a:avLst/>
              </a:prstGeom>
            </p:spPr>
          </p:pic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2400007-A5F6-4B28-B5E1-53278C2089CA}"/>
                  </a:ext>
                </a:extLst>
              </p:cNvPr>
              <p:cNvSpPr/>
              <p:nvPr/>
            </p:nvSpPr>
            <p:spPr>
              <a:xfrm>
                <a:off x="5322075" y="1823823"/>
                <a:ext cx="2984186" cy="282886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D4005AA-D87E-4016-96C3-34A081F8F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2185" y="903002"/>
                <a:ext cx="2478502" cy="2478504"/>
              </a:xfrm>
              <a:prstGeom prst="rect">
                <a:avLst/>
              </a:prstGeom>
            </p:spPr>
          </p:pic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3EC29A4-DB76-4C50-90FD-C7A5C9F129C3}"/>
                </a:ext>
              </a:extLst>
            </p:cNvPr>
            <p:cNvCxnSpPr>
              <a:cxnSpLocks/>
            </p:cNvCxnSpPr>
            <p:nvPr/>
          </p:nvCxnSpPr>
          <p:spPr>
            <a:xfrm>
              <a:off x="1607864" y="1480222"/>
              <a:ext cx="0" cy="1817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2D5DF6A-F2BE-46D6-897B-25C881C83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1878" y="1494876"/>
              <a:ext cx="0" cy="1670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E763E9B-EEF2-4825-A302-7F74E9D5A69E}"/>
              </a:ext>
            </a:extLst>
          </p:cNvPr>
          <p:cNvCxnSpPr>
            <a:cxnSpLocks/>
          </p:cNvCxnSpPr>
          <p:nvPr/>
        </p:nvCxnSpPr>
        <p:spPr>
          <a:xfrm>
            <a:off x="1939428" y="2333835"/>
            <a:ext cx="932597" cy="260037"/>
          </a:xfrm>
          <a:prstGeom prst="bentConnector3">
            <a:avLst>
              <a:gd name="adj1" fmla="val -606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E4F243-1D92-435E-838B-A0EE0EAD6C38}"/>
              </a:ext>
            </a:extLst>
          </p:cNvPr>
          <p:cNvSpPr txBox="1"/>
          <p:nvPr/>
        </p:nvSpPr>
        <p:spPr>
          <a:xfrm>
            <a:off x="1496168" y="2237971"/>
            <a:ext cx="2025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register/login </a:t>
            </a:r>
            <a:br>
              <a:rPr lang="en-US" altLang="ko-KR" sz="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request</a:t>
            </a:r>
            <a:endParaRPr lang="ko-KR" altLang="en-US" sz="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06C51C-FCB0-4EDC-9F79-32589CB93EEA}"/>
              </a:ext>
            </a:extLst>
          </p:cNvPr>
          <p:cNvSpPr txBox="1"/>
          <p:nvPr/>
        </p:nvSpPr>
        <p:spPr>
          <a:xfrm>
            <a:off x="705141" y="2285587"/>
            <a:ext cx="2025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return </a:t>
            </a:r>
          </a:p>
          <a:p>
            <a:pPr algn="ctr"/>
            <a:r>
              <a:rPr lang="en-US" altLang="ko-KR" sz="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result</a:t>
            </a:r>
            <a:endParaRPr lang="ko-KR" altLang="en-US" sz="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29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Purpose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Google Shape;134;p17">
            <a:extLst>
              <a:ext uri="{FF2B5EF4-FFF2-40B4-BE49-F238E27FC236}">
                <a16:creationId xmlns:a16="http://schemas.microsoft.com/office/drawing/2014/main" id="{41D50C30-3DB8-4001-832B-9EEF0EA96F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24865" y="1213696"/>
            <a:ext cx="8900651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>
              <a:lnSpc>
                <a:spcPct val="120000"/>
              </a:lnSpc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Application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활용한 의사소통 보조기구 제작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>
              <a:lnSpc>
                <a:spcPct val="120000"/>
              </a:lnSpc>
            </a:pP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청각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장애인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비장애인 </a:t>
            </a:r>
            <a:r>
              <a:rPr lang="ko-KR" altLang="en-US" sz="2000" i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이동 서비스 지원</a:t>
            </a:r>
            <a:endParaRPr lang="en-US" altLang="ko-KR" sz="2000" i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>
              <a:lnSpc>
                <a:spcPct val="120000"/>
              </a:lnSpc>
            </a:pP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2000" i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향후</a:t>
            </a:r>
            <a:r>
              <a:rPr lang="en-US" altLang="ko-KR" sz="2000" i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i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디바이스에 부착하여 장애인들의 생활 편의 증진</a:t>
            </a:r>
            <a:endParaRPr lang="en-US" altLang="ko-KR" sz="2000" i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57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Strategy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162841-9093-4DD3-99D4-2931537D92F3}"/>
              </a:ext>
            </a:extLst>
          </p:cNvPr>
          <p:cNvGrpSpPr/>
          <p:nvPr/>
        </p:nvGrpSpPr>
        <p:grpSpPr>
          <a:xfrm>
            <a:off x="769549" y="1591287"/>
            <a:ext cx="3870139" cy="3360638"/>
            <a:chOff x="701895" y="1105786"/>
            <a:chExt cx="4249116" cy="374239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2C6FC1A-98A8-4EEF-8561-6E50D02D6637}"/>
                </a:ext>
              </a:extLst>
            </p:cNvPr>
            <p:cNvGrpSpPr/>
            <p:nvPr/>
          </p:nvGrpSpPr>
          <p:grpSpPr>
            <a:xfrm>
              <a:off x="701895" y="1105786"/>
              <a:ext cx="4249116" cy="3742392"/>
              <a:chOff x="504963" y="935940"/>
              <a:chExt cx="4640879" cy="4087438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C09C8F-E6F8-4498-9F31-9690C6867A90}"/>
                  </a:ext>
                </a:extLst>
              </p:cNvPr>
              <p:cNvCxnSpPr/>
              <p:nvPr/>
            </p:nvCxnSpPr>
            <p:spPr>
              <a:xfrm>
                <a:off x="568829" y="2992621"/>
                <a:ext cx="43204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C67F9191-8235-4FA8-96CC-4C55941824C1}"/>
                  </a:ext>
                </a:extLst>
              </p:cNvPr>
              <p:cNvCxnSpPr/>
              <p:nvPr/>
            </p:nvCxnSpPr>
            <p:spPr>
              <a:xfrm>
                <a:off x="2729069" y="1084409"/>
                <a:ext cx="0" cy="38164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E5C57B1-FC7D-4FF3-90BC-6701B2AED965}"/>
                  </a:ext>
                </a:extLst>
              </p:cNvPr>
              <p:cNvSpPr/>
              <p:nvPr/>
            </p:nvSpPr>
            <p:spPr>
              <a:xfrm>
                <a:off x="513879" y="2947656"/>
                <a:ext cx="390367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2060">
                        <a:alpha val="46000"/>
                      </a:srgbClr>
                    </a:solidFill>
                  </a:rPr>
                  <a:t>O</a:t>
                </a:r>
                <a:endParaRPr lang="en-US" altLang="ko-KR" sz="2800" b="1" cap="none" spc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2060">
                      <a:alpha val="46000"/>
                    </a:srgbClr>
                  </a:solidFill>
                  <a:effectLst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48F0007-87DD-4190-9D44-D53582728C52}"/>
                  </a:ext>
                </a:extLst>
              </p:cNvPr>
              <p:cNvSpPr/>
              <p:nvPr/>
            </p:nvSpPr>
            <p:spPr>
              <a:xfrm>
                <a:off x="504963" y="995052"/>
                <a:ext cx="43120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2060">
                        <a:alpha val="46000"/>
                      </a:srgbClr>
                    </a:solidFill>
                  </a:rPr>
                  <a:t>S</a:t>
                </a:r>
                <a:endParaRPr lang="en-US" altLang="ko-KR" sz="2800" b="1" cap="none" spc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2060">
                      <a:alpha val="46000"/>
                    </a:srgbClr>
                  </a:solidFill>
                  <a:effectLst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AFE906E-4511-4E05-82DA-53FD90CAE135}"/>
                  </a:ext>
                </a:extLst>
              </p:cNvPr>
              <p:cNvSpPr/>
              <p:nvPr/>
            </p:nvSpPr>
            <p:spPr>
              <a:xfrm>
                <a:off x="2755372" y="999246"/>
                <a:ext cx="477944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FF0000">
                        <a:alpha val="46000"/>
                      </a:srgbClr>
                    </a:solidFill>
                  </a:rPr>
                  <a:t>W</a:t>
                </a:r>
                <a:endParaRPr lang="en-US" altLang="ko-KR" sz="2800" b="1" cap="none" spc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>
                      <a:alpha val="46000"/>
                    </a:srgbClr>
                  </a:solidFill>
                  <a:effectLst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25803F8-7AA9-4FD1-AF68-97EFEBF5AF85}"/>
                  </a:ext>
                </a:extLst>
              </p:cNvPr>
              <p:cNvSpPr/>
              <p:nvPr/>
            </p:nvSpPr>
            <p:spPr>
              <a:xfrm>
                <a:off x="2825403" y="2958542"/>
                <a:ext cx="318399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FF0000">
                        <a:alpha val="46000"/>
                      </a:srgbClr>
                    </a:solidFill>
                  </a:rPr>
                  <a:t>T</a:t>
                </a:r>
                <a:endParaRPr lang="en-US" altLang="ko-KR" sz="2800" b="1" cap="none" spc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>
                      <a:alpha val="46000"/>
                    </a:srgbClr>
                  </a:solidFill>
                  <a:effectLst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A9F49D-615F-4B46-B17B-804CE6C11CC5}"/>
                  </a:ext>
                </a:extLst>
              </p:cNvPr>
              <p:cNvSpPr txBox="1"/>
              <p:nvPr/>
            </p:nvSpPr>
            <p:spPr>
              <a:xfrm>
                <a:off x="778889" y="1408324"/>
                <a:ext cx="2046515" cy="1486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점자기기 산업에 대한  </a:t>
                </a: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전문성</a:t>
                </a: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  <a:buFont typeface="Arial" pitchFamily="34" charset="0"/>
                  <a:buChar char="•"/>
                </a:pP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다양한 고급 기술 이 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접목된 점자기기</a:t>
                </a: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77D279-55C8-478E-B958-E507241D41CE}"/>
                  </a:ext>
                </a:extLst>
              </p:cNvPr>
              <p:cNvSpPr txBox="1"/>
              <p:nvPr/>
            </p:nvSpPr>
            <p:spPr>
              <a:xfrm>
                <a:off x="3099327" y="1409034"/>
                <a:ext cx="2046515" cy="137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20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높은 가격과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수리비</a:t>
                </a:r>
                <a:endPara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시청각 중복장애인을 </a:t>
                </a:r>
                <a:endPara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위한 아이템부족</a:t>
                </a:r>
                <a:endPara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CB509-A2C8-43F7-8148-A0580CAD4CA8}"/>
                  </a:ext>
                </a:extLst>
              </p:cNvPr>
              <p:cNvSpPr txBox="1"/>
              <p:nvPr/>
            </p:nvSpPr>
            <p:spPr>
              <a:xfrm>
                <a:off x="783767" y="3357570"/>
                <a:ext cx="2046515" cy="1665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사회적 약자에 대한  </a:t>
                </a: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정부의 재정투자 </a:t>
                </a: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 (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의료기기 지원 사업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ko-KR" altLang="en-US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17" name="모서리가 둥근 직사각형 20">
                <a:extLst>
                  <a:ext uri="{FF2B5EF4-FFF2-40B4-BE49-F238E27FC236}">
                    <a16:creationId xmlns:a16="http://schemas.microsoft.com/office/drawing/2014/main" id="{6C80EFDB-A40D-47F5-B483-885FE08846F5}"/>
                  </a:ext>
                </a:extLst>
              </p:cNvPr>
              <p:cNvSpPr/>
              <p:nvPr/>
            </p:nvSpPr>
            <p:spPr>
              <a:xfrm>
                <a:off x="2729069" y="935940"/>
                <a:ext cx="2370296" cy="3816425"/>
              </a:xfrm>
              <a:prstGeom prst="roundRect">
                <a:avLst/>
              </a:prstGeom>
              <a:noFill/>
              <a:ln w="28575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912308-2C79-4E74-8E12-BDB4C135EB7B}"/>
                </a:ext>
              </a:extLst>
            </p:cNvPr>
            <p:cNvSpPr txBox="1"/>
            <p:nvPr/>
          </p:nvSpPr>
          <p:spPr>
            <a:xfrm>
              <a:off x="3075670" y="3322992"/>
              <a:ext cx="1718003" cy="86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고령자가 대부분인 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시청각장애인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1C9D17-5F27-4E98-A660-5C3576C00F41}"/>
              </a:ext>
            </a:extLst>
          </p:cNvPr>
          <p:cNvSpPr txBox="1"/>
          <p:nvPr/>
        </p:nvSpPr>
        <p:spPr>
          <a:xfrm>
            <a:off x="5173505" y="1475740"/>
            <a:ext cx="3580555" cy="337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</a:t>
            </a:r>
            <a:r>
              <a:rPr lang="ko-KR" altLang="en-US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전략 방향</a:t>
            </a:r>
            <a:r>
              <a:rPr lang="en-US" altLang="ko-KR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</a:p>
          <a:p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Tx/>
              <a:buFont typeface="Wingdings" pitchFamily="2" charset="2"/>
              <a:buChar char="ü"/>
            </a:pP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저가의 가격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Tx/>
              <a:buFont typeface="Wingdings" pitchFamily="2" charset="2"/>
              <a:buChar char="ü"/>
            </a:pP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en-US" altLang="ko-KR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음성으로 비장애인과  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Tx/>
            </a:pPr>
            <a:r>
              <a:rPr lang="en-US" altLang="ko-KR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ko-KR" altLang="en-US" sz="1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1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</a:t>
            </a:r>
            <a:r>
              <a:rPr lang="ko-KR" altLang="en-US" sz="1800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</a:t>
            </a: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장애인의   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소통이 가능한 디바이스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고령자에게 맞춘 편리한 사용법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643BA-0FCC-4123-A8B0-10C47571303B}"/>
              </a:ext>
            </a:extLst>
          </p:cNvPr>
          <p:cNvSpPr/>
          <p:nvPr/>
        </p:nvSpPr>
        <p:spPr>
          <a:xfrm>
            <a:off x="769549" y="1138725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Selvas</a:t>
            </a:r>
            <a:r>
              <a:rPr lang="en-US" altLang="ko-KR" sz="16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Healthcare </a:t>
            </a:r>
            <a:r>
              <a:rPr lang="en-US" altLang="ko-KR" sz="1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1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한소네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시리즈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54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기능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Android </a:t>
            </a:r>
            <a:r>
              <a:rPr 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BEE_Mobile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36C303-A90C-48E7-A5E2-603273BC1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99030"/>
              </p:ext>
            </p:extLst>
          </p:nvPr>
        </p:nvGraphicFramePr>
        <p:xfrm>
          <a:off x="1269356" y="1194063"/>
          <a:ext cx="7238460" cy="3506202"/>
        </p:xfrm>
        <a:graphic>
          <a:graphicData uri="http://schemas.openxmlformats.org/drawingml/2006/table">
            <a:tbl>
              <a:tblPr firstRow="1" bandRow="1">
                <a:tableStyleId>{CFBBDE28-FAFE-4748-B777-B27B5C4988D9}</a:tableStyleId>
              </a:tblPr>
              <a:tblGrid>
                <a:gridCol w="416134">
                  <a:extLst>
                    <a:ext uri="{9D8B030D-6E8A-4147-A177-3AD203B41FA5}">
                      <a16:colId xmlns:a16="http://schemas.microsoft.com/office/drawing/2014/main" val="84915060"/>
                    </a:ext>
                  </a:extLst>
                </a:gridCol>
                <a:gridCol w="1676424">
                  <a:extLst>
                    <a:ext uri="{9D8B030D-6E8A-4147-A177-3AD203B41FA5}">
                      <a16:colId xmlns:a16="http://schemas.microsoft.com/office/drawing/2014/main" val="2011177561"/>
                    </a:ext>
                  </a:extLst>
                </a:gridCol>
                <a:gridCol w="3264614">
                  <a:extLst>
                    <a:ext uri="{9D8B030D-6E8A-4147-A177-3AD203B41FA5}">
                      <a16:colId xmlns:a16="http://schemas.microsoft.com/office/drawing/2014/main" val="1411251937"/>
                    </a:ext>
                  </a:extLst>
                </a:gridCol>
                <a:gridCol w="1881288">
                  <a:extLst>
                    <a:ext uri="{9D8B030D-6E8A-4147-A177-3AD203B41FA5}">
                      <a16:colId xmlns:a16="http://schemas.microsoft.com/office/drawing/2014/main" val="1664867477"/>
                    </a:ext>
                  </a:extLst>
                </a:gridCol>
              </a:tblGrid>
              <a:tr h="240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동작방식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파일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589338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로그인 요청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데이터베이스 서버에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POST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방식으로 </a:t>
                      </a:r>
                      <a:r>
                        <a:rPr lang="ko-KR" altLang="en-US" sz="900" b="1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로그인 요청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LoginRequest.java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975173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회원가입 요청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데이터베이스 서버에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POST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방식으로 </a:t>
                      </a:r>
                      <a:r>
                        <a:rPr lang="ko-KR" altLang="en-US" sz="900" b="1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회원가입 요청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RegisterRequest.java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115631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유효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ID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요청 확인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데이터베이스 서버에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POST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방식으로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ID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전송해</a:t>
                      </a:r>
                      <a:endParaRPr lang="en-US" altLang="ko-KR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회원가입 가능한 </a:t>
                      </a:r>
                      <a:r>
                        <a:rPr lang="en-US" altLang="ko-KR" sz="900" b="1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ID</a:t>
                      </a:r>
                      <a:r>
                        <a:rPr lang="ko-KR" altLang="en-US" sz="900" b="1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인지 확인 요청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ValidateRequest.java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286498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메인 액티비티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로그인 요청과 회원가입 액티비티로의 이동이 가능한</a:t>
                      </a:r>
                      <a:endParaRPr lang="en-US" altLang="ko-KR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메인 안드로이드 액티비티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MainActivity.java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73868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회원가입 액티비티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회원가입 요청 모듈 및 유효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ID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확인 요청 모듈 </a:t>
                      </a:r>
                      <a:endParaRPr lang="en-US" altLang="ko-KR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실행 가능한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회원가입 안드로이드 액티비티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RegisterActivity.java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836741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6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음성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문자 변환 액티비티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음성인식 기능 수행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및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BEE API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 </a:t>
                      </a:r>
                      <a:r>
                        <a:rPr lang="en-US" altLang="ko-KR" sz="900" b="1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STT</a:t>
                      </a:r>
                    </a:p>
                    <a:p>
                      <a:pPr algn="ctr" latinLnBrk="1"/>
                      <a:r>
                        <a:rPr lang="ko-KR" altLang="en-US" sz="900" b="1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변환 요청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수행하는 안드로이드 액티비티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STTActivity.java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466256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7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음성인식 결과 확인 및</a:t>
                      </a:r>
                      <a:endParaRPr lang="en-US" altLang="ko-KR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점자 변환 액티비티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음성인식 결과를 점자 정보로 변환하도록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BEE API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 </a:t>
                      </a:r>
                      <a:endParaRPr lang="en-US" altLang="ko-KR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요청하는 안드로이드 액티비티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CheckActivity.java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578499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8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블루투스 통신 액티비티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BEE Device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와 </a:t>
                      </a:r>
                      <a:r>
                        <a:rPr lang="ko-KR" altLang="en-US" sz="900" b="1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블루투스 연결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을 수행 후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점자 정보를 주고 받는 안드로이드 액티비티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BluetoothActivity.java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920499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9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문자 정보 음성 출력</a:t>
                      </a:r>
                      <a:endParaRPr lang="en-US" altLang="ko-KR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액티비티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안드로이드 내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TTS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객체 생성하여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BEE API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로부터 반환 받은 </a:t>
                      </a:r>
                      <a:b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</a:br>
                      <a:r>
                        <a:rPr lang="ko-KR" altLang="en-US" sz="900" b="1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텍스트를 음성 출력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하는 안드로이드 액티비티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TTSActivity.java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5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Arduino BEE_DEVICE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85C680-B6DB-439F-A331-F8CEAA2C1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08362"/>
              </p:ext>
            </p:extLst>
          </p:nvPr>
        </p:nvGraphicFramePr>
        <p:xfrm>
          <a:off x="560869" y="2156354"/>
          <a:ext cx="8022261" cy="1595120"/>
        </p:xfrm>
        <a:graphic>
          <a:graphicData uri="http://schemas.openxmlformats.org/drawingml/2006/table">
            <a:tbl>
              <a:tblPr firstRow="1" bandRow="1">
                <a:tableStyleId>{CFBBDE28-FAFE-4748-B777-B27B5C4988D9}</a:tableStyleId>
              </a:tblPr>
              <a:tblGrid>
                <a:gridCol w="503656">
                  <a:extLst>
                    <a:ext uri="{9D8B030D-6E8A-4147-A177-3AD203B41FA5}">
                      <a16:colId xmlns:a16="http://schemas.microsoft.com/office/drawing/2014/main" val="84915060"/>
                    </a:ext>
                  </a:extLst>
                </a:gridCol>
                <a:gridCol w="1985311">
                  <a:extLst>
                    <a:ext uri="{9D8B030D-6E8A-4147-A177-3AD203B41FA5}">
                      <a16:colId xmlns:a16="http://schemas.microsoft.com/office/drawing/2014/main" val="2011177561"/>
                    </a:ext>
                  </a:extLst>
                </a:gridCol>
                <a:gridCol w="3527729">
                  <a:extLst>
                    <a:ext uri="{9D8B030D-6E8A-4147-A177-3AD203B41FA5}">
                      <a16:colId xmlns:a16="http://schemas.microsoft.com/office/drawing/2014/main" val="1411251937"/>
                    </a:ext>
                  </a:extLst>
                </a:gridCol>
                <a:gridCol w="2005565">
                  <a:extLst>
                    <a:ext uri="{9D8B030D-6E8A-4147-A177-3AD203B41FA5}">
                      <a16:colId xmlns:a16="http://schemas.microsoft.com/office/drawing/2014/main" val="166486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동작방식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파일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58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블루투스 연결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블루투스를 통해 어플리케이션과 디바이스가 </a:t>
                      </a:r>
                      <a:endParaRPr lang="en-US" altLang="ko-KR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연결되어 있음을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Sketch_bee.ino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97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점자부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출력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사용자로부터 받은 점자정보를 </a:t>
                      </a:r>
                      <a:endParaRPr lang="en-US" altLang="ko-KR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Solenoid Actuator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를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통해 출력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Sketch_bee.ino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11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Tactile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Button 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입력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사용자가 입력한 점자정보를 어플리케이션으로 전송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Sketch_bee.ino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28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43811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725</Words>
  <Application>Microsoft Office PowerPoint</Application>
  <PresentationFormat>화면 슬라이드 쇼(16:9)</PresentationFormat>
  <Paragraphs>218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Wingdings</vt:lpstr>
      <vt:lpstr>Dosis</vt:lpstr>
      <vt:lpstr>Arial</vt:lpstr>
      <vt:lpstr>맑은 고딕</vt:lpstr>
      <vt:lpstr>a옛날목욕탕L</vt:lpstr>
      <vt:lpstr>Roboto</vt:lpstr>
      <vt:lpstr>William template</vt:lpstr>
      <vt:lpstr> 3조 B E E : Be your Eyes and Ears</vt:lpstr>
      <vt:lpstr>Contents</vt:lpstr>
      <vt:lpstr>1. 프로젝트 개요 </vt:lpstr>
      <vt:lpstr>BEE Architecture</vt:lpstr>
      <vt:lpstr>Purpose</vt:lpstr>
      <vt:lpstr>Strategy</vt:lpstr>
      <vt:lpstr>2. 프로젝트 기능 </vt:lpstr>
      <vt:lpstr>Android BEE_Mobile</vt:lpstr>
      <vt:lpstr>Arduino BEE_DEVICE</vt:lpstr>
      <vt:lpstr>Web BEE_WEB</vt:lpstr>
      <vt:lpstr>Sign up&amp; Log-in Module</vt:lpstr>
      <vt:lpstr>Speech-to-Braille Module</vt:lpstr>
      <vt:lpstr>Send Braille to Device</vt:lpstr>
      <vt:lpstr>Get Braille from Device</vt:lpstr>
      <vt:lpstr>3. 향후 계획 </vt:lpstr>
      <vt:lpstr>Improvements</vt:lpstr>
      <vt:lpstr>Q&amp;A 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훈 허</cp:lastModifiedBy>
  <cp:revision>661</cp:revision>
  <dcterms:modified xsi:type="dcterms:W3CDTF">2019-05-21T00:56:15Z</dcterms:modified>
</cp:coreProperties>
</file>