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4" r:id="rId2"/>
    <p:sldId id="291" r:id="rId3"/>
    <p:sldId id="415" r:id="rId4"/>
    <p:sldId id="321" r:id="rId5"/>
    <p:sldId id="411" r:id="rId6"/>
    <p:sldId id="421" r:id="rId7"/>
    <p:sldId id="424" r:id="rId8"/>
    <p:sldId id="32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997ED-12CC-472B-AA05-6D1C9A88BA7B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DB78E-D61F-418F-A6A5-E67AFF769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91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941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646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6926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988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209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898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441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16717-77C8-444C-A72A-A093CF20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C3135-73CE-4336-9691-2C78438FA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6EABF1-87F3-453E-B95F-CECA5363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54FC1-D12B-4E88-9EB9-80FB5AE4F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B45C8-27F9-42B2-B598-F9B11239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58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D16C7-0143-43FA-A3C5-000E59F5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DA42D7-6964-4F89-A51A-7C5988700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33EC3-31C5-4F10-B76A-2EF574D9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7D08A-29D8-4DD2-B4EC-0C1050C5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B9DC-C18F-46CA-9835-D9B1CADE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E3DF57-59FF-4810-BFF4-D7922901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D50715-6E4C-4BED-BB46-F1405CCC7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B50EC-FD6B-45A6-9455-608BE8B7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AA3795-C4D8-4488-9922-17BEBDF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59B7F-D61B-43CD-9483-A2B340CC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949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5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5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5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5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2750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Google Shape;42;p6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6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6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" name="Google Shape;45;p6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6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fld id="{00000000-1234-1234-1234-123412341234}" type="slidenum">
              <a:rPr lang="en" smtClean="0"/>
              <a:pPr algn="ct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38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985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13EC-BC99-42B3-B7C8-7DC58F1E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26D19A-68AC-45A8-B8E2-48C157383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89ACE-9C40-41FD-85EF-6378CCB0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7B984F-F7A6-4D7C-8413-CE4337979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1E9F5-6C55-4849-AB84-4FDF25A0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D1B40-B653-45E1-9B0B-179C91AF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F4D05E-CE7D-48A1-AB5D-7FDD417A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A87FA-DE6A-4C59-8036-5927FE6B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38F14-085F-4831-9100-F9B5B29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CD0D4-645E-42AA-BC36-0C9CE04B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99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DBE87-7DEC-4B49-8AEC-178BD186E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D3BF6-2851-4B4F-B6BC-F3FDCA48E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BC69E9-BE1C-4943-B7C4-6F8152705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95930-1623-424A-BC8F-5D7940CC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D6F85-DEFB-4C82-A42C-335119AF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7901A6-1DA5-4317-87EF-376BACC1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A0BCD-E0C8-458C-97CF-93F06484E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6C1874-A931-4589-8DC4-D12E7DA5F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256A2C-9695-4EC3-B539-372D85DB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60AC9-4D11-43D2-9497-EC12425DE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0C23F1-FDC6-4885-8874-30F073737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C05634-00A0-4D20-B718-1575D02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3A7441-CE52-4016-89B4-BB4EC48A2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AECB8-C547-4C8A-861E-9F5B1E87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08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CEC27-75D7-4097-B3E3-B9DC4D78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DBD7B-8BA7-4DBB-B5BF-0A45BC7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10FA9E-6B3C-4148-93E8-5736E702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A2AED2-EFFF-4196-8160-99911E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5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FF433F-4DA7-4A11-A64C-A5ADC3C5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237EE-67C1-4B7F-9AC9-388824AC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730610-D145-4153-9017-EE2F21D8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1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32224-A898-480D-A685-F779378C5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FD4C2-1D5E-4A5F-8FC2-85117B428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81F456-B153-4307-AAA7-2A948EA70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C17EFA-926B-49C3-8C24-B2011D54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61EDD5-8CD3-4B6E-8E5C-CD20E92B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35917-4DCC-4CB6-91DC-D6321FA2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1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6353A-CB4F-48A8-A56C-20650408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ACFD61-E801-4190-8CB3-1C4A200D8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FA062A-B8A3-431C-AB26-C9172FB53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C4EBC-4349-4743-AD40-06BCAE2F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D977C-969B-4A12-A209-2A8517C3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42378-1531-4284-B525-4D208DD19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9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C8EC444-C0AC-44C2-8EA2-85171DF9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87E5A7-7325-47E1-9202-377936993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F174F-B112-4F70-8F67-BC0BDA3CA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C872-B3A7-413C-B014-1411817D9014}" type="datetimeFigureOut">
              <a:rPr lang="ko-KR" altLang="en-US" smtClean="0"/>
              <a:t>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C8213-8712-4D6A-B69D-6A138784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AE021-0E0B-4930-9D09-86ABF461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00B67-DEB6-486F-9674-C3B91F38E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7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명함이(가) 표시된 사진&#10;&#10;자동 생성된 설명">
            <a:extLst>
              <a:ext uri="{FF2B5EF4-FFF2-40B4-BE49-F238E27FC236}">
                <a16:creationId xmlns:a16="http://schemas.microsoft.com/office/drawing/2014/main" id="{E6F3E3FC-FBC1-4DBE-AD36-E76611D6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47581"/>
          </a:xfrm>
          <a:prstGeom prst="rect">
            <a:avLst/>
          </a:prstGeom>
        </p:spPr>
      </p:pic>
      <p:sp>
        <p:nvSpPr>
          <p:cNvPr id="8" name="사다리꼴 7">
            <a:extLst>
              <a:ext uri="{FF2B5EF4-FFF2-40B4-BE49-F238E27FC236}">
                <a16:creationId xmlns:a16="http://schemas.microsoft.com/office/drawing/2014/main" id="{02CDE01E-7A46-4C50-B62D-CF95E59C3242}"/>
              </a:ext>
            </a:extLst>
          </p:cNvPr>
          <p:cNvSpPr/>
          <p:nvPr/>
        </p:nvSpPr>
        <p:spPr>
          <a:xfrm>
            <a:off x="-3501291" y="-125046"/>
            <a:ext cx="13755076" cy="7127631"/>
          </a:xfrm>
          <a:prstGeom prst="trapezoid">
            <a:avLst>
              <a:gd name="adj" fmla="val 48690"/>
            </a:avLst>
          </a:prstGeom>
          <a:solidFill>
            <a:schemeClr val="tx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사다리꼴 9">
            <a:extLst>
              <a:ext uri="{FF2B5EF4-FFF2-40B4-BE49-F238E27FC236}">
                <a16:creationId xmlns:a16="http://schemas.microsoft.com/office/drawing/2014/main" id="{AF700FBB-D4E7-4EAE-BA42-8FA25175CC13}"/>
              </a:ext>
            </a:extLst>
          </p:cNvPr>
          <p:cNvSpPr/>
          <p:nvPr/>
        </p:nvSpPr>
        <p:spPr>
          <a:xfrm rot="10800000">
            <a:off x="6837355" y="-10419"/>
            <a:ext cx="9128351" cy="7013003"/>
          </a:xfrm>
          <a:prstGeom prst="trapezoid">
            <a:avLst>
              <a:gd name="adj" fmla="val 48690"/>
            </a:avLst>
          </a:prstGeom>
          <a:solidFill>
            <a:srgbClr val="FF87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사다리꼴 11">
            <a:extLst>
              <a:ext uri="{FF2B5EF4-FFF2-40B4-BE49-F238E27FC236}">
                <a16:creationId xmlns:a16="http://schemas.microsoft.com/office/drawing/2014/main" id="{1FE05831-6AEC-498E-92C7-BE91152B86FB}"/>
              </a:ext>
            </a:extLst>
          </p:cNvPr>
          <p:cNvSpPr/>
          <p:nvPr/>
        </p:nvSpPr>
        <p:spPr>
          <a:xfrm rot="10800000">
            <a:off x="827862" y="4473427"/>
            <a:ext cx="11116741" cy="290285"/>
          </a:xfrm>
          <a:prstGeom prst="trapezoid">
            <a:avLst>
              <a:gd name="adj" fmla="val 3874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21578C-D6F4-4AF7-A787-849148AE2503}"/>
              </a:ext>
            </a:extLst>
          </p:cNvPr>
          <p:cNvSpPr txBox="1"/>
          <p:nvPr/>
        </p:nvSpPr>
        <p:spPr>
          <a:xfrm>
            <a:off x="7649568" y="5894198"/>
            <a:ext cx="5085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팀장 허  훈</a:t>
            </a:r>
            <a:endParaRPr lang="en-US" altLang="ko-KR" sz="20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팀원 고용규 고도현 김서연 </a:t>
            </a:r>
            <a:r>
              <a:rPr lang="ko-KR" altLang="en-US" sz="20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송무경</a:t>
            </a:r>
            <a:r>
              <a:rPr lang="ko-KR" altLang="en-US" sz="2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이윤주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ctrTitle"/>
          </p:nvPr>
        </p:nvSpPr>
        <p:spPr>
          <a:xfrm>
            <a:off x="1786259" y="2085588"/>
            <a:ext cx="8246835" cy="2076965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/>
            <a:br>
              <a:rPr lang="en-US" dirty="0"/>
            </a:br>
            <a:r>
              <a:rPr lang="en-US" sz="6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 E </a:t>
            </a:r>
            <a:r>
              <a:rPr lang="en-US" sz="64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</a:t>
            </a:r>
            <a:br>
              <a:rPr 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</a:br>
            <a:r>
              <a:rPr lang="en-US" sz="4267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 your Eyes and Ears</a:t>
            </a:r>
            <a:endParaRPr sz="5867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CA8D39-FD6D-4966-B854-85B89BD54E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344" y1="38081" x2="41960" y2="50303"/>
                        <a14:foregroundMark x1="59212" y1="38283" x2="60170" y2="49293"/>
                        <a14:foregroundMark x1="47391" y1="67778" x2="47391" y2="67677"/>
                        <a14:foregroundMark x1="49627" y1="67374" x2="49627" y2="67374"/>
                        <a14:foregroundMark x1="55272" y1="66869" x2="55272" y2="66869"/>
                        <a14:backgroundMark x1="45687" y1="68081" x2="45687" y2="68081"/>
                        <a14:backgroundMark x1="46006" y1="71010" x2="46006" y2="71010"/>
                      </a14:backgroundRemoval>
                    </a14:imgEffect>
                  </a14:imgLayer>
                </a14:imgProps>
              </a:ext>
            </a:extLst>
          </a:blip>
          <a:srcRect l="28897" t="23572" r="28480" b="35576"/>
          <a:stretch/>
        </p:blipFill>
        <p:spPr>
          <a:xfrm>
            <a:off x="7066080" y="1991581"/>
            <a:ext cx="583488" cy="589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/>
          <p:cNvSpPr/>
          <p:nvPr/>
        </p:nvSpPr>
        <p:spPr>
          <a:xfrm>
            <a:off x="8475582" y="3218327"/>
            <a:ext cx="1450525" cy="1450525"/>
          </a:xfrm>
          <a:prstGeom prst="ellipse">
            <a:avLst/>
          </a:prstGeom>
          <a:solidFill>
            <a:srgbClr val="FF87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프로젝트 추진 개요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endParaRPr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Google Shape;245;p29"/>
          <p:cNvSpPr/>
          <p:nvPr/>
        </p:nvSpPr>
        <p:spPr>
          <a:xfrm>
            <a:off x="1766561" y="1887063"/>
            <a:ext cx="3165455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배경</a:t>
            </a:r>
            <a:endParaRPr sz="2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8" name="Google Shape;247;p29"/>
          <p:cNvSpPr/>
          <p:nvPr/>
        </p:nvSpPr>
        <p:spPr>
          <a:xfrm>
            <a:off x="4932015" y="1887063"/>
            <a:ext cx="2805728" cy="585276"/>
          </a:xfrm>
          <a:prstGeom prst="chevron">
            <a:avLst>
              <a:gd name="adj" fmla="val 25486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ko-KR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Main issues</a:t>
            </a:r>
            <a:endParaRPr lang="ko-KR" altLang="en-US" sz="2400" dirty="0">
              <a:solidFill>
                <a:srgbClr val="FF87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옛날목욕탕L" panose="02020600000000000000" pitchFamily="18" charset="-127"/>
              <a:ea typeface="a옛날목욕탕L" panose="02020600000000000000" pitchFamily="18" charset="-127"/>
              <a:cs typeface="Roboto"/>
              <a:sym typeface="Roboto"/>
            </a:endParaRPr>
          </a:p>
        </p:txBody>
      </p:sp>
      <p:sp>
        <p:nvSpPr>
          <p:cNvPr id="9" name="Google Shape;248;p29"/>
          <p:cNvSpPr/>
          <p:nvPr/>
        </p:nvSpPr>
        <p:spPr>
          <a:xfrm>
            <a:off x="7731595" y="1887063"/>
            <a:ext cx="2805727" cy="585276"/>
          </a:xfrm>
          <a:prstGeom prst="chevron">
            <a:avLst>
              <a:gd name="adj" fmla="val 25486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ko-KR" altLang="en-US" sz="2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Roboto"/>
                <a:sym typeface="Roboto"/>
              </a:rPr>
              <a:t>목적</a:t>
            </a:r>
          </a:p>
        </p:txBody>
      </p:sp>
      <p:pic>
        <p:nvPicPr>
          <p:cNvPr id="10" name="그림 62" descr="SD.pn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80027" y="3531437"/>
            <a:ext cx="698587" cy="69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72078" y="2942304"/>
            <a:ext cx="3095945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시청각중복장애인 및 시각</a:t>
            </a:r>
            <a:r>
              <a:rPr lang="en-US" altLang="ko-KR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/</a:t>
            </a:r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청각장애인들의 의사소통 불편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074" y="3734010"/>
            <a:ext cx="262724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값비싼 의사소통 보조기기 가격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01952" y="4432416"/>
            <a:ext cx="2894727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보다 효율적인 의사소통 환경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구축 필요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64057" y="5277212"/>
            <a:ext cx="2551360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 및 프로그램과 </a:t>
            </a:r>
            <a:endParaRPr lang="en-US" altLang="ko-KR" sz="1333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333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연결을 통한 기능적 확장 요구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6906" y="2942304"/>
            <a:ext cx="3095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1.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점자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Device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하드웨어 구성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46043" y="3984483"/>
            <a:ext cx="32819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음성 정보 입출력을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BEE Mobile Application</a:t>
            </a:r>
          </a:p>
          <a:p>
            <a:pPr algn="ctr"/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작동과 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UI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27960" y="4808672"/>
            <a:ext cx="241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원활한 의사소통 환경 구축을 통한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삶의 질 개선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983F4AEF-D94F-4BB5-B92C-301D80EE4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561" y="5243456"/>
            <a:ext cx="528375" cy="52837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6F275B3B-6EDB-4CFA-BA88-9538639D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599" y="4370547"/>
            <a:ext cx="621541" cy="595911"/>
          </a:xfrm>
          <a:prstGeom prst="rect">
            <a:avLst/>
          </a:prstGeom>
        </p:spPr>
      </p:pic>
      <p:pic>
        <p:nvPicPr>
          <p:cNvPr id="55" name="그래픽 54">
            <a:extLst>
              <a:ext uri="{FF2B5EF4-FFF2-40B4-BE49-F238E27FC236}">
                <a16:creationId xmlns:a16="http://schemas.microsoft.com/office/drawing/2014/main" id="{81D99484-8301-40ED-89CF-E17F2ADDC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5196" y="2855730"/>
            <a:ext cx="603103" cy="60310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47F60AE-F9FE-4758-BC4F-48B52057C53C}"/>
              </a:ext>
            </a:extLst>
          </p:cNvPr>
          <p:cNvSpPr txBox="1"/>
          <p:nvPr/>
        </p:nvSpPr>
        <p:spPr>
          <a:xfrm>
            <a:off x="4932015" y="5239559"/>
            <a:ext cx="2745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점자 정보 변환을 위한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API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와 로직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A449E8-058C-4219-8D3A-B5197720CF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521" y="3296224"/>
            <a:ext cx="1166329" cy="116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1473201" y="368100"/>
            <a:ext cx="2606431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제품 필요성</a:t>
            </a:r>
          </a:p>
        </p:txBody>
      </p:sp>
      <p:sp>
        <p:nvSpPr>
          <p:cNvPr id="141" name="Google Shape;141;p1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3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375C0FB-1D19-4DA4-8EC9-A9E84B87874C}"/>
              </a:ext>
            </a:extLst>
          </p:cNvPr>
          <p:cNvSpPr/>
          <p:nvPr/>
        </p:nvSpPr>
        <p:spPr>
          <a:xfrm>
            <a:off x="1106093" y="1499733"/>
            <a:ext cx="2606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9393" indent="-228594" algn="ctr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 장애인 조사 실태</a:t>
            </a:r>
            <a:endParaRPr lang="en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D84553-0F55-47CA-AFE5-A408530C31C4}"/>
              </a:ext>
            </a:extLst>
          </p:cNvPr>
          <p:cNvSpPr/>
          <p:nvPr/>
        </p:nvSpPr>
        <p:spPr>
          <a:xfrm>
            <a:off x="1473200" y="4079872"/>
            <a:ext cx="9404184" cy="2331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다양한 점자기기가 존재함에도 불구하고 시청각장애인과 비장애인의 의사소통에는 상당한 어려움이 존재한다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위의 그래프에서 볼 수 있듯이 시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장애인의 연령대가 대다수 고령으로 분포되어 있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으며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일상 생활을 이루기 위해 타인의 도움이 절실히 필요한 상황이다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따라서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청각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67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∙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시청각장애인이 비장애인과 혹은 장애인 간 실제적인 의사소통이 가능하도록 보조할 수 있고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ko-KR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현존 하는 기기들보다 상대적으로 저렴하게 구매할 수 있는 점자기기의 개발이 </a:t>
            </a: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필요하다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altLang="ko-KR" sz="533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시청각장애인들이 겪고 있는 근본적 의사소통 문제 해소를 위한 서비스를 제공하고자 한다</a:t>
            </a:r>
            <a:r>
              <a:rPr lang="en-US" altLang="ko-KR" sz="1467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467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D62F0726-4899-4C4A-81B3-CE1FA4400C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744"/>
          <a:stretch/>
        </p:blipFill>
        <p:spPr>
          <a:xfrm>
            <a:off x="1964063" y="1990352"/>
            <a:ext cx="3824485" cy="1952965"/>
          </a:xfrm>
          <a:prstGeom prst="rect">
            <a:avLst/>
          </a:prstGeom>
        </p:spPr>
      </p:pic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85A88080-9C0A-4F10-8215-118B6A78D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46" b="3734"/>
          <a:stretch/>
        </p:blipFill>
        <p:spPr>
          <a:xfrm>
            <a:off x="6308035" y="1992899"/>
            <a:ext cx="3487972" cy="19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1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시스템 구성도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4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29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b="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5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1D942D-6A05-47A7-8BBE-C944969D7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94" y="2067742"/>
            <a:ext cx="2242859" cy="3895533"/>
          </a:xfrm>
          <a:prstGeom prst="rect">
            <a:avLst/>
          </a:prstGeom>
        </p:spPr>
      </p:pic>
      <p:sp>
        <p:nvSpPr>
          <p:cNvPr id="11" name="Google Shape;272;p32">
            <a:extLst>
              <a:ext uri="{FF2B5EF4-FFF2-40B4-BE49-F238E27FC236}">
                <a16:creationId xmlns:a16="http://schemas.microsoft.com/office/drawing/2014/main" id="{EDE2E747-555A-4C3E-9DC9-8F2C7AE23553}"/>
              </a:ext>
            </a:extLst>
          </p:cNvPr>
          <p:cNvSpPr/>
          <p:nvPr/>
        </p:nvSpPr>
        <p:spPr>
          <a:xfrm>
            <a:off x="793200" y="1680742"/>
            <a:ext cx="2382975" cy="4540512"/>
          </a:xfrm>
          <a:custGeom>
            <a:avLst/>
            <a:gdLst/>
            <a:ahLst/>
            <a:cxnLst/>
            <a:rect l="l" t="t" r="r" b="b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11B6A482-CD53-479A-85CA-A469EC754DA5}"/>
              </a:ext>
            </a:extLst>
          </p:cNvPr>
          <p:cNvSpPr/>
          <p:nvPr/>
        </p:nvSpPr>
        <p:spPr>
          <a:xfrm>
            <a:off x="3508318" y="3757621"/>
            <a:ext cx="502920" cy="384048"/>
          </a:xfrm>
          <a:prstGeom prst="rightArrow">
            <a:avLst/>
          </a:prstGeom>
          <a:solidFill>
            <a:srgbClr val="FF8700"/>
          </a:solidFill>
          <a:ln>
            <a:solidFill>
              <a:srgbClr val="FF8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0E54A750-DB3A-4E34-B535-7963ACDF71E2}"/>
              </a:ext>
            </a:extLst>
          </p:cNvPr>
          <p:cNvSpPr/>
          <p:nvPr/>
        </p:nvSpPr>
        <p:spPr>
          <a:xfrm rot="20109988">
            <a:off x="8524257" y="2457047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DB491771-F245-4DA3-B724-D838CB95E5AF}"/>
              </a:ext>
            </a:extLst>
          </p:cNvPr>
          <p:cNvSpPr/>
          <p:nvPr/>
        </p:nvSpPr>
        <p:spPr>
          <a:xfrm rot="1713838">
            <a:off x="8538500" y="3654558"/>
            <a:ext cx="1383846" cy="206127"/>
          </a:xfrm>
          <a:prstGeom prst="rightArrow">
            <a:avLst>
              <a:gd name="adj1" fmla="val 50000"/>
              <a:gd name="adj2" fmla="val 72902"/>
            </a:avLst>
          </a:prstGeom>
          <a:solidFill>
            <a:srgbClr val="FFC3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9A2EDD-9B87-4190-9EF9-9FA2EF5DABC1}"/>
              </a:ext>
            </a:extLst>
          </p:cNvPr>
          <p:cNvGrpSpPr/>
          <p:nvPr/>
        </p:nvGrpSpPr>
        <p:grpSpPr>
          <a:xfrm>
            <a:off x="4343381" y="1485433"/>
            <a:ext cx="1886384" cy="3557083"/>
            <a:chOff x="4327985" y="1680742"/>
            <a:chExt cx="2382975" cy="4540512"/>
          </a:xfrm>
        </p:grpSpPr>
        <p:sp>
          <p:nvSpPr>
            <p:cNvPr id="12" name="Google Shape;272;p32">
              <a:extLst>
                <a:ext uri="{FF2B5EF4-FFF2-40B4-BE49-F238E27FC236}">
                  <a16:creationId xmlns:a16="http://schemas.microsoft.com/office/drawing/2014/main" id="{9B6FEC9E-E771-45E7-BCBD-0ED489F4C952}"/>
                </a:ext>
              </a:extLst>
            </p:cNvPr>
            <p:cNvSpPr/>
            <p:nvPr/>
          </p:nvSpPr>
          <p:spPr>
            <a:xfrm>
              <a:off x="4327985" y="1680742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9" name="그림 18" descr="bee3.png">
              <a:extLst>
                <a:ext uri="{FF2B5EF4-FFF2-40B4-BE49-F238E27FC236}">
                  <a16:creationId xmlns:a16="http://schemas.microsoft.com/office/drawing/2014/main" id="{B3969E95-CE8E-4641-A541-F9C4A5CD8016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3410" y="2044391"/>
              <a:ext cx="2189332" cy="36905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31D433-4CBC-40DB-BB8F-CBD80817F8B6}"/>
              </a:ext>
            </a:extLst>
          </p:cNvPr>
          <p:cNvGrpSpPr/>
          <p:nvPr/>
        </p:nvGrpSpPr>
        <p:grpSpPr>
          <a:xfrm>
            <a:off x="6518115" y="1485433"/>
            <a:ext cx="1886384" cy="3574739"/>
            <a:chOff x="6626520" y="1945594"/>
            <a:chExt cx="2382975" cy="4540512"/>
          </a:xfrm>
        </p:grpSpPr>
        <p:sp>
          <p:nvSpPr>
            <p:cNvPr id="21" name="Google Shape;272;p32">
              <a:extLst>
                <a:ext uri="{FF2B5EF4-FFF2-40B4-BE49-F238E27FC236}">
                  <a16:creationId xmlns:a16="http://schemas.microsoft.com/office/drawing/2014/main" id="{4B38FC8A-C563-46B2-8669-2C78B9697078}"/>
                </a:ext>
              </a:extLst>
            </p:cNvPr>
            <p:cNvSpPr/>
            <p:nvPr/>
          </p:nvSpPr>
          <p:spPr>
            <a:xfrm>
              <a:off x="6626520" y="1945594"/>
              <a:ext cx="2382975" cy="4540512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그림 21" descr="bee4.png">
              <a:extLst>
                <a:ext uri="{FF2B5EF4-FFF2-40B4-BE49-F238E27FC236}">
                  <a16:creationId xmlns:a16="http://schemas.microsoft.com/office/drawing/2014/main" id="{EFFFDCF6-CA62-42C3-AE52-14C0CBD44CA8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8236" y="2297833"/>
              <a:ext cx="2193821" cy="3747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03753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채팅기능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20845"/>
            <a:chOff x="789095" y="2465574"/>
            <a:chExt cx="4252734" cy="3319282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19281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E3B1B825-6E78-4B02-B825-9FB7C6AF7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728" y="2746295"/>
              <a:ext cx="1633957" cy="271460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131847" y="2032351"/>
            <a:ext cx="606015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 및 문장을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점자의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Braille-To-Text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전송 받은 점자 정보를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API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구현되어 있는 로직을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텍스트로 전환한다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4"/>
              <a:tabLst>
                <a:tab pos="838200" algn="l"/>
              </a:tabLst>
            </a:pP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채팅 화면에 텍스트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점자로부터 전환된 텍스트를 유저 간 채팅 화면에 출력하여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온라인 의사소통이 가능한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5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상대방이 입력한 텍스트를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,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의 점자 출력부를 통해 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10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제품 기능</a:t>
            </a:r>
            <a:r>
              <a:rPr lang="en-US" altLang="ko-KR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: BARRER-FREE MODE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6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9DD76BD-F26B-4E69-BFB5-ABE9E55983D7}"/>
              </a:ext>
            </a:extLst>
          </p:cNvPr>
          <p:cNvSpPr/>
          <p:nvPr/>
        </p:nvSpPr>
        <p:spPr>
          <a:xfrm>
            <a:off x="447249" y="1581935"/>
            <a:ext cx="205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검색기능</a:t>
            </a:r>
            <a:endParaRPr lang="ko-KR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18EF449-103E-40D1-B521-D64C683D910F}"/>
              </a:ext>
            </a:extLst>
          </p:cNvPr>
          <p:cNvGrpSpPr/>
          <p:nvPr/>
        </p:nvGrpSpPr>
        <p:grpSpPr>
          <a:xfrm>
            <a:off x="770214" y="2170602"/>
            <a:ext cx="4510981" cy="3570709"/>
            <a:chOff x="789095" y="2465574"/>
            <a:chExt cx="4252734" cy="3366291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4D4CDCC8-E6E3-4B0E-AA2F-3FE30697B9C8}"/>
                </a:ext>
              </a:extLst>
            </p:cNvPr>
            <p:cNvGrpSpPr/>
            <p:nvPr/>
          </p:nvGrpSpPr>
          <p:grpSpPr>
            <a:xfrm>
              <a:off x="789095" y="2465574"/>
              <a:ext cx="1717371" cy="3272271"/>
              <a:chOff x="4988024" y="1736328"/>
              <a:chExt cx="2382975" cy="4540512"/>
            </a:xfrm>
          </p:grpSpPr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A25812F5-D38B-4B8F-B6D4-F14E2A5E2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58081" y="2125848"/>
                <a:ext cx="2242859" cy="3987304"/>
              </a:xfrm>
              <a:prstGeom prst="rect">
                <a:avLst/>
              </a:prstGeom>
            </p:spPr>
          </p:pic>
          <p:sp>
            <p:nvSpPr>
              <p:cNvPr id="50" name="Google Shape;272;p32">
                <a:extLst>
                  <a:ext uri="{FF2B5EF4-FFF2-40B4-BE49-F238E27FC236}">
                    <a16:creationId xmlns:a16="http://schemas.microsoft.com/office/drawing/2014/main" id="{292416C9-3D43-4C44-8DCF-73634AFE7437}"/>
                  </a:ext>
                </a:extLst>
              </p:cNvPr>
              <p:cNvSpPr/>
              <p:nvPr/>
            </p:nvSpPr>
            <p:spPr>
              <a:xfrm>
                <a:off x="4988024" y="1736328"/>
                <a:ext cx="2382975" cy="4540512"/>
              </a:xfrm>
              <a:custGeom>
                <a:avLst/>
                <a:gdLst/>
                <a:ahLst/>
                <a:cxnLst/>
                <a:rect l="l" t="t" r="r" b="b"/>
                <a:pathLst>
                  <a:path w="30819" h="61841" extrusionOk="0">
                    <a:moveTo>
                      <a:pt x="5160" y="2580"/>
                    </a:moveTo>
                    <a:lnTo>
                      <a:pt x="5295" y="2648"/>
                    </a:lnTo>
                    <a:lnTo>
                      <a:pt x="5363" y="2784"/>
                    </a:lnTo>
                    <a:lnTo>
                      <a:pt x="5363" y="2920"/>
                    </a:lnTo>
                    <a:lnTo>
                      <a:pt x="5363" y="3055"/>
                    </a:lnTo>
                    <a:lnTo>
                      <a:pt x="5295" y="3191"/>
                    </a:lnTo>
                    <a:lnTo>
                      <a:pt x="5160" y="3259"/>
                    </a:lnTo>
                    <a:lnTo>
                      <a:pt x="4888" y="3259"/>
                    </a:lnTo>
                    <a:lnTo>
                      <a:pt x="4752" y="3191"/>
                    </a:lnTo>
                    <a:lnTo>
                      <a:pt x="4684" y="3055"/>
                    </a:lnTo>
                    <a:lnTo>
                      <a:pt x="4684" y="2920"/>
                    </a:lnTo>
                    <a:lnTo>
                      <a:pt x="4684" y="2784"/>
                    </a:lnTo>
                    <a:lnTo>
                      <a:pt x="4752" y="2648"/>
                    </a:lnTo>
                    <a:lnTo>
                      <a:pt x="4888" y="2580"/>
                    </a:lnTo>
                    <a:close/>
                    <a:moveTo>
                      <a:pt x="15410" y="2241"/>
                    </a:moveTo>
                    <a:lnTo>
                      <a:pt x="15681" y="2309"/>
                    </a:lnTo>
                    <a:lnTo>
                      <a:pt x="15885" y="2444"/>
                    </a:lnTo>
                    <a:lnTo>
                      <a:pt x="16021" y="2648"/>
                    </a:lnTo>
                    <a:lnTo>
                      <a:pt x="16088" y="2920"/>
                    </a:lnTo>
                    <a:lnTo>
                      <a:pt x="16021" y="3191"/>
                    </a:lnTo>
                    <a:lnTo>
                      <a:pt x="15885" y="3395"/>
                    </a:lnTo>
                    <a:lnTo>
                      <a:pt x="15681" y="3531"/>
                    </a:lnTo>
                    <a:lnTo>
                      <a:pt x="15410" y="3598"/>
                    </a:lnTo>
                    <a:lnTo>
                      <a:pt x="15138" y="3531"/>
                    </a:lnTo>
                    <a:lnTo>
                      <a:pt x="14934" y="3395"/>
                    </a:lnTo>
                    <a:lnTo>
                      <a:pt x="14799" y="3191"/>
                    </a:lnTo>
                    <a:lnTo>
                      <a:pt x="14731" y="2920"/>
                    </a:lnTo>
                    <a:lnTo>
                      <a:pt x="14799" y="2648"/>
                    </a:lnTo>
                    <a:lnTo>
                      <a:pt x="14934" y="2444"/>
                    </a:lnTo>
                    <a:lnTo>
                      <a:pt x="15138" y="2309"/>
                    </a:lnTo>
                    <a:lnTo>
                      <a:pt x="15410" y="2241"/>
                    </a:lnTo>
                    <a:close/>
                    <a:moveTo>
                      <a:pt x="29393" y="5228"/>
                    </a:moveTo>
                    <a:lnTo>
                      <a:pt x="29461" y="5296"/>
                    </a:lnTo>
                    <a:lnTo>
                      <a:pt x="29461" y="54849"/>
                    </a:lnTo>
                    <a:lnTo>
                      <a:pt x="1426" y="54849"/>
                    </a:lnTo>
                    <a:lnTo>
                      <a:pt x="1426" y="5296"/>
                    </a:lnTo>
                    <a:lnTo>
                      <a:pt x="1494" y="5228"/>
                    </a:lnTo>
                    <a:close/>
                    <a:moveTo>
                      <a:pt x="15410" y="544"/>
                    </a:moveTo>
                    <a:lnTo>
                      <a:pt x="19143" y="612"/>
                    </a:lnTo>
                    <a:lnTo>
                      <a:pt x="23012" y="747"/>
                    </a:lnTo>
                    <a:lnTo>
                      <a:pt x="26339" y="951"/>
                    </a:lnTo>
                    <a:lnTo>
                      <a:pt x="27560" y="1087"/>
                    </a:lnTo>
                    <a:lnTo>
                      <a:pt x="27560" y="1087"/>
                    </a:lnTo>
                    <a:lnTo>
                      <a:pt x="26339" y="1019"/>
                    </a:lnTo>
                    <a:lnTo>
                      <a:pt x="23012" y="815"/>
                    </a:lnTo>
                    <a:lnTo>
                      <a:pt x="19143" y="680"/>
                    </a:lnTo>
                    <a:lnTo>
                      <a:pt x="15410" y="612"/>
                    </a:lnTo>
                    <a:lnTo>
                      <a:pt x="11676" y="680"/>
                    </a:lnTo>
                    <a:lnTo>
                      <a:pt x="7807" y="815"/>
                    </a:lnTo>
                    <a:lnTo>
                      <a:pt x="4481" y="1019"/>
                    </a:lnTo>
                    <a:lnTo>
                      <a:pt x="3259" y="1087"/>
                    </a:lnTo>
                    <a:lnTo>
                      <a:pt x="2444" y="1223"/>
                    </a:lnTo>
                    <a:lnTo>
                      <a:pt x="1969" y="1358"/>
                    </a:lnTo>
                    <a:lnTo>
                      <a:pt x="1630" y="1494"/>
                    </a:lnTo>
                    <a:lnTo>
                      <a:pt x="1290" y="1698"/>
                    </a:lnTo>
                    <a:lnTo>
                      <a:pt x="1019" y="1901"/>
                    </a:lnTo>
                    <a:lnTo>
                      <a:pt x="815" y="2173"/>
                    </a:lnTo>
                    <a:lnTo>
                      <a:pt x="679" y="2444"/>
                    </a:lnTo>
                    <a:lnTo>
                      <a:pt x="544" y="2852"/>
                    </a:lnTo>
                    <a:lnTo>
                      <a:pt x="544" y="3259"/>
                    </a:lnTo>
                    <a:lnTo>
                      <a:pt x="544" y="58311"/>
                    </a:lnTo>
                    <a:lnTo>
                      <a:pt x="544" y="58718"/>
                    </a:lnTo>
                    <a:lnTo>
                      <a:pt x="476" y="58311"/>
                    </a:lnTo>
                    <a:lnTo>
                      <a:pt x="476" y="3259"/>
                    </a:lnTo>
                    <a:lnTo>
                      <a:pt x="544" y="2784"/>
                    </a:lnTo>
                    <a:lnTo>
                      <a:pt x="612" y="2444"/>
                    </a:lnTo>
                    <a:lnTo>
                      <a:pt x="747" y="2105"/>
                    </a:lnTo>
                    <a:lnTo>
                      <a:pt x="951" y="1834"/>
                    </a:lnTo>
                    <a:lnTo>
                      <a:pt x="1222" y="1630"/>
                    </a:lnTo>
                    <a:lnTo>
                      <a:pt x="1562" y="1426"/>
                    </a:lnTo>
                    <a:lnTo>
                      <a:pt x="1969" y="1290"/>
                    </a:lnTo>
                    <a:lnTo>
                      <a:pt x="2444" y="1155"/>
                    </a:lnTo>
                    <a:lnTo>
                      <a:pt x="3259" y="1087"/>
                    </a:lnTo>
                    <a:lnTo>
                      <a:pt x="4481" y="951"/>
                    </a:lnTo>
                    <a:lnTo>
                      <a:pt x="7807" y="747"/>
                    </a:lnTo>
                    <a:lnTo>
                      <a:pt x="11676" y="612"/>
                    </a:lnTo>
                    <a:lnTo>
                      <a:pt x="15410" y="544"/>
                    </a:lnTo>
                    <a:close/>
                    <a:moveTo>
                      <a:pt x="27560" y="1087"/>
                    </a:moveTo>
                    <a:lnTo>
                      <a:pt x="28375" y="1155"/>
                    </a:lnTo>
                    <a:lnTo>
                      <a:pt x="28850" y="1290"/>
                    </a:lnTo>
                    <a:lnTo>
                      <a:pt x="29257" y="1426"/>
                    </a:lnTo>
                    <a:lnTo>
                      <a:pt x="29597" y="1630"/>
                    </a:lnTo>
                    <a:lnTo>
                      <a:pt x="29868" y="1834"/>
                    </a:lnTo>
                    <a:lnTo>
                      <a:pt x="30072" y="2105"/>
                    </a:lnTo>
                    <a:lnTo>
                      <a:pt x="30208" y="2444"/>
                    </a:lnTo>
                    <a:lnTo>
                      <a:pt x="30276" y="2784"/>
                    </a:lnTo>
                    <a:lnTo>
                      <a:pt x="30344" y="3259"/>
                    </a:lnTo>
                    <a:lnTo>
                      <a:pt x="30344" y="58311"/>
                    </a:lnTo>
                    <a:lnTo>
                      <a:pt x="30276" y="58718"/>
                    </a:lnTo>
                    <a:lnTo>
                      <a:pt x="30208" y="59125"/>
                    </a:lnTo>
                    <a:lnTo>
                      <a:pt x="30072" y="59465"/>
                    </a:lnTo>
                    <a:lnTo>
                      <a:pt x="29868" y="59736"/>
                    </a:lnTo>
                    <a:lnTo>
                      <a:pt x="29597" y="60008"/>
                    </a:lnTo>
                    <a:lnTo>
                      <a:pt x="29257" y="60144"/>
                    </a:lnTo>
                    <a:lnTo>
                      <a:pt x="28850" y="60347"/>
                    </a:lnTo>
                    <a:lnTo>
                      <a:pt x="28375" y="60415"/>
                    </a:lnTo>
                    <a:lnTo>
                      <a:pt x="26746" y="60687"/>
                    </a:lnTo>
                    <a:lnTo>
                      <a:pt x="23895" y="60958"/>
                    </a:lnTo>
                    <a:lnTo>
                      <a:pt x="22130" y="61094"/>
                    </a:lnTo>
                    <a:lnTo>
                      <a:pt x="20093" y="61230"/>
                    </a:lnTo>
                    <a:lnTo>
                      <a:pt x="17853" y="61298"/>
                    </a:lnTo>
                    <a:lnTo>
                      <a:pt x="12966" y="61298"/>
                    </a:lnTo>
                    <a:lnTo>
                      <a:pt x="10726" y="61230"/>
                    </a:lnTo>
                    <a:lnTo>
                      <a:pt x="8689" y="61094"/>
                    </a:lnTo>
                    <a:lnTo>
                      <a:pt x="6924" y="60958"/>
                    </a:lnTo>
                    <a:lnTo>
                      <a:pt x="4073" y="60687"/>
                    </a:lnTo>
                    <a:lnTo>
                      <a:pt x="2444" y="60415"/>
                    </a:lnTo>
                    <a:lnTo>
                      <a:pt x="1969" y="60347"/>
                    </a:lnTo>
                    <a:lnTo>
                      <a:pt x="1562" y="60144"/>
                    </a:lnTo>
                    <a:lnTo>
                      <a:pt x="1290" y="60008"/>
                    </a:lnTo>
                    <a:lnTo>
                      <a:pt x="951" y="59736"/>
                    </a:lnTo>
                    <a:lnTo>
                      <a:pt x="747" y="59465"/>
                    </a:lnTo>
                    <a:lnTo>
                      <a:pt x="612" y="59125"/>
                    </a:lnTo>
                    <a:lnTo>
                      <a:pt x="544" y="58718"/>
                    </a:lnTo>
                    <a:lnTo>
                      <a:pt x="544" y="58718"/>
                    </a:lnTo>
                    <a:lnTo>
                      <a:pt x="679" y="59125"/>
                    </a:lnTo>
                    <a:lnTo>
                      <a:pt x="815" y="59397"/>
                    </a:lnTo>
                    <a:lnTo>
                      <a:pt x="1019" y="59669"/>
                    </a:lnTo>
                    <a:lnTo>
                      <a:pt x="1290" y="59940"/>
                    </a:lnTo>
                    <a:lnTo>
                      <a:pt x="1630" y="60144"/>
                    </a:lnTo>
                    <a:lnTo>
                      <a:pt x="2037" y="60279"/>
                    </a:lnTo>
                    <a:lnTo>
                      <a:pt x="2444" y="60415"/>
                    </a:lnTo>
                    <a:lnTo>
                      <a:pt x="4073" y="60619"/>
                    </a:lnTo>
                    <a:lnTo>
                      <a:pt x="6924" y="60890"/>
                    </a:lnTo>
                    <a:lnTo>
                      <a:pt x="8689" y="61026"/>
                    </a:lnTo>
                    <a:lnTo>
                      <a:pt x="10726" y="61162"/>
                    </a:lnTo>
                    <a:lnTo>
                      <a:pt x="12966" y="61230"/>
                    </a:lnTo>
                    <a:lnTo>
                      <a:pt x="17853" y="61230"/>
                    </a:lnTo>
                    <a:lnTo>
                      <a:pt x="20093" y="61162"/>
                    </a:lnTo>
                    <a:lnTo>
                      <a:pt x="22130" y="61026"/>
                    </a:lnTo>
                    <a:lnTo>
                      <a:pt x="23895" y="60890"/>
                    </a:lnTo>
                    <a:lnTo>
                      <a:pt x="26746" y="60619"/>
                    </a:lnTo>
                    <a:lnTo>
                      <a:pt x="28375" y="60415"/>
                    </a:lnTo>
                    <a:lnTo>
                      <a:pt x="28850" y="60279"/>
                    </a:lnTo>
                    <a:lnTo>
                      <a:pt x="29190" y="60144"/>
                    </a:lnTo>
                    <a:lnTo>
                      <a:pt x="29529" y="59940"/>
                    </a:lnTo>
                    <a:lnTo>
                      <a:pt x="29800" y="59669"/>
                    </a:lnTo>
                    <a:lnTo>
                      <a:pt x="30004" y="59397"/>
                    </a:lnTo>
                    <a:lnTo>
                      <a:pt x="30140" y="59125"/>
                    </a:lnTo>
                    <a:lnTo>
                      <a:pt x="30276" y="58718"/>
                    </a:lnTo>
                    <a:lnTo>
                      <a:pt x="30276" y="58311"/>
                    </a:lnTo>
                    <a:lnTo>
                      <a:pt x="30276" y="3259"/>
                    </a:lnTo>
                    <a:lnTo>
                      <a:pt x="30276" y="2852"/>
                    </a:lnTo>
                    <a:lnTo>
                      <a:pt x="30140" y="2444"/>
                    </a:lnTo>
                    <a:lnTo>
                      <a:pt x="30004" y="2173"/>
                    </a:lnTo>
                    <a:lnTo>
                      <a:pt x="29800" y="1901"/>
                    </a:lnTo>
                    <a:lnTo>
                      <a:pt x="29529" y="1698"/>
                    </a:lnTo>
                    <a:lnTo>
                      <a:pt x="29190" y="1494"/>
                    </a:lnTo>
                    <a:lnTo>
                      <a:pt x="28850" y="1358"/>
                    </a:lnTo>
                    <a:lnTo>
                      <a:pt x="28375" y="1223"/>
                    </a:lnTo>
                    <a:lnTo>
                      <a:pt x="27560" y="1087"/>
                    </a:lnTo>
                    <a:close/>
                    <a:moveTo>
                      <a:pt x="15410" y="1"/>
                    </a:moveTo>
                    <a:lnTo>
                      <a:pt x="11608" y="69"/>
                    </a:lnTo>
                    <a:lnTo>
                      <a:pt x="7739" y="204"/>
                    </a:lnTo>
                    <a:lnTo>
                      <a:pt x="4413" y="408"/>
                    </a:lnTo>
                    <a:lnTo>
                      <a:pt x="3191" y="544"/>
                    </a:lnTo>
                    <a:lnTo>
                      <a:pt x="2309" y="680"/>
                    </a:lnTo>
                    <a:lnTo>
                      <a:pt x="1765" y="815"/>
                    </a:lnTo>
                    <a:lnTo>
                      <a:pt x="1290" y="1019"/>
                    </a:lnTo>
                    <a:lnTo>
                      <a:pt x="883" y="1223"/>
                    </a:lnTo>
                    <a:lnTo>
                      <a:pt x="544" y="1494"/>
                    </a:lnTo>
                    <a:lnTo>
                      <a:pt x="340" y="1901"/>
                    </a:lnTo>
                    <a:lnTo>
                      <a:pt x="136" y="2241"/>
                    </a:lnTo>
                    <a:lnTo>
                      <a:pt x="1" y="2716"/>
                    </a:lnTo>
                    <a:lnTo>
                      <a:pt x="1" y="3259"/>
                    </a:lnTo>
                    <a:lnTo>
                      <a:pt x="1" y="58311"/>
                    </a:lnTo>
                    <a:lnTo>
                      <a:pt x="1" y="58854"/>
                    </a:lnTo>
                    <a:lnTo>
                      <a:pt x="136" y="59261"/>
                    </a:lnTo>
                    <a:lnTo>
                      <a:pt x="340" y="59736"/>
                    </a:lnTo>
                    <a:lnTo>
                      <a:pt x="612" y="60076"/>
                    </a:lnTo>
                    <a:lnTo>
                      <a:pt x="951" y="60347"/>
                    </a:lnTo>
                    <a:lnTo>
                      <a:pt x="1358" y="60619"/>
                    </a:lnTo>
                    <a:lnTo>
                      <a:pt x="1833" y="60823"/>
                    </a:lnTo>
                    <a:lnTo>
                      <a:pt x="2309" y="60958"/>
                    </a:lnTo>
                    <a:lnTo>
                      <a:pt x="4006" y="61162"/>
                    </a:lnTo>
                    <a:lnTo>
                      <a:pt x="6857" y="61501"/>
                    </a:lnTo>
                    <a:lnTo>
                      <a:pt x="8689" y="61637"/>
                    </a:lnTo>
                    <a:lnTo>
                      <a:pt x="10726" y="61705"/>
                    </a:lnTo>
                    <a:lnTo>
                      <a:pt x="12966" y="61773"/>
                    </a:lnTo>
                    <a:lnTo>
                      <a:pt x="15410" y="61841"/>
                    </a:lnTo>
                    <a:lnTo>
                      <a:pt x="17853" y="61773"/>
                    </a:lnTo>
                    <a:lnTo>
                      <a:pt x="20093" y="61705"/>
                    </a:lnTo>
                    <a:lnTo>
                      <a:pt x="22130" y="61637"/>
                    </a:lnTo>
                    <a:lnTo>
                      <a:pt x="23963" y="61501"/>
                    </a:lnTo>
                    <a:lnTo>
                      <a:pt x="26814" y="61162"/>
                    </a:lnTo>
                    <a:lnTo>
                      <a:pt x="28511" y="60958"/>
                    </a:lnTo>
                    <a:lnTo>
                      <a:pt x="28986" y="60823"/>
                    </a:lnTo>
                    <a:lnTo>
                      <a:pt x="29461" y="60619"/>
                    </a:lnTo>
                    <a:lnTo>
                      <a:pt x="29868" y="60347"/>
                    </a:lnTo>
                    <a:lnTo>
                      <a:pt x="30208" y="60076"/>
                    </a:lnTo>
                    <a:lnTo>
                      <a:pt x="30479" y="59736"/>
                    </a:lnTo>
                    <a:lnTo>
                      <a:pt x="30683" y="59261"/>
                    </a:lnTo>
                    <a:lnTo>
                      <a:pt x="30819" y="58854"/>
                    </a:lnTo>
                    <a:lnTo>
                      <a:pt x="30819" y="58311"/>
                    </a:lnTo>
                    <a:lnTo>
                      <a:pt x="30819" y="3259"/>
                    </a:lnTo>
                    <a:lnTo>
                      <a:pt x="30819" y="2716"/>
                    </a:lnTo>
                    <a:lnTo>
                      <a:pt x="30683" y="2241"/>
                    </a:lnTo>
                    <a:lnTo>
                      <a:pt x="30547" y="1901"/>
                    </a:lnTo>
                    <a:lnTo>
                      <a:pt x="30276" y="1494"/>
                    </a:lnTo>
                    <a:lnTo>
                      <a:pt x="29936" y="1223"/>
                    </a:lnTo>
                    <a:lnTo>
                      <a:pt x="29529" y="1019"/>
                    </a:lnTo>
                    <a:lnTo>
                      <a:pt x="29054" y="815"/>
                    </a:lnTo>
                    <a:lnTo>
                      <a:pt x="28511" y="680"/>
                    </a:lnTo>
                    <a:lnTo>
                      <a:pt x="27628" y="544"/>
                    </a:lnTo>
                    <a:lnTo>
                      <a:pt x="26406" y="408"/>
                    </a:lnTo>
                    <a:lnTo>
                      <a:pt x="23080" y="204"/>
                    </a:lnTo>
                    <a:lnTo>
                      <a:pt x="19211" y="69"/>
                    </a:lnTo>
                    <a:lnTo>
                      <a:pt x="15410" y="1"/>
                    </a:lnTo>
                    <a:close/>
                  </a:path>
                </a:pathLst>
              </a:custGeom>
              <a:solidFill>
                <a:srgbClr val="222222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화살표: 오른쪽 50">
              <a:extLst>
                <a:ext uri="{FF2B5EF4-FFF2-40B4-BE49-F238E27FC236}">
                  <a16:creationId xmlns:a16="http://schemas.microsoft.com/office/drawing/2014/main" id="{B489C4C9-2704-4FCC-9E96-C2F8C1AD4CD9}"/>
                </a:ext>
              </a:extLst>
            </p:cNvPr>
            <p:cNvSpPr/>
            <p:nvPr/>
          </p:nvSpPr>
          <p:spPr>
            <a:xfrm>
              <a:off x="2689343" y="3882350"/>
              <a:ext cx="452239" cy="345346"/>
            </a:xfrm>
            <a:prstGeom prst="rightArrow">
              <a:avLst/>
            </a:prstGeom>
            <a:solidFill>
              <a:srgbClr val="FF8700"/>
            </a:solidFill>
            <a:ln>
              <a:solidFill>
                <a:srgbClr val="FF87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Google Shape;272;p32">
              <a:extLst>
                <a:ext uri="{FF2B5EF4-FFF2-40B4-BE49-F238E27FC236}">
                  <a16:creationId xmlns:a16="http://schemas.microsoft.com/office/drawing/2014/main" id="{256B46B1-E36E-436E-868C-B0B7DB996705}"/>
                </a:ext>
              </a:extLst>
            </p:cNvPr>
            <p:cNvSpPr/>
            <p:nvPr/>
          </p:nvSpPr>
          <p:spPr>
            <a:xfrm>
              <a:off x="3324460" y="2465575"/>
              <a:ext cx="1717369" cy="3366290"/>
            </a:xfrm>
            <a:custGeom>
              <a:avLst/>
              <a:gdLst/>
              <a:ahLst/>
              <a:cxnLst/>
              <a:rect l="l" t="t" r="r" b="b"/>
              <a:pathLst>
                <a:path w="30819" h="61841" extrusionOk="0">
                  <a:moveTo>
                    <a:pt x="5160" y="2580"/>
                  </a:moveTo>
                  <a:lnTo>
                    <a:pt x="5295" y="2648"/>
                  </a:lnTo>
                  <a:lnTo>
                    <a:pt x="5363" y="2784"/>
                  </a:lnTo>
                  <a:lnTo>
                    <a:pt x="5363" y="2920"/>
                  </a:lnTo>
                  <a:lnTo>
                    <a:pt x="5363" y="3055"/>
                  </a:lnTo>
                  <a:lnTo>
                    <a:pt x="5295" y="3191"/>
                  </a:lnTo>
                  <a:lnTo>
                    <a:pt x="5160" y="3259"/>
                  </a:lnTo>
                  <a:lnTo>
                    <a:pt x="4888" y="3259"/>
                  </a:lnTo>
                  <a:lnTo>
                    <a:pt x="4752" y="3191"/>
                  </a:lnTo>
                  <a:lnTo>
                    <a:pt x="4684" y="3055"/>
                  </a:lnTo>
                  <a:lnTo>
                    <a:pt x="4684" y="2920"/>
                  </a:lnTo>
                  <a:lnTo>
                    <a:pt x="4684" y="2784"/>
                  </a:lnTo>
                  <a:lnTo>
                    <a:pt x="4752" y="2648"/>
                  </a:lnTo>
                  <a:lnTo>
                    <a:pt x="4888" y="2580"/>
                  </a:lnTo>
                  <a:close/>
                  <a:moveTo>
                    <a:pt x="15410" y="2241"/>
                  </a:moveTo>
                  <a:lnTo>
                    <a:pt x="15681" y="2309"/>
                  </a:lnTo>
                  <a:lnTo>
                    <a:pt x="15885" y="2444"/>
                  </a:lnTo>
                  <a:lnTo>
                    <a:pt x="16021" y="2648"/>
                  </a:lnTo>
                  <a:lnTo>
                    <a:pt x="16088" y="2920"/>
                  </a:lnTo>
                  <a:lnTo>
                    <a:pt x="16021" y="3191"/>
                  </a:lnTo>
                  <a:lnTo>
                    <a:pt x="15885" y="3395"/>
                  </a:lnTo>
                  <a:lnTo>
                    <a:pt x="15681" y="3531"/>
                  </a:lnTo>
                  <a:lnTo>
                    <a:pt x="15410" y="3598"/>
                  </a:lnTo>
                  <a:lnTo>
                    <a:pt x="15138" y="3531"/>
                  </a:lnTo>
                  <a:lnTo>
                    <a:pt x="14934" y="3395"/>
                  </a:lnTo>
                  <a:lnTo>
                    <a:pt x="14799" y="3191"/>
                  </a:lnTo>
                  <a:lnTo>
                    <a:pt x="14731" y="2920"/>
                  </a:lnTo>
                  <a:lnTo>
                    <a:pt x="14799" y="2648"/>
                  </a:lnTo>
                  <a:lnTo>
                    <a:pt x="14934" y="2444"/>
                  </a:lnTo>
                  <a:lnTo>
                    <a:pt x="15138" y="2309"/>
                  </a:lnTo>
                  <a:lnTo>
                    <a:pt x="15410" y="2241"/>
                  </a:lnTo>
                  <a:close/>
                  <a:moveTo>
                    <a:pt x="29393" y="5228"/>
                  </a:moveTo>
                  <a:lnTo>
                    <a:pt x="29461" y="5296"/>
                  </a:lnTo>
                  <a:lnTo>
                    <a:pt x="29461" y="54849"/>
                  </a:lnTo>
                  <a:lnTo>
                    <a:pt x="1426" y="54849"/>
                  </a:lnTo>
                  <a:lnTo>
                    <a:pt x="1426" y="5296"/>
                  </a:lnTo>
                  <a:lnTo>
                    <a:pt x="1494" y="5228"/>
                  </a:lnTo>
                  <a:close/>
                  <a:moveTo>
                    <a:pt x="15410" y="544"/>
                  </a:moveTo>
                  <a:lnTo>
                    <a:pt x="19143" y="612"/>
                  </a:lnTo>
                  <a:lnTo>
                    <a:pt x="23012" y="747"/>
                  </a:lnTo>
                  <a:lnTo>
                    <a:pt x="26339" y="951"/>
                  </a:lnTo>
                  <a:lnTo>
                    <a:pt x="27560" y="1087"/>
                  </a:lnTo>
                  <a:lnTo>
                    <a:pt x="27560" y="1087"/>
                  </a:lnTo>
                  <a:lnTo>
                    <a:pt x="26339" y="1019"/>
                  </a:lnTo>
                  <a:lnTo>
                    <a:pt x="23012" y="815"/>
                  </a:lnTo>
                  <a:lnTo>
                    <a:pt x="19143" y="680"/>
                  </a:lnTo>
                  <a:lnTo>
                    <a:pt x="15410" y="612"/>
                  </a:lnTo>
                  <a:lnTo>
                    <a:pt x="11676" y="680"/>
                  </a:lnTo>
                  <a:lnTo>
                    <a:pt x="7807" y="815"/>
                  </a:lnTo>
                  <a:lnTo>
                    <a:pt x="4481" y="1019"/>
                  </a:lnTo>
                  <a:lnTo>
                    <a:pt x="3259" y="1087"/>
                  </a:lnTo>
                  <a:lnTo>
                    <a:pt x="2444" y="1223"/>
                  </a:lnTo>
                  <a:lnTo>
                    <a:pt x="1969" y="1358"/>
                  </a:lnTo>
                  <a:lnTo>
                    <a:pt x="1630" y="1494"/>
                  </a:lnTo>
                  <a:lnTo>
                    <a:pt x="1290" y="1698"/>
                  </a:lnTo>
                  <a:lnTo>
                    <a:pt x="1019" y="1901"/>
                  </a:lnTo>
                  <a:lnTo>
                    <a:pt x="815" y="2173"/>
                  </a:lnTo>
                  <a:lnTo>
                    <a:pt x="679" y="2444"/>
                  </a:lnTo>
                  <a:lnTo>
                    <a:pt x="544" y="2852"/>
                  </a:lnTo>
                  <a:lnTo>
                    <a:pt x="544" y="3259"/>
                  </a:lnTo>
                  <a:lnTo>
                    <a:pt x="544" y="58311"/>
                  </a:lnTo>
                  <a:lnTo>
                    <a:pt x="544" y="58718"/>
                  </a:lnTo>
                  <a:lnTo>
                    <a:pt x="476" y="58311"/>
                  </a:lnTo>
                  <a:lnTo>
                    <a:pt x="476" y="3259"/>
                  </a:lnTo>
                  <a:lnTo>
                    <a:pt x="544" y="2784"/>
                  </a:lnTo>
                  <a:lnTo>
                    <a:pt x="612" y="2444"/>
                  </a:lnTo>
                  <a:lnTo>
                    <a:pt x="747" y="2105"/>
                  </a:lnTo>
                  <a:lnTo>
                    <a:pt x="951" y="1834"/>
                  </a:lnTo>
                  <a:lnTo>
                    <a:pt x="1222" y="1630"/>
                  </a:lnTo>
                  <a:lnTo>
                    <a:pt x="1562" y="1426"/>
                  </a:lnTo>
                  <a:lnTo>
                    <a:pt x="1969" y="1290"/>
                  </a:lnTo>
                  <a:lnTo>
                    <a:pt x="2444" y="1155"/>
                  </a:lnTo>
                  <a:lnTo>
                    <a:pt x="3259" y="1087"/>
                  </a:lnTo>
                  <a:lnTo>
                    <a:pt x="4481" y="951"/>
                  </a:lnTo>
                  <a:lnTo>
                    <a:pt x="7807" y="747"/>
                  </a:lnTo>
                  <a:lnTo>
                    <a:pt x="11676" y="612"/>
                  </a:lnTo>
                  <a:lnTo>
                    <a:pt x="15410" y="544"/>
                  </a:lnTo>
                  <a:close/>
                  <a:moveTo>
                    <a:pt x="27560" y="1087"/>
                  </a:moveTo>
                  <a:lnTo>
                    <a:pt x="28375" y="1155"/>
                  </a:lnTo>
                  <a:lnTo>
                    <a:pt x="28850" y="1290"/>
                  </a:lnTo>
                  <a:lnTo>
                    <a:pt x="29257" y="1426"/>
                  </a:lnTo>
                  <a:lnTo>
                    <a:pt x="29597" y="1630"/>
                  </a:lnTo>
                  <a:lnTo>
                    <a:pt x="29868" y="1834"/>
                  </a:lnTo>
                  <a:lnTo>
                    <a:pt x="30072" y="2105"/>
                  </a:lnTo>
                  <a:lnTo>
                    <a:pt x="30208" y="2444"/>
                  </a:lnTo>
                  <a:lnTo>
                    <a:pt x="30276" y="2784"/>
                  </a:lnTo>
                  <a:lnTo>
                    <a:pt x="30344" y="3259"/>
                  </a:lnTo>
                  <a:lnTo>
                    <a:pt x="30344" y="58311"/>
                  </a:lnTo>
                  <a:lnTo>
                    <a:pt x="30276" y="58718"/>
                  </a:lnTo>
                  <a:lnTo>
                    <a:pt x="30208" y="59125"/>
                  </a:lnTo>
                  <a:lnTo>
                    <a:pt x="30072" y="59465"/>
                  </a:lnTo>
                  <a:lnTo>
                    <a:pt x="29868" y="59736"/>
                  </a:lnTo>
                  <a:lnTo>
                    <a:pt x="29597" y="60008"/>
                  </a:lnTo>
                  <a:lnTo>
                    <a:pt x="29257" y="60144"/>
                  </a:lnTo>
                  <a:lnTo>
                    <a:pt x="28850" y="60347"/>
                  </a:lnTo>
                  <a:lnTo>
                    <a:pt x="28375" y="60415"/>
                  </a:lnTo>
                  <a:lnTo>
                    <a:pt x="26746" y="60687"/>
                  </a:lnTo>
                  <a:lnTo>
                    <a:pt x="23895" y="60958"/>
                  </a:lnTo>
                  <a:lnTo>
                    <a:pt x="22130" y="61094"/>
                  </a:lnTo>
                  <a:lnTo>
                    <a:pt x="20093" y="61230"/>
                  </a:lnTo>
                  <a:lnTo>
                    <a:pt x="17853" y="61298"/>
                  </a:lnTo>
                  <a:lnTo>
                    <a:pt x="12966" y="61298"/>
                  </a:lnTo>
                  <a:lnTo>
                    <a:pt x="10726" y="61230"/>
                  </a:lnTo>
                  <a:lnTo>
                    <a:pt x="8689" y="61094"/>
                  </a:lnTo>
                  <a:lnTo>
                    <a:pt x="6924" y="60958"/>
                  </a:lnTo>
                  <a:lnTo>
                    <a:pt x="4073" y="60687"/>
                  </a:lnTo>
                  <a:lnTo>
                    <a:pt x="2444" y="60415"/>
                  </a:lnTo>
                  <a:lnTo>
                    <a:pt x="1969" y="60347"/>
                  </a:lnTo>
                  <a:lnTo>
                    <a:pt x="1562" y="60144"/>
                  </a:lnTo>
                  <a:lnTo>
                    <a:pt x="1290" y="60008"/>
                  </a:lnTo>
                  <a:lnTo>
                    <a:pt x="951" y="59736"/>
                  </a:lnTo>
                  <a:lnTo>
                    <a:pt x="747" y="59465"/>
                  </a:lnTo>
                  <a:lnTo>
                    <a:pt x="612" y="59125"/>
                  </a:lnTo>
                  <a:lnTo>
                    <a:pt x="544" y="58718"/>
                  </a:lnTo>
                  <a:lnTo>
                    <a:pt x="544" y="58718"/>
                  </a:lnTo>
                  <a:lnTo>
                    <a:pt x="679" y="59125"/>
                  </a:lnTo>
                  <a:lnTo>
                    <a:pt x="815" y="59397"/>
                  </a:lnTo>
                  <a:lnTo>
                    <a:pt x="1019" y="59669"/>
                  </a:lnTo>
                  <a:lnTo>
                    <a:pt x="1290" y="59940"/>
                  </a:lnTo>
                  <a:lnTo>
                    <a:pt x="1630" y="60144"/>
                  </a:lnTo>
                  <a:lnTo>
                    <a:pt x="2037" y="60279"/>
                  </a:lnTo>
                  <a:lnTo>
                    <a:pt x="2444" y="60415"/>
                  </a:lnTo>
                  <a:lnTo>
                    <a:pt x="4073" y="60619"/>
                  </a:lnTo>
                  <a:lnTo>
                    <a:pt x="6924" y="60890"/>
                  </a:lnTo>
                  <a:lnTo>
                    <a:pt x="8689" y="61026"/>
                  </a:lnTo>
                  <a:lnTo>
                    <a:pt x="10726" y="61162"/>
                  </a:lnTo>
                  <a:lnTo>
                    <a:pt x="12966" y="61230"/>
                  </a:lnTo>
                  <a:lnTo>
                    <a:pt x="17853" y="61230"/>
                  </a:lnTo>
                  <a:lnTo>
                    <a:pt x="20093" y="61162"/>
                  </a:lnTo>
                  <a:lnTo>
                    <a:pt x="22130" y="61026"/>
                  </a:lnTo>
                  <a:lnTo>
                    <a:pt x="23895" y="60890"/>
                  </a:lnTo>
                  <a:lnTo>
                    <a:pt x="26746" y="60619"/>
                  </a:lnTo>
                  <a:lnTo>
                    <a:pt x="28375" y="60415"/>
                  </a:lnTo>
                  <a:lnTo>
                    <a:pt x="28850" y="60279"/>
                  </a:lnTo>
                  <a:lnTo>
                    <a:pt x="29190" y="60144"/>
                  </a:lnTo>
                  <a:lnTo>
                    <a:pt x="29529" y="59940"/>
                  </a:lnTo>
                  <a:lnTo>
                    <a:pt x="29800" y="59669"/>
                  </a:lnTo>
                  <a:lnTo>
                    <a:pt x="30004" y="59397"/>
                  </a:lnTo>
                  <a:lnTo>
                    <a:pt x="30140" y="59125"/>
                  </a:lnTo>
                  <a:lnTo>
                    <a:pt x="30276" y="58718"/>
                  </a:lnTo>
                  <a:lnTo>
                    <a:pt x="30276" y="58311"/>
                  </a:lnTo>
                  <a:lnTo>
                    <a:pt x="30276" y="3259"/>
                  </a:lnTo>
                  <a:lnTo>
                    <a:pt x="30276" y="2852"/>
                  </a:lnTo>
                  <a:lnTo>
                    <a:pt x="30140" y="2444"/>
                  </a:lnTo>
                  <a:lnTo>
                    <a:pt x="30004" y="2173"/>
                  </a:lnTo>
                  <a:lnTo>
                    <a:pt x="29800" y="1901"/>
                  </a:lnTo>
                  <a:lnTo>
                    <a:pt x="29529" y="1698"/>
                  </a:lnTo>
                  <a:lnTo>
                    <a:pt x="29190" y="1494"/>
                  </a:lnTo>
                  <a:lnTo>
                    <a:pt x="28850" y="1358"/>
                  </a:lnTo>
                  <a:lnTo>
                    <a:pt x="28375" y="1223"/>
                  </a:lnTo>
                  <a:lnTo>
                    <a:pt x="27560" y="1087"/>
                  </a:lnTo>
                  <a:close/>
                  <a:moveTo>
                    <a:pt x="15410" y="1"/>
                  </a:moveTo>
                  <a:lnTo>
                    <a:pt x="11608" y="69"/>
                  </a:lnTo>
                  <a:lnTo>
                    <a:pt x="7739" y="204"/>
                  </a:lnTo>
                  <a:lnTo>
                    <a:pt x="4413" y="408"/>
                  </a:lnTo>
                  <a:lnTo>
                    <a:pt x="3191" y="544"/>
                  </a:lnTo>
                  <a:lnTo>
                    <a:pt x="2309" y="680"/>
                  </a:lnTo>
                  <a:lnTo>
                    <a:pt x="1765" y="815"/>
                  </a:lnTo>
                  <a:lnTo>
                    <a:pt x="1290" y="1019"/>
                  </a:lnTo>
                  <a:lnTo>
                    <a:pt x="883" y="1223"/>
                  </a:lnTo>
                  <a:lnTo>
                    <a:pt x="544" y="1494"/>
                  </a:lnTo>
                  <a:lnTo>
                    <a:pt x="340" y="1901"/>
                  </a:lnTo>
                  <a:lnTo>
                    <a:pt x="136" y="2241"/>
                  </a:lnTo>
                  <a:lnTo>
                    <a:pt x="1" y="2716"/>
                  </a:lnTo>
                  <a:lnTo>
                    <a:pt x="1" y="3259"/>
                  </a:lnTo>
                  <a:lnTo>
                    <a:pt x="1" y="58311"/>
                  </a:lnTo>
                  <a:lnTo>
                    <a:pt x="1" y="58854"/>
                  </a:lnTo>
                  <a:lnTo>
                    <a:pt x="136" y="59261"/>
                  </a:lnTo>
                  <a:lnTo>
                    <a:pt x="340" y="59736"/>
                  </a:lnTo>
                  <a:lnTo>
                    <a:pt x="612" y="60076"/>
                  </a:lnTo>
                  <a:lnTo>
                    <a:pt x="951" y="60347"/>
                  </a:lnTo>
                  <a:lnTo>
                    <a:pt x="1358" y="60619"/>
                  </a:lnTo>
                  <a:lnTo>
                    <a:pt x="1833" y="60823"/>
                  </a:lnTo>
                  <a:lnTo>
                    <a:pt x="2309" y="60958"/>
                  </a:lnTo>
                  <a:lnTo>
                    <a:pt x="4006" y="61162"/>
                  </a:lnTo>
                  <a:lnTo>
                    <a:pt x="6857" y="61501"/>
                  </a:lnTo>
                  <a:lnTo>
                    <a:pt x="8689" y="61637"/>
                  </a:lnTo>
                  <a:lnTo>
                    <a:pt x="10726" y="61705"/>
                  </a:lnTo>
                  <a:lnTo>
                    <a:pt x="12966" y="61773"/>
                  </a:lnTo>
                  <a:lnTo>
                    <a:pt x="15410" y="61841"/>
                  </a:lnTo>
                  <a:lnTo>
                    <a:pt x="17853" y="61773"/>
                  </a:lnTo>
                  <a:lnTo>
                    <a:pt x="20093" y="61705"/>
                  </a:lnTo>
                  <a:lnTo>
                    <a:pt x="22130" y="61637"/>
                  </a:lnTo>
                  <a:lnTo>
                    <a:pt x="23963" y="61501"/>
                  </a:lnTo>
                  <a:lnTo>
                    <a:pt x="26814" y="61162"/>
                  </a:lnTo>
                  <a:lnTo>
                    <a:pt x="28511" y="60958"/>
                  </a:lnTo>
                  <a:lnTo>
                    <a:pt x="28986" y="60823"/>
                  </a:lnTo>
                  <a:lnTo>
                    <a:pt x="29461" y="60619"/>
                  </a:lnTo>
                  <a:lnTo>
                    <a:pt x="29868" y="60347"/>
                  </a:lnTo>
                  <a:lnTo>
                    <a:pt x="30208" y="60076"/>
                  </a:lnTo>
                  <a:lnTo>
                    <a:pt x="30479" y="59736"/>
                  </a:lnTo>
                  <a:lnTo>
                    <a:pt x="30683" y="59261"/>
                  </a:lnTo>
                  <a:lnTo>
                    <a:pt x="30819" y="58854"/>
                  </a:lnTo>
                  <a:lnTo>
                    <a:pt x="30819" y="58311"/>
                  </a:lnTo>
                  <a:lnTo>
                    <a:pt x="30819" y="3259"/>
                  </a:lnTo>
                  <a:lnTo>
                    <a:pt x="30819" y="2716"/>
                  </a:lnTo>
                  <a:lnTo>
                    <a:pt x="30683" y="2241"/>
                  </a:lnTo>
                  <a:lnTo>
                    <a:pt x="30547" y="1901"/>
                  </a:lnTo>
                  <a:lnTo>
                    <a:pt x="30276" y="1494"/>
                  </a:lnTo>
                  <a:lnTo>
                    <a:pt x="29936" y="1223"/>
                  </a:lnTo>
                  <a:lnTo>
                    <a:pt x="29529" y="1019"/>
                  </a:lnTo>
                  <a:lnTo>
                    <a:pt x="29054" y="815"/>
                  </a:lnTo>
                  <a:lnTo>
                    <a:pt x="28511" y="680"/>
                  </a:lnTo>
                  <a:lnTo>
                    <a:pt x="27628" y="544"/>
                  </a:lnTo>
                  <a:lnTo>
                    <a:pt x="26406" y="408"/>
                  </a:lnTo>
                  <a:lnTo>
                    <a:pt x="23080" y="204"/>
                  </a:lnTo>
                  <a:lnTo>
                    <a:pt x="19211" y="69"/>
                  </a:lnTo>
                  <a:lnTo>
                    <a:pt x="15410" y="1"/>
                  </a:lnTo>
                  <a:close/>
                </a:path>
              </a:pathLst>
            </a:custGeom>
            <a:solidFill>
              <a:srgbClr val="22222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23CFF94-AE43-4594-9C8A-DB5A769F0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0760" y="4793968"/>
              <a:ext cx="589929" cy="589929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031A7-C49F-44DD-B817-22AE9B66A617}"/>
              </a:ext>
            </a:extLst>
          </p:cNvPr>
          <p:cNvSpPr/>
          <p:nvPr/>
        </p:nvSpPr>
        <p:spPr>
          <a:xfrm>
            <a:off x="6096000" y="2580805"/>
            <a:ext cx="601531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입력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BARRER FREE MODE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사용자가 표현하고자 하는 단어</a:t>
            </a:r>
            <a:r>
              <a:rPr lang="ko-KR" altLang="en-US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입력한다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2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를 통한 점자 정보 전달 기능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입력 받은 정보가 점자 정보일 경우에는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Bluetooth module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을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통해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Mobile application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으로 전송한다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. </a:t>
            </a:r>
            <a:endParaRPr lang="ko-KR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1181100" indent="-342900" algn="just">
              <a:spcAft>
                <a:spcPts val="0"/>
              </a:spcAft>
              <a:buFont typeface="+mj-ea"/>
              <a:buAutoNum type="circleNumDbPlain"/>
              <a:tabLst>
                <a:tab pos="838200" algn="l"/>
              </a:tabLst>
            </a:pP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marL="342900" lvl="0" indent="-342900" algn="just">
              <a:spcAft>
                <a:spcPts val="0"/>
              </a:spcAft>
              <a:buFont typeface="+mj-ea"/>
              <a:buAutoNum type="circleNumDbPlain" startAt="3"/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BEE Mobile Application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텍스트 출력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및</a:t>
            </a: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BEE Device</a:t>
            </a:r>
            <a:r>
              <a:rPr lang="ko-KR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에 점자 출력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      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  <a:cs typeface="Arial" panose="020B0604020202020204" pitchFamily="34" charset="0"/>
              </a:rPr>
              <a:t>-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사용자가 입력한 텍스트의 검색 결과를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BEE Mobile Application </a:t>
            </a: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사전 검색 화면에 출력하고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BEE Device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 점자 출력부를 통해 </a:t>
            </a:r>
            <a:endParaRPr lang="en-US" altLang="ko-KR" sz="1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lvl="0" algn="just">
              <a:spcAft>
                <a:spcPts val="0"/>
              </a:spcAft>
              <a:tabLst>
                <a:tab pos="838200" algn="l"/>
              </a:tabLst>
            </a:pP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      </a:t>
            </a:r>
            <a:r>
              <a:rPr lang="ko-KR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출력하는 기능을 제공한다</a:t>
            </a:r>
            <a:r>
              <a:rPr lang="en-US" altLang="ko-KR" sz="12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  <a:endParaRPr lang="ko-KR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  <a:cs typeface="Arial" panose="020B0604020202020204" pitchFamily="34" charset="0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D27922-8512-4F44-BC83-D67D873D7BEB}"/>
              </a:ext>
            </a:extLst>
          </p:cNvPr>
          <p:cNvCxnSpPr/>
          <p:nvPr/>
        </p:nvCxnSpPr>
        <p:spPr>
          <a:xfrm>
            <a:off x="5956202" y="1854393"/>
            <a:ext cx="0" cy="420312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F0FCD78E-0912-4BDD-854C-69686AFA2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102" y="2468369"/>
            <a:ext cx="1644529" cy="288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 효과</a:t>
            </a:r>
            <a:endParaRPr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8</a:t>
            </a:r>
            <a:endParaRPr sz="2800" b="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656CE-4688-4C16-BF86-9224A70DB8C7}"/>
              </a:ext>
            </a:extLst>
          </p:cNvPr>
          <p:cNvSpPr txBox="1"/>
          <p:nvPr/>
        </p:nvSpPr>
        <p:spPr>
          <a:xfrm>
            <a:off x="442959" y="2946888"/>
            <a:ext cx="1375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rgbClr val="FF87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현황</a:t>
            </a:r>
          </a:p>
        </p:txBody>
      </p:sp>
      <p:sp>
        <p:nvSpPr>
          <p:cNvPr id="6" name="Chevron 11">
            <a:extLst>
              <a:ext uri="{FF2B5EF4-FFF2-40B4-BE49-F238E27FC236}">
                <a16:creationId xmlns:a16="http://schemas.microsoft.com/office/drawing/2014/main" id="{2186FD7B-A3E7-49AD-8DEA-3BE0B38A287F}"/>
              </a:ext>
            </a:extLst>
          </p:cNvPr>
          <p:cNvSpPr/>
          <p:nvPr/>
        </p:nvSpPr>
        <p:spPr>
          <a:xfrm>
            <a:off x="4189215" y="2640173"/>
            <a:ext cx="1194727" cy="2592983"/>
          </a:xfrm>
          <a:prstGeom prst="chevron">
            <a:avLst/>
          </a:prstGeom>
          <a:gradFill flip="none" rotWithShape="1">
            <a:gsLst>
              <a:gs pos="100000">
                <a:srgbClr val="FF8700"/>
              </a:gs>
              <a:gs pos="0">
                <a:srgbClr val="FF8700">
                  <a:alpha val="9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CCD19-D073-4D02-BDF7-16B6BE984F4B}"/>
              </a:ext>
            </a:extLst>
          </p:cNvPr>
          <p:cNvSpPr txBox="1"/>
          <p:nvPr/>
        </p:nvSpPr>
        <p:spPr>
          <a:xfrm>
            <a:off x="442959" y="3429000"/>
            <a:ext cx="3783408" cy="787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·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의사소통 보조 기기 및 서비스의 부족으로 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 인한</a:t>
            </a:r>
            <a:r>
              <a:rPr lang="en-US" altLang="ko-KR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sz="16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제한적 의사소통</a:t>
            </a:r>
            <a:endParaRPr lang="en-US" altLang="ko-KR" sz="16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A9B572-3851-46F4-8E0C-ECDDD6333201}"/>
              </a:ext>
            </a:extLst>
          </p:cNvPr>
          <p:cNvSpPr txBox="1"/>
          <p:nvPr/>
        </p:nvSpPr>
        <p:spPr>
          <a:xfrm>
            <a:off x="5608033" y="1985760"/>
            <a:ext cx="6480740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1)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실시간 소통이 가능한 저가형 양방향 의사소통</a:t>
            </a: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보조 시스템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2)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시청각장애인의 근본적인 불편 해소와 원활한 의사소통 실현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3) </a:t>
            </a:r>
            <a:r>
              <a:rPr lang="ko-KR" altLang="en-US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구매력이 낮은 시청각장애인의 생활 편의 향상</a:t>
            </a:r>
            <a:endParaRPr lang="en-US" altLang="ko-KR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F16ED2-09ED-48F3-B94F-27435B2F76A5}"/>
              </a:ext>
            </a:extLst>
          </p:cNvPr>
          <p:cNvSpPr txBox="1"/>
          <p:nvPr/>
        </p:nvSpPr>
        <p:spPr>
          <a:xfrm>
            <a:off x="5608033" y="4369682"/>
            <a:ext cx="6480740" cy="1922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기존에 시청각장애인이 사용하기 어려웠던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 디바이스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노트북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스마트폰 등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    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BEE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기술을 추가적으로 탑재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하여 접근성 향상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+ </a:t>
            </a:r>
            <a:r>
              <a:rPr lang="ko-KR" altLang="en-US" sz="1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어플리케이션에 인터넷을 이용할 수 있는 기능 추가</a:t>
            </a:r>
            <a:endParaRPr lang="en-US" altLang="ko-KR" sz="1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0" lvl="7">
              <a:lnSpc>
                <a:spcPct val="150000"/>
              </a:lnSpc>
              <a:buClr>
                <a:schemeClr val="bg1"/>
              </a:buClr>
            </a:pP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  </a:t>
            </a:r>
            <a:r>
              <a:rPr lang="en-US" altLang="ko-KR" sz="1400" dirty="0" err="1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e.g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)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날씨 알림</a:t>
            </a:r>
            <a:r>
              <a:rPr lang="en-US" altLang="ko-KR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1400" dirty="0">
                <a:solidFill>
                  <a:srgbClr val="FF87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뉴스 검색</a:t>
            </a:r>
            <a:endParaRPr lang="en-US" altLang="ko-KR" sz="1400" dirty="0">
              <a:solidFill>
                <a:srgbClr val="FF87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marL="228594" lvl="7" indent="-228594" algn="ctr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ko-KR" altLang="en-US" sz="105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75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484</Words>
  <Application>Microsoft Office PowerPoint</Application>
  <PresentationFormat>와이드스크린</PresentationFormat>
  <Paragraphs>88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a옛날목욕탕L</vt:lpstr>
      <vt:lpstr>맑은 고딕</vt:lpstr>
      <vt:lpstr>Arial</vt:lpstr>
      <vt:lpstr>Wingdings</vt:lpstr>
      <vt:lpstr>Office 테마</vt:lpstr>
      <vt:lpstr> B E E  Be your Eyes and Ears</vt:lpstr>
      <vt:lpstr>프로젝트 추진 개요</vt:lpstr>
      <vt:lpstr>제품 필요성</vt:lpstr>
      <vt:lpstr>시스템 구성도</vt:lpstr>
      <vt:lpstr>제품 기능</vt:lpstr>
      <vt:lpstr>제품 기능: BARRER-FREE MODE</vt:lpstr>
      <vt:lpstr>제품 기능: BARRER-FREE MODE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서연 김</cp:lastModifiedBy>
  <cp:revision>66</cp:revision>
  <dcterms:created xsi:type="dcterms:W3CDTF">2019-06-06T05:43:18Z</dcterms:created>
  <dcterms:modified xsi:type="dcterms:W3CDTF">2019-06-10T09:42:07Z</dcterms:modified>
</cp:coreProperties>
</file>