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20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B300-F138-7F4E-B790-64D99013AA12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939F-0282-1C4A-8834-10540884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2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B300-F138-7F4E-B790-64D99013AA12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939F-0282-1C4A-8834-10540884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5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B300-F138-7F4E-B790-64D99013AA12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939F-0282-1C4A-8834-10540884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5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B300-F138-7F4E-B790-64D99013AA12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939F-0282-1C4A-8834-10540884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9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B300-F138-7F4E-B790-64D99013AA12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939F-0282-1C4A-8834-10540884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0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B300-F138-7F4E-B790-64D99013AA12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939F-0282-1C4A-8834-10540884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1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B300-F138-7F4E-B790-64D99013AA12}" type="datetimeFigureOut">
              <a:rPr lang="en-US" smtClean="0"/>
              <a:t>8/30/18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939F-0282-1C4A-8834-10540884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7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B300-F138-7F4E-B790-64D99013AA12}" type="datetimeFigureOut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939F-0282-1C4A-8834-10540884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B300-F138-7F4E-B790-64D99013AA12}" type="datetimeFigureOut">
              <a:rPr lang="en-US" smtClean="0"/>
              <a:t>8/30/18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939F-0282-1C4A-8834-10540884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B300-F138-7F4E-B790-64D99013AA12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939F-0282-1C4A-8834-10540884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5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B300-F138-7F4E-B790-64D99013AA12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939F-0282-1C4A-8834-10540884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4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8B300-F138-7F4E-B790-64D99013AA12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D939F-0282-1C4A-8834-10540884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4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hylogeny.lirmm.fr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enomevolution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6459" y="4880369"/>
            <a:ext cx="79017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Figure 2</a:t>
            </a:r>
            <a:r>
              <a:rPr lang="en-US" sz="1400" dirty="0" smtClean="0"/>
              <a:t>: </a:t>
            </a:r>
          </a:p>
          <a:p>
            <a:r>
              <a:rPr lang="en-US" sz="1400" dirty="0" smtClean="0"/>
              <a:t>Simple </a:t>
            </a:r>
            <a:r>
              <a:rPr lang="en-US" sz="1400" dirty="0" err="1" smtClean="0"/>
              <a:t>cladogram</a:t>
            </a:r>
            <a:r>
              <a:rPr lang="en-US" sz="1400" dirty="0" smtClean="0"/>
              <a:t> of the grass </a:t>
            </a:r>
            <a:r>
              <a:rPr lang="en-US" sz="1400" dirty="0" err="1" smtClean="0"/>
              <a:t>orthologs</a:t>
            </a:r>
            <a:r>
              <a:rPr lang="en-US" sz="1400" dirty="0" smtClean="0"/>
              <a:t> of the maize </a:t>
            </a:r>
            <a:r>
              <a:rPr lang="en-US" sz="1400" i="1" dirty="0" smtClean="0"/>
              <a:t>Opaque2</a:t>
            </a:r>
            <a:r>
              <a:rPr lang="en-US" sz="1400" dirty="0" smtClean="0"/>
              <a:t> gene (yellow). </a:t>
            </a:r>
            <a:r>
              <a:rPr lang="en-US" sz="1400" dirty="0" err="1" smtClean="0"/>
              <a:t>Orthologs</a:t>
            </a:r>
            <a:r>
              <a:rPr lang="en-US" sz="1400" dirty="0" smtClean="0"/>
              <a:t> were determined</a:t>
            </a:r>
          </a:p>
          <a:p>
            <a:r>
              <a:rPr lang="en-US" sz="1400" dirty="0" smtClean="0"/>
              <a:t>by </a:t>
            </a:r>
            <a:r>
              <a:rPr lang="en-US" sz="1400" dirty="0" err="1" smtClean="0"/>
              <a:t>tblastx</a:t>
            </a:r>
            <a:r>
              <a:rPr lang="en-US" sz="1400" dirty="0" smtClean="0"/>
              <a:t> in </a:t>
            </a:r>
            <a:r>
              <a:rPr lang="en-US" sz="1400" dirty="0" err="1" smtClean="0"/>
              <a:t>CoGe</a:t>
            </a:r>
            <a:r>
              <a:rPr lang="en-US" sz="1400" dirty="0" smtClean="0"/>
              <a:t> </a:t>
            </a:r>
            <a:r>
              <a:rPr lang="en-US" sz="1400" dirty="0" smtClean="0">
                <a:hlinkClick r:id="rId2"/>
              </a:rPr>
              <a:t>https://genomevolution.org/</a:t>
            </a:r>
            <a:r>
              <a:rPr lang="en-US" sz="1400" dirty="0"/>
              <a:t> </a:t>
            </a:r>
            <a:r>
              <a:rPr lang="en-US" sz="1400" dirty="0" smtClean="0"/>
              <a:t>against the above genomes and tomato, barley, </a:t>
            </a:r>
          </a:p>
          <a:p>
            <a:r>
              <a:rPr lang="en-US" sz="1400" dirty="0" smtClean="0"/>
              <a:t>and Arabidopsis; only the above genomes had a significant blast hit.  Branch support value is</a:t>
            </a:r>
          </a:p>
          <a:p>
            <a:r>
              <a:rPr lang="en-US" sz="1400" dirty="0" smtClean="0"/>
              <a:t>in red. The branch length is proportional to the number of substitutions per site.</a:t>
            </a:r>
          </a:p>
          <a:p>
            <a:r>
              <a:rPr lang="en-US" sz="1400" dirty="0" smtClean="0"/>
              <a:t> Generated by </a:t>
            </a:r>
            <a:r>
              <a:rPr lang="en-US" sz="1400" dirty="0" err="1" smtClean="0"/>
              <a:t>Phylogeny.fr</a:t>
            </a:r>
            <a:r>
              <a:rPr lang="en-US" sz="1400" dirty="0"/>
              <a:t> </a:t>
            </a:r>
            <a:r>
              <a:rPr lang="en-US" sz="1400" dirty="0" smtClean="0">
                <a:hlinkClick r:id="rId3"/>
              </a:rPr>
              <a:t>http://phylogeny.lirmm.fr</a:t>
            </a:r>
            <a:r>
              <a:rPr lang="en-US" sz="1400" dirty="0"/>
              <a:t> </a:t>
            </a:r>
            <a:r>
              <a:rPr lang="mr-IN" sz="1400" dirty="0" smtClean="0"/>
              <a:t>DOI: 10.1093/nar/gkn180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06040"/>
            <a:ext cx="9144000" cy="13993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29840" y="3271520"/>
            <a:ext cx="3860800" cy="274320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95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Margaret</dc:creator>
  <cp:lastModifiedBy>Margaret</cp:lastModifiedBy>
  <cp:revision>1</cp:revision>
  <dcterms:created xsi:type="dcterms:W3CDTF">2018-08-30T16:22:40Z</dcterms:created>
  <dcterms:modified xsi:type="dcterms:W3CDTF">2018-08-30T16:22:54Z</dcterms:modified>
</cp:coreProperties>
</file>