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5569-4A32-0946-97B3-09718BD7F258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H="1">
            <a:off x="2450114" y="2604650"/>
            <a:ext cx="74612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5-Point Star 54"/>
          <p:cNvSpPr/>
          <p:nvPr/>
        </p:nvSpPr>
        <p:spPr>
          <a:xfrm rot="19789060">
            <a:off x="2823995" y="2421694"/>
            <a:ext cx="298619" cy="330519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425234" y="1576035"/>
            <a:ext cx="105925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030175" y="3213854"/>
            <a:ext cx="41131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167166" y="1283657"/>
            <a:ext cx="274324" cy="261610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1400" b="1" dirty="0"/>
              <a:t>23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57479" y="2924948"/>
            <a:ext cx="274324" cy="261610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1400" b="1" dirty="0"/>
              <a:t>44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15239" y="2698114"/>
            <a:ext cx="317968" cy="261610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99952" y="2052435"/>
            <a:ext cx="300323" cy="29238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</a:rPr>
              <a:t>75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196240" y="1654380"/>
            <a:ext cx="1678214" cy="1978786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549852" y="1351840"/>
            <a:ext cx="1678214" cy="2588823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598271" y="3151792"/>
            <a:ext cx="1720145" cy="99004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586127" y="1654380"/>
            <a:ext cx="1678214" cy="1900539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374988" y="2791713"/>
            <a:ext cx="920611" cy="727819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5-Point Star 156"/>
          <p:cNvSpPr/>
          <p:nvPr/>
        </p:nvSpPr>
        <p:spPr>
          <a:xfrm rot="19717469">
            <a:off x="4601615" y="2664326"/>
            <a:ext cx="249934" cy="2547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/>
          </a:p>
        </p:txBody>
      </p:sp>
      <p:sp>
        <p:nvSpPr>
          <p:cNvPr id="131" name="5-Point Star 130"/>
          <p:cNvSpPr/>
          <p:nvPr/>
        </p:nvSpPr>
        <p:spPr>
          <a:xfrm rot="19717469">
            <a:off x="4894669" y="2683927"/>
            <a:ext cx="249934" cy="2547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/>
          </a:p>
        </p:txBody>
      </p:sp>
      <p:sp>
        <p:nvSpPr>
          <p:cNvPr id="158" name="5-Point Star 157"/>
          <p:cNvSpPr/>
          <p:nvPr/>
        </p:nvSpPr>
        <p:spPr>
          <a:xfrm rot="19717469">
            <a:off x="4634177" y="876673"/>
            <a:ext cx="249934" cy="2547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3271700" y="3602909"/>
            <a:ext cx="326571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55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074665" y="2838943"/>
            <a:ext cx="300323" cy="29238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44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147893" y="837749"/>
            <a:ext cx="300323" cy="29238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24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164" name="Sun 163"/>
          <p:cNvSpPr/>
          <p:nvPr/>
        </p:nvSpPr>
        <p:spPr>
          <a:xfrm rot="20428888">
            <a:off x="2199119" y="2376050"/>
            <a:ext cx="501989" cy="457200"/>
          </a:xfrm>
          <a:prstGeom prst="su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302699" y="4311409"/>
            <a:ext cx="690421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Figure 1</a:t>
            </a:r>
            <a:r>
              <a:rPr lang="en-US" sz="1400" dirty="0" smtClean="0"/>
              <a:t>: </a:t>
            </a:r>
          </a:p>
          <a:p>
            <a:r>
              <a:rPr lang="en-US" sz="1400" dirty="0" smtClean="0"/>
              <a:t>Simple </a:t>
            </a:r>
            <a:r>
              <a:rPr lang="en-US" sz="1400" dirty="0" err="1" smtClean="0"/>
              <a:t>cladogram</a:t>
            </a:r>
            <a:r>
              <a:rPr lang="en-US" sz="1400" dirty="0" smtClean="0"/>
              <a:t> of major cereal speciation. Numbers are in MYA (millions of years ago).</a:t>
            </a:r>
          </a:p>
          <a:p>
            <a:r>
              <a:rPr lang="en-US" sz="1400" dirty="0" smtClean="0"/>
              <a:t>Orange sun: grass speciation event 75 MYA.  Blue stars: polyploidy events; </a:t>
            </a:r>
          </a:p>
          <a:p>
            <a:r>
              <a:rPr lang="en-US" sz="1400" dirty="0"/>
              <a:t>t</a:t>
            </a:r>
            <a:r>
              <a:rPr lang="en-US" sz="1400" dirty="0" smtClean="0"/>
              <a:t>he major grass polyploidy event immediately after the grass speciation event occurred </a:t>
            </a:r>
            <a:endParaRPr lang="en-US" sz="1400" dirty="0"/>
          </a:p>
          <a:p>
            <a:r>
              <a:rPr lang="en-US" sz="1400" dirty="0" smtClean="0"/>
              <a:t>approximately 70 MYA. The </a:t>
            </a:r>
            <a:r>
              <a:rPr lang="en-US" sz="1400" i="1" dirty="0" err="1" smtClean="0"/>
              <a:t>Ehrhartoideae</a:t>
            </a:r>
            <a:r>
              <a:rPr lang="en-US" sz="1400" dirty="0" smtClean="0"/>
              <a:t> clade, which includes rice, arose </a:t>
            </a:r>
          </a:p>
          <a:p>
            <a:r>
              <a:rPr lang="en-US" sz="1400" dirty="0" smtClean="0"/>
              <a:t>approximately 55MYA. The </a:t>
            </a:r>
            <a:r>
              <a:rPr lang="en-US" sz="1400" i="1" dirty="0" err="1" smtClean="0"/>
              <a:t>Pooideae</a:t>
            </a:r>
            <a:r>
              <a:rPr lang="en-US" sz="1400" dirty="0" smtClean="0"/>
              <a:t> clade, which includes wheat and barley, </a:t>
            </a:r>
          </a:p>
          <a:p>
            <a:r>
              <a:rPr lang="en-US" sz="1400" dirty="0" smtClean="0"/>
              <a:t>arose around 44MYA; </a:t>
            </a:r>
            <a:r>
              <a:rPr lang="en-US" sz="1400" i="1" dirty="0" err="1" smtClean="0"/>
              <a:t>Chloridoideae</a:t>
            </a:r>
            <a:r>
              <a:rPr lang="en-US" sz="1400" dirty="0" smtClean="0"/>
              <a:t> which contains foxtail millet 28 </a:t>
            </a:r>
            <a:r>
              <a:rPr lang="en-US" sz="1400" dirty="0" err="1" smtClean="0"/>
              <a:t>Mya</a:t>
            </a:r>
            <a:r>
              <a:rPr lang="en-US" sz="1400" dirty="0" smtClean="0"/>
              <a:t>, and the </a:t>
            </a:r>
            <a:r>
              <a:rPr lang="en-US" sz="1400" dirty="0" err="1"/>
              <a:t>P</a:t>
            </a:r>
            <a:r>
              <a:rPr lang="en-US" sz="1400" dirty="0" err="1" smtClean="0"/>
              <a:t>anicoids</a:t>
            </a:r>
            <a:r>
              <a:rPr lang="en-US" sz="1400" dirty="0" smtClean="0"/>
              <a:t>, </a:t>
            </a:r>
          </a:p>
          <a:p>
            <a:r>
              <a:rPr lang="en-US" sz="1400" dirty="0" smtClean="0"/>
              <a:t>which include maize and sorghum, arose approximately 24MYA. </a:t>
            </a:r>
            <a:r>
              <a:rPr lang="en-US" sz="1400" dirty="0" smtClean="0"/>
              <a:t>The branch length is not </a:t>
            </a:r>
          </a:p>
          <a:p>
            <a:r>
              <a:rPr lang="en-US" sz="1400" dirty="0" smtClean="0"/>
              <a:t>proportional to the number of substitutions per site.</a:t>
            </a:r>
          </a:p>
          <a:p>
            <a:r>
              <a:rPr lang="en-US" sz="1400" dirty="0" smtClean="0"/>
              <a:t>From  </a:t>
            </a:r>
            <a:r>
              <a:rPr lang="en-US" sz="1400" dirty="0" err="1" smtClean="0"/>
              <a:t>doi.org</a:t>
            </a:r>
            <a:r>
              <a:rPr lang="en-US" sz="1400" dirty="0"/>
              <a:t>/10.1111/j.1095-8339.2010.01041.</a:t>
            </a:r>
            <a:r>
              <a:rPr lang="en-US" sz="1400" dirty="0" smtClean="0"/>
              <a:t>x, </a:t>
            </a:r>
          </a:p>
          <a:p>
            <a:r>
              <a:rPr lang="en-US" sz="1400" dirty="0" smtClean="0"/>
              <a:t>10.1073</a:t>
            </a:r>
            <a:r>
              <a:rPr lang="en-US" sz="1400" dirty="0"/>
              <a:t>/pnas.</a:t>
            </a:r>
            <a:r>
              <a:rPr lang="en-US" sz="1400" dirty="0" smtClean="0"/>
              <a:t>0307901101, and https://</a:t>
            </a:r>
            <a:r>
              <a:rPr lang="en-US" sz="1400" dirty="0" err="1" smtClean="0"/>
              <a:t>doi.org</a:t>
            </a:r>
            <a:r>
              <a:rPr lang="en-US" sz="1400" dirty="0" smtClean="0"/>
              <a:t>/10.1104/pp.015727</a:t>
            </a:r>
            <a:endParaRPr lang="en-US" sz="1400" dirty="0"/>
          </a:p>
        </p:txBody>
      </p:sp>
      <p:sp>
        <p:nvSpPr>
          <p:cNvPr id="167" name="Rectangle 166"/>
          <p:cNvSpPr/>
          <p:nvPr/>
        </p:nvSpPr>
        <p:spPr>
          <a:xfrm>
            <a:off x="4196760" y="1159356"/>
            <a:ext cx="1228473" cy="99004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481806" y="799277"/>
            <a:ext cx="920611" cy="727819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28395" y="692658"/>
            <a:ext cx="1678214" cy="3628600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3896437" y="1654380"/>
            <a:ext cx="300323" cy="29238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28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29983" y="614611"/>
            <a:ext cx="738637" cy="369332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dirty="0" smtClean="0"/>
              <a:t>maize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8395" y="1267238"/>
            <a:ext cx="1058437" cy="369332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dirty="0" smtClean="0"/>
              <a:t>sorghum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24686" y="3263834"/>
            <a:ext cx="784830" cy="369332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dirty="0" smtClean="0"/>
              <a:t>barley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29983" y="2581718"/>
            <a:ext cx="779533" cy="369332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dirty="0" smtClean="0"/>
              <a:t>wheat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30502" y="3882625"/>
            <a:ext cx="495895" cy="369332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dirty="0" smtClean="0"/>
              <a:t>rice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224686" y="1935994"/>
            <a:ext cx="717072" cy="369332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dirty="0" smtClean="0"/>
              <a:t>millet</a:t>
            </a:r>
            <a:endParaRPr lang="en-US" dirty="0"/>
          </a:p>
        </p:txBody>
      </p:sp>
      <p:sp>
        <p:nvSpPr>
          <p:cNvPr id="174" name="5-Point Star 173"/>
          <p:cNvSpPr/>
          <p:nvPr/>
        </p:nvSpPr>
        <p:spPr>
          <a:xfrm rot="19717469">
            <a:off x="4749486" y="654501"/>
            <a:ext cx="249934" cy="2547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</dc:creator>
  <cp:lastModifiedBy>Margaret</cp:lastModifiedBy>
  <cp:revision>1</cp:revision>
  <dcterms:created xsi:type="dcterms:W3CDTF">2018-08-30T16:22:13Z</dcterms:created>
  <dcterms:modified xsi:type="dcterms:W3CDTF">2018-08-30T16:22:30Z</dcterms:modified>
</cp:coreProperties>
</file>