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11887200" cy="12344400"/>
  <p:notesSz cx="6858000" cy="9144000"/>
  <p:defaultTextStyle>
    <a:defPPr>
      <a:defRPr lang="en-US"/>
    </a:defPPr>
    <a:lvl1pPr marL="0" algn="l" defTabSz="886511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1pPr>
    <a:lvl2pPr marL="443255" algn="l" defTabSz="886511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2pPr>
    <a:lvl3pPr marL="886511" algn="l" defTabSz="886511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3pPr>
    <a:lvl4pPr marL="1329766" algn="l" defTabSz="886511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4pPr>
    <a:lvl5pPr marL="1773022" algn="l" defTabSz="886511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5pPr>
    <a:lvl6pPr marL="2216277" algn="l" defTabSz="886511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6pPr>
    <a:lvl7pPr marL="2659532" algn="l" defTabSz="886511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7pPr>
    <a:lvl8pPr marL="3102788" algn="l" defTabSz="886511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8pPr>
    <a:lvl9pPr marL="3546043" algn="l" defTabSz="886511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2" userDrawn="1">
          <p15:clr>
            <a:srgbClr val="A4A3A4"/>
          </p15:clr>
        </p15:guide>
        <p15:guide id="2" pos="5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/>
    <p:restoredTop sz="94692"/>
  </p:normalViewPr>
  <p:slideViewPr>
    <p:cSldViewPr snapToGrid="0" snapToObjects="1" showGuides="1">
      <p:cViewPr>
        <p:scale>
          <a:sx n="121" d="100"/>
          <a:sy n="121" d="100"/>
        </p:scale>
        <p:origin x="-624" y="-5064"/>
      </p:cViewPr>
      <p:guideLst>
        <p:guide orient="horz" pos="6432"/>
        <p:guide pos="5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020253"/>
            <a:ext cx="10104120" cy="4297680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483668"/>
            <a:ext cx="8915400" cy="2980372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57225"/>
            <a:ext cx="2563178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57225"/>
            <a:ext cx="7540943" cy="104613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077531"/>
            <a:ext cx="10252710" cy="5134927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8261036"/>
            <a:ext cx="10252710" cy="2700337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286125"/>
            <a:ext cx="5052060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286125"/>
            <a:ext cx="5052060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3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57228"/>
            <a:ext cx="10252710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3026093"/>
            <a:ext cx="5028842" cy="148304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509135"/>
            <a:ext cx="5028842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3026093"/>
            <a:ext cx="5053608" cy="148304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509135"/>
            <a:ext cx="5053608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3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22960"/>
            <a:ext cx="3833931" cy="28803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77368"/>
            <a:ext cx="6017895" cy="8772525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703320"/>
            <a:ext cx="3833931" cy="686085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3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22960"/>
            <a:ext cx="3833931" cy="28803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77368"/>
            <a:ext cx="6017895" cy="8772525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703320"/>
            <a:ext cx="3833931" cy="686085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57228"/>
            <a:ext cx="1025271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286125"/>
            <a:ext cx="1025271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441433"/>
            <a:ext cx="26746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7923-807C-004A-A13C-F68605DF8AA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441433"/>
            <a:ext cx="401193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441433"/>
            <a:ext cx="26746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9F0F-81E9-874A-B1FC-09B3C708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466560-DA3C-244D-A471-0E12151023B8}"/>
              </a:ext>
            </a:extLst>
          </p:cNvPr>
          <p:cNvGrpSpPr/>
          <p:nvPr/>
        </p:nvGrpSpPr>
        <p:grpSpPr>
          <a:xfrm>
            <a:off x="598550" y="157449"/>
            <a:ext cx="10562780" cy="11402249"/>
            <a:chOff x="630081" y="472760"/>
            <a:chExt cx="10562780" cy="114022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35CC5-DE4C-2F4F-96B4-6C56F040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8457" y="5303198"/>
              <a:ext cx="7694633" cy="6571811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7B70915-541F-E84C-8A94-65D59E67A4E5}"/>
                </a:ext>
              </a:extLst>
            </p:cNvPr>
            <p:cNvGrpSpPr/>
            <p:nvPr/>
          </p:nvGrpSpPr>
          <p:grpSpPr>
            <a:xfrm>
              <a:off x="647072" y="472760"/>
              <a:ext cx="10545789" cy="3763483"/>
              <a:chOff x="647072" y="472760"/>
              <a:chExt cx="10545789" cy="37634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BC65808-E229-094E-BC38-F773819F033E}"/>
                  </a:ext>
                </a:extLst>
              </p:cNvPr>
              <p:cNvSpPr txBox="1"/>
              <p:nvPr/>
            </p:nvSpPr>
            <p:spPr>
              <a:xfrm>
                <a:off x="1558323" y="472760"/>
                <a:ext cx="9634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Can introgression affect our interpretation of domestication?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2E8080D-3D98-6B4E-B02A-31A2D617C834}"/>
                  </a:ext>
                </a:extLst>
              </p:cNvPr>
              <p:cNvGrpSpPr/>
              <p:nvPr/>
            </p:nvGrpSpPr>
            <p:grpSpPr>
              <a:xfrm>
                <a:off x="1797252" y="1257300"/>
                <a:ext cx="8611350" cy="2978943"/>
                <a:chOff x="1778794" y="928688"/>
                <a:chExt cx="8611350" cy="2978943"/>
              </a:xfrm>
            </p:grpSpPr>
            <p:sp>
              <p:nvSpPr>
                <p:cNvPr id="72" name="Pentagon 71">
                  <a:extLst>
                    <a:ext uri="{FF2B5EF4-FFF2-40B4-BE49-F238E27FC236}">
                      <a16:creationId xmlns:a16="http://schemas.microsoft.com/office/drawing/2014/main" id="{B439575B-2082-904D-AD82-4AA98C97E9C6}"/>
                    </a:ext>
                  </a:extLst>
                </p:cNvPr>
                <p:cNvSpPr/>
                <p:nvPr/>
              </p:nvSpPr>
              <p:spPr>
                <a:xfrm>
                  <a:off x="8210545" y="2950366"/>
                  <a:ext cx="2100260" cy="957263"/>
                </a:xfrm>
                <a:prstGeom prst="homePlat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Domestication  genes?</a:t>
                  </a:r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A1B5C6F-E3E3-6547-9A22-399EF92F2FEA}"/>
                    </a:ext>
                  </a:extLst>
                </p:cNvPr>
                <p:cNvGrpSpPr/>
                <p:nvPr/>
              </p:nvGrpSpPr>
              <p:grpSpPr>
                <a:xfrm>
                  <a:off x="1909765" y="2950367"/>
                  <a:ext cx="6300780" cy="957264"/>
                  <a:chOff x="3995740" y="4090628"/>
                  <a:chExt cx="6300780" cy="957264"/>
                </a:xfrm>
              </p:grpSpPr>
              <p:sp>
                <p:nvSpPr>
                  <p:cNvPr id="78" name="Pentagon 77">
                    <a:extLst>
                      <a:ext uri="{FF2B5EF4-FFF2-40B4-BE49-F238E27FC236}">
                        <a16:creationId xmlns:a16="http://schemas.microsoft.com/office/drawing/2014/main" id="{A977E9A7-96A3-D94C-93DA-E87852FD87FC}"/>
                      </a:ext>
                    </a:extLst>
                  </p:cNvPr>
                  <p:cNvSpPr/>
                  <p:nvPr/>
                </p:nvSpPr>
                <p:spPr>
                  <a:xfrm>
                    <a:off x="3995740" y="4090629"/>
                    <a:ext cx="2100260" cy="957263"/>
                  </a:xfrm>
                  <a:prstGeom prst="homePlat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Where?</a:t>
                    </a:r>
                  </a:p>
                  <a:p>
                    <a:pPr algn="ctr"/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What taxa?</a:t>
                    </a:r>
                  </a:p>
                </p:txBody>
              </p:sp>
              <p:sp>
                <p:nvSpPr>
                  <p:cNvPr id="79" name="Pentagon 78">
                    <a:extLst>
                      <a:ext uri="{FF2B5EF4-FFF2-40B4-BE49-F238E27FC236}">
                        <a16:creationId xmlns:a16="http://schemas.microsoft.com/office/drawing/2014/main" id="{6B0A808A-FA58-4847-B942-624BE608F14C}"/>
                      </a:ext>
                    </a:extLst>
                  </p:cNvPr>
                  <p:cNvSpPr/>
                  <p:nvPr/>
                </p:nvSpPr>
                <p:spPr>
                  <a:xfrm>
                    <a:off x="6096000" y="4090628"/>
                    <a:ext cx="2100260" cy="957263"/>
                  </a:xfrm>
                  <a:prstGeom prst="homePlat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When?</a:t>
                    </a:r>
                  </a:p>
                </p:txBody>
              </p:sp>
              <p:sp>
                <p:nvSpPr>
                  <p:cNvPr id="80" name="Pentagon 79">
                    <a:extLst>
                      <a:ext uri="{FF2B5EF4-FFF2-40B4-BE49-F238E27FC236}">
                        <a16:creationId xmlns:a16="http://schemas.microsoft.com/office/drawing/2014/main" id="{AB545F32-790B-B74C-8A6A-0089B9E98AE4}"/>
                      </a:ext>
                    </a:extLst>
                  </p:cNvPr>
                  <p:cNvSpPr/>
                  <p:nvPr/>
                </p:nvSpPr>
                <p:spPr>
                  <a:xfrm>
                    <a:off x="8196260" y="4090628"/>
                    <a:ext cx="2100260" cy="957263"/>
                  </a:xfrm>
                  <a:prstGeom prst="homePlat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Genome-wide diversity?</a:t>
                    </a:r>
                  </a:p>
                </p:txBody>
              </p:sp>
            </p:grpSp>
            <p:sp>
              <p:nvSpPr>
                <p:cNvPr id="74" name="Down Arrow Callout 73">
                  <a:extLst>
                    <a:ext uri="{FF2B5EF4-FFF2-40B4-BE49-F238E27FC236}">
                      <a16:creationId xmlns:a16="http://schemas.microsoft.com/office/drawing/2014/main" id="{13DA2492-29DF-2946-BABF-A70E13467E9D}"/>
                    </a:ext>
                  </a:extLst>
                </p:cNvPr>
                <p:cNvSpPr/>
                <p:nvPr/>
              </p:nvSpPr>
              <p:spPr>
                <a:xfrm>
                  <a:off x="1778794" y="928689"/>
                  <a:ext cx="2047876" cy="2021678"/>
                </a:xfrm>
                <a:prstGeom prst="down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Multiple rather than a single genetic origin.</a:t>
                  </a:r>
                </a:p>
              </p:txBody>
            </p:sp>
            <p:sp>
              <p:nvSpPr>
                <p:cNvPr id="75" name="Down Arrow Callout 74">
                  <a:extLst>
                    <a:ext uri="{FF2B5EF4-FFF2-40B4-BE49-F238E27FC236}">
                      <a16:creationId xmlns:a16="http://schemas.microsoft.com/office/drawing/2014/main" id="{4212855A-6126-AC4A-B5E1-EF009F1D502F}"/>
                    </a:ext>
                  </a:extLst>
                </p:cNvPr>
                <p:cNvSpPr/>
                <p:nvPr/>
              </p:nvSpPr>
              <p:spPr>
                <a:xfrm>
                  <a:off x="3916829" y="928688"/>
                  <a:ext cx="2047876" cy="2021677"/>
                </a:xfrm>
                <a:prstGeom prst="down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Introgressant</a:t>
                  </a:r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haplotypes bias estimates of domestication time.</a:t>
                  </a:r>
                </a:p>
              </p:txBody>
            </p:sp>
            <p:sp>
              <p:nvSpPr>
                <p:cNvPr id="76" name="Down Arrow Callout 75">
                  <a:extLst>
                    <a:ext uri="{FF2B5EF4-FFF2-40B4-BE49-F238E27FC236}">
                      <a16:creationId xmlns:a16="http://schemas.microsoft.com/office/drawing/2014/main" id="{20471777-D43F-7246-9B41-4C503BE74FF4}"/>
                    </a:ext>
                  </a:extLst>
                </p:cNvPr>
                <p:cNvSpPr/>
                <p:nvPr/>
              </p:nvSpPr>
              <p:spPr>
                <a:xfrm>
                  <a:off x="6044799" y="928689"/>
                  <a:ext cx="2047876" cy="2021676"/>
                </a:xfrm>
                <a:prstGeom prst="down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Introgressing</a:t>
                  </a:r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taxa with different </a:t>
                  </a:r>
                  <a:r>
                    <a:rPr lang="en-US" sz="16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600" i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affect estimates  of genetic diversity.</a:t>
                  </a:r>
                </a:p>
              </p:txBody>
            </p:sp>
            <p:sp>
              <p:nvSpPr>
                <p:cNvPr id="77" name="Down Arrow Callout 76">
                  <a:extLst>
                    <a:ext uri="{FF2B5EF4-FFF2-40B4-BE49-F238E27FC236}">
                      <a16:creationId xmlns:a16="http://schemas.microsoft.com/office/drawing/2014/main" id="{FCDB2CB9-FA6C-C642-84DD-9973019F6F51}"/>
                    </a:ext>
                  </a:extLst>
                </p:cNvPr>
                <p:cNvSpPr/>
                <p:nvPr/>
              </p:nvSpPr>
              <p:spPr>
                <a:xfrm>
                  <a:off x="8172015" y="928688"/>
                  <a:ext cx="2218129" cy="2021675"/>
                </a:xfrm>
                <a:prstGeom prst="down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Introgression confounds selection signals based on population genetic statistics.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FF7B343-C9BE-6643-BD70-C6B50D4BF250}"/>
                  </a:ext>
                </a:extLst>
              </p:cNvPr>
              <p:cNvSpPr txBox="1"/>
              <p:nvPr/>
            </p:nvSpPr>
            <p:spPr>
              <a:xfrm>
                <a:off x="647072" y="934425"/>
                <a:ext cx="9001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736A64D-E450-EA4E-AD5D-B39DC5480C28}"/>
                </a:ext>
              </a:extLst>
            </p:cNvPr>
            <p:cNvGrpSpPr/>
            <p:nvPr/>
          </p:nvGrpSpPr>
          <p:grpSpPr>
            <a:xfrm>
              <a:off x="630081" y="4718424"/>
              <a:ext cx="10290905" cy="5909112"/>
              <a:chOff x="928501" y="-72027"/>
              <a:chExt cx="10290905" cy="5909112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9B68CD9-E143-994E-AA26-5F6DE0B10907}"/>
                  </a:ext>
                </a:extLst>
              </p:cNvPr>
              <p:cNvGrpSpPr/>
              <p:nvPr/>
            </p:nvGrpSpPr>
            <p:grpSpPr>
              <a:xfrm>
                <a:off x="1425663" y="1195485"/>
                <a:ext cx="682357" cy="4269221"/>
                <a:chOff x="2236893" y="1221431"/>
                <a:chExt cx="682357" cy="4269221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23E48426-9C5B-CA44-9E0E-7355BAE98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9250" y="1221431"/>
                  <a:ext cx="0" cy="4269221"/>
                </a:xfrm>
                <a:prstGeom prst="straightConnector1">
                  <a:avLst/>
                </a:prstGeom>
                <a:ln w="152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4280E326-AF00-F940-85DB-0E37498CE50A}"/>
                    </a:ext>
                  </a:extLst>
                </p:cNvPr>
                <p:cNvSpPr txBox="1"/>
                <p:nvPr/>
              </p:nvSpPr>
              <p:spPr>
                <a:xfrm rot="16200000">
                  <a:off x="1844027" y="2961877"/>
                  <a:ext cx="137050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Time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FEA8C4C-6F75-7145-9D47-AE639E66577F}"/>
                  </a:ext>
                </a:extLst>
              </p:cNvPr>
              <p:cNvSpPr txBox="1"/>
              <p:nvPr/>
            </p:nvSpPr>
            <p:spPr>
              <a:xfrm>
                <a:off x="8861560" y="1267125"/>
                <a:ext cx="1431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8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1A663C8-86AB-4942-BC66-25897CDEDA25}"/>
                  </a:ext>
                </a:extLst>
              </p:cNvPr>
              <p:cNvSpPr txBox="1"/>
              <p:nvPr/>
            </p:nvSpPr>
            <p:spPr>
              <a:xfrm>
                <a:off x="3648998" y="5313865"/>
                <a:ext cx="8249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8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D20DE98-80CC-6B4B-B0E2-989CF248347C}"/>
                  </a:ext>
                </a:extLst>
              </p:cNvPr>
              <p:cNvSpPr txBox="1"/>
              <p:nvPr/>
            </p:nvSpPr>
            <p:spPr>
              <a:xfrm>
                <a:off x="5958018" y="5284269"/>
                <a:ext cx="1431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8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11B8F4A-74A4-5142-BABC-E8268CF3BB84}"/>
                  </a:ext>
                </a:extLst>
              </p:cNvPr>
              <p:cNvSpPr txBox="1"/>
              <p:nvPr/>
            </p:nvSpPr>
            <p:spPr>
              <a:xfrm>
                <a:off x="3648998" y="3608868"/>
                <a:ext cx="1431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8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B1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AD8CDAC-E93C-0844-8A27-B65503723E74}"/>
                  </a:ext>
                </a:extLst>
              </p:cNvPr>
              <p:cNvSpPr txBox="1"/>
              <p:nvPr/>
            </p:nvSpPr>
            <p:spPr>
              <a:xfrm>
                <a:off x="2403617" y="2823961"/>
                <a:ext cx="1431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8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d1</a:t>
                </a:r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2418A9-D60C-8D46-A571-DE8BBA8E7005}"/>
                  </a:ext>
                </a:extLst>
              </p:cNvPr>
              <p:cNvSpPr txBox="1"/>
              <p:nvPr/>
            </p:nvSpPr>
            <p:spPr>
              <a:xfrm>
                <a:off x="5183281" y="458684"/>
                <a:ext cx="2901824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B2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&gt; N</a:t>
                </a:r>
                <a:r>
                  <a:rPr lang="en-US" sz="24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B1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(p &lt; 0.01)</a:t>
                </a:r>
                <a:endParaRPr lang="en-US" sz="24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</a:t>
                </a:r>
                <a:r>
                  <a:rPr lang="en-US" sz="24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d2  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&gt;  t</a:t>
                </a:r>
                <a:r>
                  <a:rPr lang="en-US" sz="24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d1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(p=0.06)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B119C1F-4FAF-054C-AAA5-CBD2E9B440D6}"/>
                  </a:ext>
                </a:extLst>
              </p:cNvPr>
              <p:cNvSpPr txBox="1"/>
              <p:nvPr/>
            </p:nvSpPr>
            <p:spPr>
              <a:xfrm>
                <a:off x="928501" y="-72027"/>
                <a:ext cx="9001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00F1C0-161F-A346-B0E8-A416FDDB84C3}"/>
                  </a:ext>
                </a:extLst>
              </p:cNvPr>
              <p:cNvSpPr txBox="1"/>
              <p:nvPr/>
            </p:nvSpPr>
            <p:spPr>
              <a:xfrm>
                <a:off x="2614439" y="-48986"/>
                <a:ext cx="34486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With introgression</a:t>
                </a: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8BD7735-9B28-A44C-A9F6-27C063882FFD}"/>
                  </a:ext>
                </a:extLst>
              </p:cNvPr>
              <p:cNvGrpSpPr/>
              <p:nvPr/>
            </p:nvGrpSpPr>
            <p:grpSpPr>
              <a:xfrm>
                <a:off x="3648998" y="-72027"/>
                <a:ext cx="7570408" cy="5909112"/>
                <a:chOff x="4856696" y="-72027"/>
                <a:chExt cx="7570408" cy="5909112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A810D8-1A2D-234E-B454-8B4BF487D2F8}"/>
                    </a:ext>
                  </a:extLst>
                </p:cNvPr>
                <p:cNvSpPr txBox="1"/>
                <p:nvPr/>
              </p:nvSpPr>
              <p:spPr>
                <a:xfrm>
                  <a:off x="4856696" y="1267125"/>
                  <a:ext cx="14319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28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en-US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2A520FD-70E1-7548-8CE6-0227348A834B}"/>
                    </a:ext>
                  </a:extLst>
                </p:cNvPr>
                <p:cNvSpPr txBox="1"/>
                <p:nvPr/>
              </p:nvSpPr>
              <p:spPr>
                <a:xfrm>
                  <a:off x="10070342" y="5313865"/>
                  <a:ext cx="7232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28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  <a:endParaRPr lang="en-US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F0AF32B-6A7F-D444-B3AA-00766C19AB18}"/>
                    </a:ext>
                  </a:extLst>
                </p:cNvPr>
                <p:cNvSpPr txBox="1"/>
                <p:nvPr/>
              </p:nvSpPr>
              <p:spPr>
                <a:xfrm>
                  <a:off x="10075807" y="2513524"/>
                  <a:ext cx="14319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28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B2</a:t>
                  </a:r>
                  <a:endParaRPr lang="en-US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ED3FDC3-1763-3A46-BA15-E5F413DCDE7A}"/>
                    </a:ext>
                  </a:extLst>
                </p:cNvPr>
                <p:cNvSpPr txBox="1"/>
                <p:nvPr/>
              </p:nvSpPr>
              <p:spPr>
                <a:xfrm>
                  <a:off x="8892816" y="1749303"/>
                  <a:ext cx="14319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28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d2</a:t>
                  </a:r>
                  <a:endParaRPr lang="en-US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7C3CFAF-4BDF-124F-A44A-FDB3E4251ABC}"/>
                    </a:ext>
                  </a:extLst>
                </p:cNvPr>
                <p:cNvSpPr txBox="1"/>
                <p:nvPr/>
              </p:nvSpPr>
              <p:spPr>
                <a:xfrm>
                  <a:off x="8924780" y="-72027"/>
                  <a:ext cx="35023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Without introgression</a:t>
                  </a:r>
                </a:p>
              </p:txBody>
            </p:sp>
          </p:grp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268787F-ADA7-CC45-94D6-2056DADC9152}"/>
              </a:ext>
            </a:extLst>
          </p:cNvPr>
          <p:cNvSpPr txBox="1"/>
          <p:nvPr/>
        </p:nvSpPr>
        <p:spPr>
          <a:xfrm>
            <a:off x="2508265" y="11491730"/>
            <a:ext cx="41132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N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N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500000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B1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10000; t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d1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10000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E98F17-B501-7A4F-9A09-DA4302590796}"/>
              </a:ext>
            </a:extLst>
          </p:cNvPr>
          <p:cNvSpPr txBox="1"/>
          <p:nvPr/>
        </p:nvSpPr>
        <p:spPr>
          <a:xfrm>
            <a:off x="6791307" y="11523290"/>
            <a:ext cx="49697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Fixed: N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N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500000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Estimated: N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~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[79824-141313]; t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~ [8764-25348]</a:t>
            </a:r>
          </a:p>
        </p:txBody>
      </p:sp>
    </p:spTree>
    <p:extLst>
      <p:ext uri="{BB962C8B-B14F-4D97-AF65-F5344CB8AC3E}">
        <p14:creationId xmlns:p14="http://schemas.microsoft.com/office/powerpoint/2010/main" val="322186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128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Li [EEOBS]</dc:creator>
  <cp:lastModifiedBy>Wang, Li [EEOBS]</cp:lastModifiedBy>
  <cp:revision>13</cp:revision>
  <dcterms:created xsi:type="dcterms:W3CDTF">2018-08-02T16:59:17Z</dcterms:created>
  <dcterms:modified xsi:type="dcterms:W3CDTF">2018-08-07T23:07:33Z</dcterms:modified>
</cp:coreProperties>
</file>