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0" r:id="rId30"/>
    <p:sldId id="26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Thiago Medeiros</a:t>
            </a:r>
          </a:p>
          <a:p>
            <a:r>
              <a:rPr lang="pt-BR" dirty="0" smtClean="0"/>
              <a:t>2013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POO no cotidiano dos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pessoa atende a mensagens (requisições) para realizar um serviço; essa mesma pessoa envia mensagens a outras para que estas realizem serviços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POO visualiza o sistema de software como uma coleção de agentes interconectados chamados objetos. Cada objeto é responsável por realizar tarefas específicas. É através da interação entre objetos que uma tarefa computacional é realizada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Classe: molde, abstração das características</a:t>
            </a:r>
          </a:p>
          <a:p>
            <a:r>
              <a:rPr lang="pt-BR" dirty="0" smtClean="0"/>
              <a:t>Objeto: instância da classe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Mensagens: estímulos para realizar alguma operação. 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 na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Essenciais são sensíveis ao contexto!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643182"/>
            <a:ext cx="64865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Interface: propriedades e métodos públicos. É o que se sabe sobre o objeto. São os serviços que ele pode realizar e </a:t>
            </a:r>
            <a:r>
              <a:rPr lang="pt-BR" dirty="0" err="1" smtClean="0"/>
              <a:t>consequentemente</a:t>
            </a:r>
            <a:r>
              <a:rPr lang="pt-BR" dirty="0" smtClean="0"/>
              <a:t> as mensagens que ele recebe. </a:t>
            </a:r>
          </a:p>
          <a:p>
            <a:pPr lvl="1"/>
            <a:r>
              <a:rPr lang="pt-BR" dirty="0" smtClean="0"/>
              <a:t>Não se tem preocupação com a implementação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14818"/>
            <a:ext cx="3177793" cy="232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abstrair várias implementações diferentes em uma única interface. </a:t>
            </a:r>
          </a:p>
          <a:p>
            <a:r>
              <a:rPr lang="pt-BR" dirty="0" smtClean="0"/>
              <a:t>Um objeto pode mandar a mesma mensagem para objetos distintos, mas estes implementam a sua interface de forma diferente. </a:t>
            </a:r>
          </a:p>
          <a:p>
            <a:pPr lvl="1"/>
            <a:r>
              <a:rPr lang="pt-BR" dirty="0" smtClean="0"/>
              <a:t>Exemplo: TV e DVD da mesma marca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e comportamentos comuns a objetos podem ser abstraídos em uma classe</a:t>
            </a:r>
          </a:p>
          <a:p>
            <a:r>
              <a:rPr lang="pt-BR" dirty="0" smtClean="0"/>
              <a:t>Características e comportamentos comuns a um conjunto de classes podem ser abstraídos em outra classe a partir da hierarquia. </a:t>
            </a:r>
          </a:p>
          <a:p>
            <a:r>
              <a:rPr lang="pt-BR" dirty="0" smtClean="0"/>
              <a:t>Cada classe em um nível de hierarquia herda as características das classes dos níveis acima 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791494"/>
            <a:ext cx="48387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Definição: Sistemas de Informação é uma combinação de pessoas, dados, processos, redes de comunicação e tecnologia que interagem com o objetivo de dar suporte e melhorar o processo de negócios</a:t>
            </a:r>
          </a:p>
          <a:p>
            <a:r>
              <a:rPr lang="pt-BR" dirty="0" smtClean="0"/>
              <a:t>Exemplo: SIGAA, QACADEMICO, INTER BANK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- 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Propriedades:</a:t>
            </a:r>
          </a:p>
          <a:p>
            <a:pPr lvl="1"/>
            <a:r>
              <a:rPr lang="pt-BR" dirty="0" smtClean="0"/>
              <a:t>Atributos: simples. Tipos primitivos</a:t>
            </a:r>
          </a:p>
          <a:p>
            <a:pPr lvl="1"/>
            <a:r>
              <a:rPr lang="pt-BR" dirty="0" smtClean="0"/>
              <a:t>Associações: referência dados complexos. Outras classes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</a:t>
            </a:r>
            <a:r>
              <a:rPr lang="pt-BR" dirty="0" smtClean="0"/>
              <a:t>- Operação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Operação</a:t>
            </a:r>
          </a:p>
          <a:p>
            <a:pPr lvl="1"/>
            <a:r>
              <a:rPr lang="pt-BR" dirty="0" smtClean="0"/>
              <a:t>Métodos de leitura (</a:t>
            </a:r>
            <a:r>
              <a:rPr lang="pt-BR" dirty="0" err="1" smtClean="0"/>
              <a:t>query</a:t>
            </a:r>
            <a:r>
              <a:rPr lang="pt-BR" dirty="0" smtClean="0"/>
              <a:t>,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Métodos de modificação (set)</a:t>
            </a:r>
          </a:p>
          <a:p>
            <a:r>
              <a:rPr lang="pt-BR" dirty="0" smtClean="0"/>
              <a:t>Operação x Método</a:t>
            </a:r>
          </a:p>
          <a:p>
            <a:pPr lvl="1"/>
            <a:r>
              <a:rPr lang="pt-BR" dirty="0" smtClean="0"/>
              <a:t>Operação é algo que é chamado em um objeto (declaração do procedimento)</a:t>
            </a:r>
          </a:p>
          <a:p>
            <a:pPr lvl="1"/>
            <a:r>
              <a:rPr lang="pt-BR" dirty="0" smtClean="0"/>
              <a:t>Método é o corpo de um procedimento</a:t>
            </a:r>
          </a:p>
          <a:p>
            <a:pPr lvl="1"/>
            <a:r>
              <a:rPr lang="pt-BR" dirty="0" smtClean="0"/>
              <a:t>Os dois são diferentes quando você tem polimorfismo. </a:t>
            </a:r>
            <a:endParaRPr lang="pt-BR" dirty="0" smtClean="0"/>
          </a:p>
          <a:p>
            <a:pPr lvl="2"/>
            <a:r>
              <a:rPr lang="pt-BR" dirty="0" smtClean="0"/>
              <a:t>Ex: caso o filho reimplemente </a:t>
            </a:r>
            <a:r>
              <a:rPr lang="pt-BR" dirty="0" err="1" smtClean="0"/>
              <a:t>obterPreço</a:t>
            </a:r>
            <a:r>
              <a:rPr lang="pt-BR" dirty="0" smtClean="0"/>
              <a:t> será 1 operação e 2 métodos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smtClean="0"/>
              <a:t>Classes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Generalização 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</a:t>
            </a:r>
            <a:r>
              <a:rPr lang="pt-BR" dirty="0" smtClean="0"/>
              <a:t>Classes - Dependências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Dependências:</a:t>
            </a:r>
          </a:p>
          <a:p>
            <a:pPr lvl="1"/>
            <a:r>
              <a:rPr lang="pt-BR" dirty="0" smtClean="0"/>
              <a:t>Uma classe envia mensagem para outra</a:t>
            </a:r>
          </a:p>
          <a:p>
            <a:pPr lvl="1"/>
            <a:r>
              <a:rPr lang="pt-BR" dirty="0" smtClean="0"/>
              <a:t>Uma classe tem outra como parte dos seus dados</a:t>
            </a:r>
          </a:p>
          <a:p>
            <a:pPr lvl="1"/>
            <a:r>
              <a:rPr lang="pt-BR" dirty="0" smtClean="0"/>
              <a:t>Uma classe menciona outra como um parâmetro</a:t>
            </a:r>
          </a:p>
          <a:p>
            <a:r>
              <a:rPr lang="pt-BR" dirty="0" smtClean="0"/>
              <a:t>Tentar exibir todas as dependências em um diagrama de classe é perca de tempo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</a:t>
            </a:r>
            <a:r>
              <a:rPr lang="pt-BR" dirty="0" smtClean="0"/>
              <a:t>Classes –Estáticos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e Métodos estáticos são da Classe e não do objeto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</a:t>
            </a:r>
            <a:r>
              <a:rPr lang="pt-BR" dirty="0" smtClean="0"/>
              <a:t>Classes – Agregação e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Agregação: “é parte de”</a:t>
            </a:r>
          </a:p>
          <a:p>
            <a:pPr lvl="1"/>
            <a:r>
              <a:rPr lang="pt-BR" dirty="0" smtClean="0"/>
              <a:t>Um carro tem um motor, rodas como suas partes</a:t>
            </a:r>
          </a:p>
          <a:p>
            <a:pPr lvl="1"/>
            <a:r>
              <a:rPr lang="pt-BR" dirty="0" smtClean="0"/>
              <a:t>Dificuldade em diferenciar agregação e associação (ver propriedades)</a:t>
            </a:r>
          </a:p>
          <a:p>
            <a:r>
              <a:rPr lang="pt-BR" dirty="0" smtClean="0"/>
              <a:t>Composição: “não compartilhamentos”</a:t>
            </a:r>
          </a:p>
          <a:p>
            <a:pPr lvl="1"/>
            <a:r>
              <a:rPr lang="pt-BR" dirty="0" smtClean="0"/>
              <a:t>Embora uma classe possa ser um componente de muitas outras classes, toda instância deve ser um componente de apenas um proprietário. 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e Composição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8239"/>
            <a:ext cx="8229600" cy="342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implementado em </a:t>
            </a:r>
            <a:r>
              <a:rPr lang="pt-BR" dirty="0" err="1" smtClean="0"/>
              <a:t>Python</a:t>
            </a:r>
            <a:endParaRPr lang="pt-BR" dirty="0" smtClean="0"/>
          </a:p>
          <a:p>
            <a:r>
              <a:rPr lang="pt-BR" dirty="0" smtClean="0"/>
              <a:t>Objetivo é criar interfaces</a:t>
            </a:r>
          </a:p>
          <a:p>
            <a:r>
              <a:rPr lang="pt-BR" dirty="0" smtClean="0"/>
              <a:t>Obrigatoriedades de implementação dos métodos abstratos 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43314"/>
            <a:ext cx="4000528" cy="26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de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 X N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 </a:t>
            </a:r>
            <a:r>
              <a:rPr lang="pt-BR" dirty="0" smtClean="0"/>
              <a:t>- 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UTILIZE DIAGRAMAS DE CLASSE PARA TUDO!!!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Definição: Modelo pode ser visto como uma representação idealizada de um sistema a ser construído</a:t>
            </a:r>
          </a:p>
          <a:p>
            <a:r>
              <a:rPr lang="pt-BR" dirty="0" smtClean="0"/>
              <a:t>Exemplos: </a:t>
            </a:r>
          </a:p>
          <a:p>
            <a:pPr lvl="1"/>
            <a:r>
              <a:rPr lang="pt-BR" dirty="0" smtClean="0"/>
              <a:t>Maquete de edifícios</a:t>
            </a:r>
          </a:p>
          <a:p>
            <a:pPr lvl="1"/>
            <a:r>
              <a:rPr lang="pt-BR" dirty="0" smtClean="0"/>
              <a:t>Plantas de </a:t>
            </a:r>
            <a:r>
              <a:rPr lang="pt-BR" dirty="0" err="1" smtClean="0"/>
              <a:t>circuítos</a:t>
            </a:r>
            <a:r>
              <a:rPr lang="pt-BR" dirty="0" smtClean="0"/>
              <a:t> eletrônicos 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Princípios de Análise de Sistemas com UML</a:t>
            </a:r>
          </a:p>
          <a:p>
            <a:r>
              <a:rPr lang="pt-BR" dirty="0" smtClean="0"/>
              <a:t>UML Essencial </a:t>
            </a:r>
          </a:p>
          <a:p>
            <a:r>
              <a:rPr lang="pt-BR" dirty="0" smtClean="0"/>
              <a:t>Principais Diagramas:</a:t>
            </a:r>
          </a:p>
          <a:p>
            <a:pPr lvl="1"/>
            <a:r>
              <a:rPr lang="pt-BR" dirty="0" smtClean="0"/>
              <a:t>Casos de Uso (descrição do que o usuário deve realizar para operar </a:t>
            </a:r>
            <a:r>
              <a:rPr lang="pt-BR" smtClean="0"/>
              <a:t>o sistema)</a:t>
            </a:r>
            <a:endParaRPr lang="pt-BR" dirty="0" smtClean="0"/>
          </a:p>
          <a:p>
            <a:pPr lvl="1"/>
            <a:r>
              <a:rPr lang="pt-BR" dirty="0" smtClean="0"/>
              <a:t>Diagrama de Classes (visão estática do sistema)</a:t>
            </a:r>
          </a:p>
          <a:p>
            <a:pPr lvl="1"/>
            <a:r>
              <a:rPr lang="pt-BR" dirty="0" smtClean="0"/>
              <a:t>Diagrama de </a:t>
            </a:r>
            <a:r>
              <a:rPr lang="pt-BR" dirty="0" err="1" smtClean="0"/>
              <a:t>Sequência</a:t>
            </a:r>
            <a:r>
              <a:rPr lang="pt-BR" dirty="0" smtClean="0"/>
              <a:t>  (visão </a:t>
            </a:r>
            <a:r>
              <a:rPr lang="pt-BR" dirty="0" err="1" smtClean="0"/>
              <a:t>diâmica</a:t>
            </a:r>
            <a:r>
              <a:rPr lang="pt-BR" dirty="0" smtClean="0"/>
              <a:t> do sistema)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Razões de Uso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Gerenciamento da Complexidade</a:t>
            </a:r>
          </a:p>
          <a:p>
            <a:pPr lvl="1"/>
            <a:r>
              <a:rPr lang="pt-BR" dirty="0" smtClean="0"/>
              <a:t>“apenas as características relevantes à resolução do problema devem ser considerados”</a:t>
            </a:r>
          </a:p>
          <a:p>
            <a:r>
              <a:rPr lang="pt-BR" dirty="0" smtClean="0"/>
              <a:t>Comunicação entre as pessoas envolvidas</a:t>
            </a:r>
          </a:p>
          <a:p>
            <a:pPr lvl="1"/>
            <a:r>
              <a:rPr lang="pt-BR" dirty="0" smtClean="0"/>
              <a:t>Promover difusão da informação entre os envolvidos</a:t>
            </a:r>
          </a:p>
          <a:p>
            <a:r>
              <a:rPr lang="pt-BR" dirty="0" smtClean="0"/>
              <a:t>Redução de Custos no desenvolvimento</a:t>
            </a:r>
          </a:p>
          <a:p>
            <a:pPr lvl="1"/>
            <a:r>
              <a:rPr lang="pt-BR" dirty="0" smtClean="0"/>
              <a:t>Identificação prévia de problemas</a:t>
            </a:r>
          </a:p>
          <a:p>
            <a:r>
              <a:rPr lang="pt-BR" dirty="0" smtClean="0"/>
              <a:t>Predição do comportamento futuro do sistema</a:t>
            </a:r>
          </a:p>
          <a:p>
            <a:pPr lvl="1"/>
            <a:r>
              <a:rPr lang="pt-BR" dirty="0" smtClean="0"/>
              <a:t>Experimentar diversas soluções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Definição: são elementos gráficos que possuem um significado predefinido</a:t>
            </a:r>
          </a:p>
          <a:p>
            <a:r>
              <a:rPr lang="pt-BR" dirty="0" smtClean="0"/>
              <a:t>São os modelos para software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Paradigma: uma forma de abordar um problema</a:t>
            </a:r>
          </a:p>
          <a:p>
            <a:r>
              <a:rPr lang="pt-BR" dirty="0" smtClean="0"/>
              <a:t>Princípios da Orientação a Objetos: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Qualquer coisa é objeto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Objetos realizam tarefas através da requisição de serviços a outros objetos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Cada Objeto pertence a uma determinada classe. Uma classe agrupa objetos similares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A classe é um repositório para o comportamento associado ao objeto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Classe são organizadas em hierarquias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Ilustrativa dos Princípios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João quer comprar uma pizza. João está muito ocupado em casa e resolve pedir sua pizza por telefone. João liga para a pizzaria e realiza seu pedido. João informa ao atendente (José) seu nome, as características da pizza desejada e o seu endereço. José, que só realiza a função de atendente, então comunica à Maria, funcionária da pizzaria para fazer as pizzas. Quando Maria termina de fazer a pizza, José chama Antônio, o entregador. João recebe a pizza desejada das mãos de Antônio meia hora depois.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Ilustrativa dos Princípios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João foi atingido através da colaboração de diversos agentes, que são denominados objetos. Há diversos objetos na história (1º princípio): João, Maria, José, Antônio. Todos colaboram com uma parte, e o objetivo é alcançado quando todos trabalham juntos (2º princípio). Além disso, o comportamento esperado é o mesmo de qualquer entregador. Antônio é da classe Entregador (3º princípio). Um comportamento comum do entregador é realizar a entrega no endereço específico (4º princípio). José é um ser humano como todos os outros (5º princípio)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principais: dados e processos. </a:t>
            </a:r>
          </a:p>
          <a:p>
            <a:r>
              <a:rPr lang="pt-BR" dirty="0" smtClean="0"/>
              <a:t>Os processos agem sobre os dados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966</Words>
  <PresentationFormat>Apresentação na tela (4:3)</PresentationFormat>
  <Paragraphs>107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Introdução POO</vt:lpstr>
      <vt:lpstr>Sistemas de Informação</vt:lpstr>
      <vt:lpstr>Modelo</vt:lpstr>
      <vt:lpstr>Razões de Uso do Modelo</vt:lpstr>
      <vt:lpstr>Diagramas</vt:lpstr>
      <vt:lpstr>Paradigma Orientada a Objetos</vt:lpstr>
      <vt:lpstr>História Ilustrativa dos Princípios</vt:lpstr>
      <vt:lpstr>História Ilustrativa dos Princípios</vt:lpstr>
      <vt:lpstr>Paradigma Estruturado</vt:lpstr>
      <vt:lpstr>POO no cotidiano dos Humanos</vt:lpstr>
      <vt:lpstr>POO</vt:lpstr>
      <vt:lpstr>Classe e Objetos</vt:lpstr>
      <vt:lpstr>Mensagens</vt:lpstr>
      <vt:lpstr>Abstração na Orientação a Objetos</vt:lpstr>
      <vt:lpstr>Encapsulamento</vt:lpstr>
      <vt:lpstr>Polimorfismo</vt:lpstr>
      <vt:lpstr>Herança</vt:lpstr>
      <vt:lpstr>Herança</vt:lpstr>
      <vt:lpstr>MODELAGEM UML</vt:lpstr>
      <vt:lpstr>Diagrama de Classes - Propriedades</vt:lpstr>
      <vt:lpstr>Diagrama de Classes - Operação</vt:lpstr>
      <vt:lpstr>Diagrama de Classes - Herança</vt:lpstr>
      <vt:lpstr>Diagrama de Classes - Dependências</vt:lpstr>
      <vt:lpstr>Diagrama de Classes –Estáticos</vt:lpstr>
      <vt:lpstr>Diagrama de Classes – Agregação e Composição</vt:lpstr>
      <vt:lpstr>Agregação e Composição</vt:lpstr>
      <vt:lpstr>Classe Abstrata</vt:lpstr>
      <vt:lpstr>Classe de Associação</vt:lpstr>
      <vt:lpstr>Diagrama de Classes - Dicas</vt:lpstr>
      <vt:lpstr>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POO</dc:title>
  <dc:creator>Thiago</dc:creator>
  <cp:lastModifiedBy>Thiago</cp:lastModifiedBy>
  <cp:revision>62</cp:revision>
  <dcterms:created xsi:type="dcterms:W3CDTF">2013-10-18T19:00:21Z</dcterms:created>
  <dcterms:modified xsi:type="dcterms:W3CDTF">2013-10-18T23:13:26Z</dcterms:modified>
</cp:coreProperties>
</file>