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3" r:id="rId6"/>
    <p:sldId id="300" r:id="rId7"/>
    <p:sldId id="305" r:id="rId8"/>
    <p:sldId id="310" r:id="rId9"/>
    <p:sldId id="301" r:id="rId10"/>
    <p:sldId id="306" r:id="rId11"/>
    <p:sldId id="302" r:id="rId12"/>
    <p:sldId id="307" r:id="rId13"/>
    <p:sldId id="303" r:id="rId14"/>
    <p:sldId id="308" r:id="rId15"/>
    <p:sldId id="304" r:id="rId16"/>
    <p:sldId id="309" r:id="rId17"/>
    <p:sldId id="283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Overpass Mon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8BC41-16BE-4286-98EC-DB6740A924B8}">
  <a:tblStyle styleId="{3E68BC41-16BE-4286-98EC-DB6740A92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55C418-A789-4C23-879D-2C2497255E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3" autoAdjust="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11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73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Ainda usando a analogia do carro, sabemos que ele possui atributos e métodos, ou seja, características e comportamentos.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métodos do carro, como acelerar, podem usar atributos e outros métodos do carro como o tanque de gasolina e o mecanismo de injeção de combustível, </a:t>
            </a:r>
            <a:r>
              <a:rPr lang="pt-PT" dirty="0" err="1"/>
              <a:t>respectivamente</a:t>
            </a:r>
            <a:r>
              <a:rPr lang="pt-PT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uma vez que acelerar gasta combustível.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entanto, se alguns desses atributos ou métodos forem facilmente visíveis e modificáveis, como o mecanismo de aceleração do carro,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isso pode dar liberdade para que alterações sejam feitas, resultando em efeitos colaterais imprevisíveis. Nessa analogia, uma pessoa pode não estar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satisfeita com a aceleração do carro e modifica a forma como ela ocorre, criando efeitos colaterais que podem fazer o carro nem andar, por exemplo.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76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0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3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83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Podemos dizer então que seu objeto pode ser classificado (isto é, seu objeto pertence à uma classe) como um carro,</a:t>
            </a:r>
            <a:br>
              <a:rPr lang="pt-PT" sz="11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1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e que seu carro nada mais é que uma instância dessa classe chamada "carro".</a:t>
            </a:r>
            <a:endParaRPr lang="pt-PT" sz="1100" dirty="0">
              <a:solidFill>
                <a:schemeClr val="bg1">
                  <a:lumMod val="95000"/>
                </a:schemeClr>
              </a:solidFill>
              <a:latin typeface="Overpass Mon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9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3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3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9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25859" y="1566584"/>
            <a:ext cx="8520600" cy="1464092"/>
          </a:xfrm>
          <a:prstGeom prst="rect">
            <a:avLst/>
          </a:prstGeom>
        </p:spPr>
        <p:txBody>
          <a:bodyPr spcFirstLastPara="1" wrap="square" lIns="0" tIns="90000" rIns="91425" bIns="144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Progrmação Orientada a Objetos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2"/>
                </a:solidFill>
              </a:rPr>
              <a:t>Hugo Gomes e Ezequiel Santos 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D378E61-3AE8-4BD6-9DA4-19E97B62F0BB}"/>
              </a:ext>
            </a:extLst>
          </p:cNvPr>
          <p:cNvSpPr txBox="1"/>
          <p:nvPr/>
        </p:nvSpPr>
        <p:spPr>
          <a:xfrm>
            <a:off x="1277470" y="1590286"/>
            <a:ext cx="65890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O conceito de abstração consiste em esconder os detalhes de algo, no caso, os detalhes desnecessários.</a:t>
            </a:r>
          </a:p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No mundo real, utilizamos abstrações o tempo todo. Tudo que não sabemos como funciona por baixo dos panos pode ser considerado uma abstração.</a:t>
            </a:r>
          </a:p>
        </p:txBody>
      </p:sp>
    </p:spTree>
    <p:extLst>
      <p:ext uri="{BB962C8B-B14F-4D97-AF65-F5344CB8AC3E}">
        <p14:creationId xmlns:p14="http://schemas.microsoft.com/office/powerpoint/2010/main" val="104022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Encapsulamento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69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A987B9-4AB3-4ECB-8269-99DAED069A5A}"/>
              </a:ext>
            </a:extLst>
          </p:cNvPr>
          <p:cNvSpPr txBox="1"/>
          <p:nvPr/>
        </p:nvSpPr>
        <p:spPr>
          <a:xfrm>
            <a:off x="964826" y="1540698"/>
            <a:ext cx="72143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Encapsulamento permite ocultar detalhes e funcionalidades internas de funcionamento dos métodos desnecessários de uma classe permaneçam ocultos para os objetos. </a:t>
            </a:r>
          </a:p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Por conta dessa técnica, o conhecimento a respeito da implementação interna da classe é desnecessário do ponto de vista do objeto, uma vez que isso passa a ser </a:t>
            </a:r>
          </a:p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responsabilidade dos métodos internos da classe.</a:t>
            </a:r>
          </a:p>
        </p:txBody>
      </p:sp>
    </p:spTree>
    <p:extLst>
      <p:ext uri="{BB962C8B-B14F-4D97-AF65-F5344CB8AC3E}">
        <p14:creationId xmlns:p14="http://schemas.microsoft.com/office/powerpoint/2010/main" val="110649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bg1">
                    <a:lumMod val="95000"/>
                  </a:schemeClr>
                </a:solidFill>
                <a:effectLst/>
                <a:latin typeface="Arial (corpo)"/>
              </a:rPr>
              <a:t>Herança</a:t>
            </a:r>
            <a:endParaRPr lang="pt-PT" dirty="0">
              <a:solidFill>
                <a:schemeClr val="bg1">
                  <a:lumMod val="95000"/>
                </a:schemeClr>
              </a:solidFill>
              <a:latin typeface="Arial (corpo)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5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E1C3CE-1C61-4E9E-BCD1-74F6B2562AA8}"/>
              </a:ext>
            </a:extLst>
          </p:cNvPr>
          <p:cNvSpPr txBox="1"/>
          <p:nvPr/>
        </p:nvSpPr>
        <p:spPr>
          <a:xfrm>
            <a:off x="874058" y="1663809"/>
            <a:ext cx="73958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Herança é um mecanismo que permite que características comuns a diversas classes sejam fatoradas em uma classe base, ou superclasse. A partir de uma classe base, outras classes podem ser especificadas. Cada classe derivada ou subclasse apresenta as características (estrutura e métodos) da classe base e acrescenta a elas o que for definido de particularidade para ela. </a:t>
            </a:r>
          </a:p>
        </p:txBody>
      </p:sp>
    </p:spTree>
    <p:extLst>
      <p:ext uri="{BB962C8B-B14F-4D97-AF65-F5344CB8AC3E}">
        <p14:creationId xmlns:p14="http://schemas.microsoft.com/office/powerpoint/2010/main" val="247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Polimorfismo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9BCF38-8B1C-4BAC-8AFA-7F3F14948C03}"/>
              </a:ext>
            </a:extLst>
          </p:cNvPr>
          <p:cNvSpPr txBox="1"/>
          <p:nvPr/>
        </p:nvSpPr>
        <p:spPr>
          <a:xfrm>
            <a:off x="1344706" y="1663809"/>
            <a:ext cx="64545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Polimorfismo é o princípio pelo qual duas ou mais classes derivadas de uma mesma superclasse podem invocar métodos que têm a mesma identificação (assinatura) mas comportamentos distintos, especializados para cada classe derivada, usando para tanto uma referência a um objeto do tipo da superclasse.</a:t>
            </a:r>
          </a:p>
        </p:txBody>
      </p:sp>
    </p:spTree>
    <p:extLst>
      <p:ext uri="{BB962C8B-B14F-4D97-AF65-F5344CB8AC3E}">
        <p14:creationId xmlns:p14="http://schemas.microsoft.com/office/powerpoint/2010/main" val="241282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278000" y="1479167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600" dirty="0"/>
              <a:t>FIM</a:t>
            </a:r>
            <a:endParaRPr sz="1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505980" y="1818993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1844733" y="181695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279914" y="324571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3632351" y="323430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1862F5-1C04-4E88-A436-FEB5EBC74961}"/>
              </a:ext>
            </a:extLst>
          </p:cNvPr>
          <p:cNvSpPr/>
          <p:nvPr/>
        </p:nvSpPr>
        <p:spPr>
          <a:xfrm>
            <a:off x="78233" y="2069447"/>
            <a:ext cx="1671388" cy="28824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2403AF-7275-4525-B134-E7A6ABBEAC15}"/>
              </a:ext>
            </a:extLst>
          </p:cNvPr>
          <p:cNvSpPr/>
          <p:nvPr/>
        </p:nvSpPr>
        <p:spPr>
          <a:xfrm>
            <a:off x="2829871" y="2069448"/>
            <a:ext cx="1671388" cy="28824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3C85BC-3ADC-4667-9823-C22A3A7187DB}"/>
              </a:ext>
            </a:extLst>
          </p:cNvPr>
          <p:cNvSpPr/>
          <p:nvPr/>
        </p:nvSpPr>
        <p:spPr>
          <a:xfrm>
            <a:off x="1964062" y="3382634"/>
            <a:ext cx="1671388" cy="28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2AB67F8-DC5D-4C54-8DD2-34F340C4436D}"/>
              </a:ext>
            </a:extLst>
          </p:cNvPr>
          <p:cNvSpPr/>
          <p:nvPr/>
        </p:nvSpPr>
        <p:spPr>
          <a:xfrm>
            <a:off x="5974162" y="2069447"/>
            <a:ext cx="1671388" cy="28824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tx1">
                    <a:lumMod val="75000"/>
                  </a:schemeClr>
                </a:solidFill>
                <a:effectLst/>
                <a:latin typeface="Arial (corpo)"/>
              </a:rPr>
              <a:t>Herança</a:t>
            </a:r>
            <a:endParaRPr lang="pt-PT" dirty="0">
              <a:solidFill>
                <a:schemeClr val="tx1">
                  <a:lumMod val="75000"/>
                </a:schemeClr>
              </a:solidFill>
              <a:latin typeface="Arial (corpo)"/>
            </a:endParaRPr>
          </a:p>
        </p:txBody>
      </p:sp>
      <p:sp>
        <p:nvSpPr>
          <p:cNvPr id="13" name="Google Shape;354;p29">
            <a:extLst>
              <a:ext uri="{FF2B5EF4-FFF2-40B4-BE49-F238E27FC236}">
                <a16:creationId xmlns:a16="http://schemas.microsoft.com/office/drawing/2014/main" id="{4E490409-4779-42B8-91D8-79CAF5EAA0A7}"/>
              </a:ext>
            </a:extLst>
          </p:cNvPr>
          <p:cNvSpPr txBox="1">
            <a:spLocks/>
          </p:cNvSpPr>
          <p:nvPr/>
        </p:nvSpPr>
        <p:spPr>
          <a:xfrm flipH="1">
            <a:off x="4984789" y="1818993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354;p29">
            <a:extLst>
              <a:ext uri="{FF2B5EF4-FFF2-40B4-BE49-F238E27FC236}">
                <a16:creationId xmlns:a16="http://schemas.microsoft.com/office/drawing/2014/main" id="{1D3D6363-CF63-4596-994B-0B95192A6F83}"/>
              </a:ext>
            </a:extLst>
          </p:cNvPr>
          <p:cNvSpPr txBox="1">
            <a:spLocks/>
          </p:cNvSpPr>
          <p:nvPr/>
        </p:nvSpPr>
        <p:spPr>
          <a:xfrm flipH="1">
            <a:off x="6066738" y="324571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DABC8F2-89D1-4162-8642-7EB51DCC9B6E}"/>
              </a:ext>
            </a:extLst>
          </p:cNvPr>
          <p:cNvSpPr/>
          <p:nvPr/>
        </p:nvSpPr>
        <p:spPr>
          <a:xfrm>
            <a:off x="4572000" y="3381159"/>
            <a:ext cx="1671388" cy="28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>
                    <a:lumMod val="75000"/>
                  </a:schemeClr>
                </a:solidFill>
              </a:rPr>
              <a:t>Encapsulamento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6D37279-66DA-466F-B9CB-E8CF8F78282A}"/>
              </a:ext>
            </a:extLst>
          </p:cNvPr>
          <p:cNvSpPr/>
          <p:nvPr/>
        </p:nvSpPr>
        <p:spPr>
          <a:xfrm>
            <a:off x="7148688" y="3382215"/>
            <a:ext cx="1671388" cy="28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>
                    <a:lumMod val="75000"/>
                  </a:schemeClr>
                </a:solidFill>
              </a:rPr>
              <a:t>Polimorfismo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047314" y="2571750"/>
            <a:ext cx="5049371" cy="83593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Programação orientada a objetos (POO) é um paradigma de programação baseado no conceito de "objetos", que podem conter dados na forma de campos, também conhecidos como atributos, e códigos, na forma de procedimentos, também conhecidos como métodos.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F4FD370-6E6E-40A6-AA8C-68B1698D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799" y="3671701"/>
            <a:ext cx="4100400" cy="402900"/>
          </a:xfrm>
        </p:spPr>
        <p:txBody>
          <a:bodyPr/>
          <a:lstStyle/>
          <a:p>
            <a:r>
              <a:rPr lang="pt-PT" sz="2800" dirty="0">
                <a:solidFill>
                  <a:schemeClr val="accent4">
                    <a:lumMod val="75000"/>
                  </a:schemeClr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pt-PT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Objetos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37446A-11CA-4133-8C06-CC85A20FA5F1}"/>
              </a:ext>
            </a:extLst>
          </p:cNvPr>
          <p:cNvSpPr txBox="1"/>
          <p:nvPr/>
        </p:nvSpPr>
        <p:spPr>
          <a:xfrm>
            <a:off x="269781" y="1562374"/>
            <a:ext cx="87792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Utilizando por exemplo o carro para explicar o que é um objeto.</a:t>
            </a:r>
          </a:p>
          <a:p>
            <a:endParaRPr lang="pt-PT" sz="1600" b="0" i="0" dirty="0">
              <a:solidFill>
                <a:schemeClr val="bg1">
                  <a:lumMod val="95000"/>
                </a:schemeClr>
              </a:solidFill>
              <a:effectLst/>
              <a:latin typeface="Overpass Mono" panose="020B0604020202020204" charset="0"/>
            </a:endParaRPr>
          </a:p>
          <a:p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O seu carro tem as características que você estava procurando:</a:t>
            </a:r>
            <a:b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um motor 2.0 híbrido, azul escuro, quatro portas etc. Ele também possui comportamentos que, provavelmente, foram o motivo de sua compra,</a:t>
            </a:r>
            <a:b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como acelerar, desacelerar, acender os faróis, buzinar. Podemos dizer que o carro novo é um objeto, onde suas características são seus atributos (dados atrelados ao objeto)</a:t>
            </a:r>
            <a:b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e seus comportamentos são ações ou métodos.</a:t>
            </a:r>
            <a:endParaRPr lang="pt-PT" sz="1600" dirty="0">
              <a:solidFill>
                <a:schemeClr val="bg1">
                  <a:lumMod val="95000"/>
                </a:schemeClr>
              </a:solidFill>
              <a:latin typeface="Overpass Mon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Classes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84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3D22FF-CC69-4445-A942-7FC8309C006B}"/>
              </a:ext>
            </a:extLst>
          </p:cNvPr>
          <p:cNvSpPr txBox="1"/>
          <p:nvPr/>
        </p:nvSpPr>
        <p:spPr>
          <a:xfrm>
            <a:off x="430305" y="1730317"/>
            <a:ext cx="82833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Seu carro é um objeto seu mas na loja onde você o comprou </a:t>
            </a:r>
          </a:p>
          <a:p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existiam vários outros, muito parecidos, com quatro rodas,</a:t>
            </a:r>
          </a:p>
          <a:p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volante entre outras partes.</a:t>
            </a:r>
            <a:b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  <a:t>A</a:t>
            </a:r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pesar do seu carro ser único por ter uma placa única, registro único no Departamento de Trânsito podem existir outros como os mesmos atributos, ou parecidos ou mesmo totalmente diferentes,</a:t>
            </a:r>
            <a:br>
              <a:rPr lang="pt-PT" sz="1600" dirty="0">
                <a:solidFill>
                  <a:schemeClr val="bg1">
                    <a:lumMod val="95000"/>
                  </a:schemeClr>
                </a:solidFill>
                <a:latin typeface="Overpass Mono" panose="020B0604020202020204" charset="0"/>
              </a:rPr>
            </a:br>
            <a:r>
              <a:rPr lang="pt-PT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Overpass Mono" panose="020B0604020202020204" charset="0"/>
              </a:rPr>
              <a:t>mas que ainda são considerados carros. </a:t>
            </a:r>
          </a:p>
        </p:txBody>
      </p:sp>
    </p:spTree>
    <p:extLst>
      <p:ext uri="{BB962C8B-B14F-4D97-AF65-F5344CB8AC3E}">
        <p14:creationId xmlns:p14="http://schemas.microsoft.com/office/powerpoint/2010/main" val="697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06B3A3-3776-4B7D-A67A-A912D553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16" y="1198851"/>
            <a:ext cx="3922568" cy="27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547657" y="2761474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Abstração</a:t>
            </a:r>
            <a:endParaRPr lang="pt-PT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658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644</Words>
  <Application>Microsoft Office PowerPoint</Application>
  <PresentationFormat>Apresentação no Ecrã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Anaheim</vt:lpstr>
      <vt:lpstr>Arial (corpo)</vt:lpstr>
      <vt:lpstr>Overpass Mono</vt:lpstr>
      <vt:lpstr>Programming Lesson by Slidesgo</vt:lpstr>
      <vt:lpstr>Progrmação Orientada a Objetos</vt:lpstr>
      <vt:lpstr>TABLE OF CONTENTS</vt:lpstr>
      <vt:lpstr>Introdução</vt:lpstr>
      <vt:lpstr>Objetos</vt:lpstr>
      <vt:lpstr>Apresentação do PowerPoint</vt:lpstr>
      <vt:lpstr>Classes</vt:lpstr>
      <vt:lpstr>Apresentação do PowerPoint</vt:lpstr>
      <vt:lpstr>Apresentação do PowerPoint</vt:lpstr>
      <vt:lpstr>Abstração</vt:lpstr>
      <vt:lpstr>Apresentação do PowerPoint</vt:lpstr>
      <vt:lpstr>Encapsulamento</vt:lpstr>
      <vt:lpstr>Apresentação do PowerPoint</vt:lpstr>
      <vt:lpstr>Herança</vt:lpstr>
      <vt:lpstr>Apresentação do PowerPoint</vt:lpstr>
      <vt:lpstr>Polimorfismo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Progrmação Orientada a Objetos</dc:title>
  <cp:lastModifiedBy>Ezequiel Santos</cp:lastModifiedBy>
  <cp:revision>13</cp:revision>
  <dcterms:modified xsi:type="dcterms:W3CDTF">2022-03-10T11:18:57Z</dcterms:modified>
</cp:coreProperties>
</file>