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6" r:id="rId2"/>
    <p:sldId id="258" r:id="rId3"/>
    <p:sldId id="259" r:id="rId4"/>
    <p:sldId id="268" r:id="rId5"/>
    <p:sldId id="260" r:id="rId6"/>
    <p:sldId id="257" r:id="rId7"/>
    <p:sldId id="272" r:id="rId8"/>
    <p:sldId id="271" r:id="rId9"/>
    <p:sldId id="266" r:id="rId10"/>
    <p:sldId id="274" r:id="rId11"/>
    <p:sldId id="273" r:id="rId12"/>
    <p:sldId id="261" r:id="rId13"/>
    <p:sldId id="264" r:id="rId14"/>
    <p:sldId id="262" r:id="rId15"/>
    <p:sldId id="263" r:id="rId16"/>
    <p:sldId id="278" r:id="rId17"/>
    <p:sldId id="277" r:id="rId18"/>
    <p:sldId id="270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o Aguettaz" initials="HA" lastIdx="3" clrIdx="0">
    <p:extLst>
      <p:ext uri="{19B8F6BF-5375-455C-9EA6-DF929625EA0E}">
        <p15:presenceInfo xmlns:p15="http://schemas.microsoft.com/office/powerpoint/2012/main" userId="4b5d89c524721c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0" autoAdjust="0"/>
    <p:restoredTop sz="94095" autoAdjust="0"/>
  </p:normalViewPr>
  <p:slideViewPr>
    <p:cSldViewPr snapToGrid="0">
      <p:cViewPr varScale="1">
        <p:scale>
          <a:sx n="66" d="100"/>
          <a:sy n="66" d="100"/>
        </p:scale>
        <p:origin x="556" y="48"/>
      </p:cViewPr>
      <p:guideLst/>
    </p:cSldViewPr>
  </p:slideViewPr>
  <p:outlineViewPr>
    <p:cViewPr>
      <p:scale>
        <a:sx n="33" d="100"/>
        <a:sy n="33" d="100"/>
      </p:scale>
      <p:origin x="0" y="-8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14T15:54:47.313" idx="1">
    <p:pos x="7229" y="2107"/>
    <p:text>faire 20 sources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15T11:27:02.339" idx="3">
    <p:pos x="634" y="1599"/>
    <p:text>informations sur ces sources:
- fiabilité
- #articles
- taux de republication
- 5 plus grosses connections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14T18:37:49.023" idx="2">
    <p:pos x="10" y="10"/>
    <p:text>zoomer sur quelques communautés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DEEE4-3A57-4056-BD8F-A5E69168A833}" type="datetimeFigureOut">
              <a:rPr lang="fr-FR" smtClean="0"/>
              <a:t>17/08/2018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0EE9C-6709-4990-BE9A-E08D75E9A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25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0EE9C-6709-4990-BE9A-E08D75E9A1C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51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0EE9C-6709-4990-BE9A-E08D75E9A1C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358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3A9F-F681-4B9C-A525-9146895842F5}" type="datetime1">
              <a:rPr lang="fr-FR" smtClean="0"/>
              <a:t>17/08/2018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A6A7-883F-404D-A7C6-1BF0327712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97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858B-1122-48AE-96F3-28CEBB05832D}" type="datetime1">
              <a:rPr lang="fr-FR" smtClean="0"/>
              <a:t>17/08/2018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A6A7-883F-404D-A7C6-1BF0327712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71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47F3-9A2C-4F11-B82A-AA3472B508E2}" type="datetime1">
              <a:rPr lang="fr-FR" smtClean="0"/>
              <a:t>17/08/2018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A6A7-883F-404D-A7C6-1BF0327712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22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A25E-4E22-427B-97EE-E3C63B79D950}" type="datetime1">
              <a:rPr lang="fr-FR" smtClean="0"/>
              <a:t>17/08/2018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A6A7-883F-404D-A7C6-1BF0327712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862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CBE9-C68C-4D5A-A8F9-2572678B9B85}" type="datetime1">
              <a:rPr lang="fr-FR" smtClean="0"/>
              <a:t>17/08/2018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A6A7-883F-404D-A7C6-1BF0327712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733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B654-134C-4E84-8869-33EF89C5D4E1}" type="datetime1">
              <a:rPr lang="fr-FR" smtClean="0"/>
              <a:t>17/08/2018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A6A7-883F-404D-A7C6-1BF0327712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41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B73-16BB-4D7B-95F8-07189C64E026}" type="datetime1">
              <a:rPr lang="fr-FR" smtClean="0"/>
              <a:t>17/08/2018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A6A7-883F-404D-A7C6-1BF0327712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11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6DB4-F7E5-4FD0-9C9C-5AB6FD5B7DB0}" type="datetime1">
              <a:rPr lang="fr-FR" smtClean="0"/>
              <a:t>17/08/2018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A6A7-883F-404D-A7C6-1BF0327712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26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AE01-949C-42E4-BC0D-9ABDD80FA7FA}" type="datetime1">
              <a:rPr lang="fr-FR" smtClean="0"/>
              <a:t>17/08/2018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A6A7-883F-404D-A7C6-1BF0327712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18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F7DB-A6F5-449E-9E1A-B3692D6FF847}" type="datetime1">
              <a:rPr lang="fr-FR" smtClean="0"/>
              <a:t>17/08/2018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A6A7-883F-404D-A7C6-1BF0327712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25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3359-C8B7-4FFD-A7FD-858AA0D2C2DA}" type="datetime1">
              <a:rPr lang="fr-FR" smtClean="0"/>
              <a:t>17/08/2018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A6A7-883F-404D-A7C6-1BF0327712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88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3CE33-5572-4BA3-90F5-4511FD01E40B}" type="datetime1">
              <a:rPr lang="fr-FR" smtClean="0"/>
              <a:t>17/08/2018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CA6A7-883F-404D-A7C6-1BF03277122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00" y="0"/>
            <a:ext cx="1800000" cy="925524"/>
          </a:xfrm>
          <a:prstGeom prst="rect">
            <a:avLst/>
          </a:prstGeom>
        </p:spPr>
      </p:pic>
      <p:sp>
        <p:nvSpPr>
          <p:cNvPr id="8" name="ZoneTexte 7"/>
          <p:cNvSpPr txBox="1"/>
          <p:nvPr userDrawn="1"/>
        </p:nvSpPr>
        <p:spPr>
          <a:xfrm>
            <a:off x="4107712" y="183"/>
            <a:ext cx="397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Fake news</a:t>
            </a:r>
            <a:r>
              <a:rPr lang="en-US" baseline="0" dirty="0" smtClean="0"/>
              <a:t> </a:t>
            </a:r>
            <a:r>
              <a:rPr lang="en-US" baseline="0" noProof="0" dirty="0" smtClean="0"/>
              <a:t>project</a:t>
            </a:r>
            <a:r>
              <a:rPr lang="en-US" baseline="0" dirty="0" smtClean="0"/>
              <a:t> – Summer 2018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83"/>
            <a:ext cx="2977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aseline="0" noProof="0" dirty="0" smtClean="0"/>
              <a:t>Signal Processing Laboratory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966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cience.sciencemag.org/content/359/6380/114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wars.com/" TargetMode="External"/><Relationship Id="rId2" Type="http://schemas.openxmlformats.org/officeDocument/2006/relationships/hyperlink" Target="http://www.snope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heonion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gdeltproject.org/gdelt-2-0-our-global-world-in-realti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exa.com/" TargetMode="External"/><Relationship Id="rId2" Type="http://schemas.openxmlformats.org/officeDocument/2006/relationships/hyperlink" Target="https://www.vodie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hyperlink" Target="https://mediabiasfactcheck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53974"/>
          </a:xfrm>
        </p:spPr>
        <p:txBody>
          <a:bodyPr/>
          <a:lstStyle/>
          <a:p>
            <a:r>
              <a:rPr lang="en-US" dirty="0" smtClean="0"/>
              <a:t>Fake news project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Signal Processing Laboratory</a:t>
            </a:r>
          </a:p>
          <a:p>
            <a:endParaRPr lang="en-US" dirty="0"/>
          </a:p>
          <a:p>
            <a:r>
              <a:rPr lang="en-US" dirty="0" smtClean="0"/>
              <a:t>Summer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2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6000" y="1099140"/>
            <a:ext cx="10800000" cy="1325563"/>
          </a:xfrm>
        </p:spPr>
        <p:txBody>
          <a:bodyPr/>
          <a:lstStyle/>
          <a:p>
            <a:pPr algn="just"/>
            <a:r>
              <a:rPr lang="en-GB" u="sng" dirty="0"/>
              <a:t>The spread of true and false news online</a:t>
            </a:r>
            <a:r>
              <a:rPr lang="en-GB" dirty="0"/>
              <a:t>,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</a:t>
            </a:r>
            <a:r>
              <a:rPr lang="en-GB" dirty="0"/>
              <a:t>. </a:t>
            </a:r>
            <a:r>
              <a:rPr lang="en-GB" dirty="0" err="1"/>
              <a:t>Vosoughi</a:t>
            </a:r>
            <a:r>
              <a:rPr lang="en-GB" dirty="0"/>
              <a:t>, D. Roy and S. Aral</a:t>
            </a:r>
            <a:endParaRPr lang="en-GB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6000" y="2506896"/>
            <a:ext cx="10800000" cy="40707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i="1" dirty="0" smtClean="0"/>
              <a:t>Source </a:t>
            </a:r>
            <a:r>
              <a:rPr lang="en-US" i="1" dirty="0"/>
              <a:t>: </a:t>
            </a:r>
            <a:r>
              <a:rPr lang="en-US" i="1" dirty="0">
                <a:hlinkClick r:id="rId3"/>
              </a:rPr>
              <a:t>http://</a:t>
            </a:r>
            <a:r>
              <a:rPr lang="en-US" i="1" dirty="0" smtClean="0">
                <a:hlinkClick r:id="rId3"/>
              </a:rPr>
              <a:t>science.sciencemag.org/content/359/6380/1146</a:t>
            </a:r>
            <a:endParaRPr lang="en-US" i="1" dirty="0" smtClean="0"/>
          </a:p>
          <a:p>
            <a:pPr marL="0" indent="0" algn="just">
              <a:buNone/>
            </a:pPr>
            <a:r>
              <a:rPr lang="en-GB" b="1" dirty="0" smtClean="0"/>
              <a:t>Data </a:t>
            </a:r>
            <a:r>
              <a:rPr lang="en-GB" b="1" dirty="0"/>
              <a:t>set </a:t>
            </a:r>
            <a:r>
              <a:rPr lang="en-GB" b="1" dirty="0" smtClean="0"/>
              <a:t>: </a:t>
            </a:r>
            <a:r>
              <a:rPr lang="en-GB" dirty="0" smtClean="0"/>
              <a:t>rumour </a:t>
            </a:r>
            <a:r>
              <a:rPr lang="en-GB" dirty="0"/>
              <a:t>cascades on Twitter from 2006 to </a:t>
            </a:r>
            <a:r>
              <a:rPr lang="en-GB" dirty="0" smtClean="0"/>
              <a:t>2017</a:t>
            </a:r>
          </a:p>
          <a:p>
            <a:pPr marL="0" indent="0" algn="just">
              <a:buNone/>
            </a:pPr>
            <a:r>
              <a:rPr lang="en-GB" b="1" dirty="0" smtClean="0"/>
              <a:t>Results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dirty="0" smtClean="0"/>
              <a:t>Falsehood </a:t>
            </a:r>
            <a:r>
              <a:rPr lang="en-GB" dirty="0"/>
              <a:t>diffused </a:t>
            </a:r>
            <a:r>
              <a:rPr lang="en-GB" b="1" dirty="0" smtClean="0"/>
              <a:t>farther</a:t>
            </a:r>
            <a:r>
              <a:rPr lang="en-GB" b="1" dirty="0"/>
              <a:t>, faster, deeper, and more broadly </a:t>
            </a:r>
            <a:r>
              <a:rPr lang="en-GB" dirty="0"/>
              <a:t>than the truth </a:t>
            </a:r>
            <a:endParaRPr lang="en-GB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b="1" dirty="0" smtClean="0"/>
              <a:t>False </a:t>
            </a:r>
            <a:r>
              <a:rPr lang="en-GB" b="1" dirty="0"/>
              <a:t>political news </a:t>
            </a:r>
            <a:r>
              <a:rPr lang="en-GB" dirty="0" smtClean="0"/>
              <a:t>travelled more quickly, deeper and </a:t>
            </a:r>
            <a:r>
              <a:rPr lang="en-GB" dirty="0"/>
              <a:t>more </a:t>
            </a:r>
            <a:r>
              <a:rPr lang="en-GB" dirty="0" smtClean="0"/>
              <a:t>broadly than other categories of information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dirty="0" smtClean="0"/>
              <a:t>Users who </a:t>
            </a:r>
            <a:r>
              <a:rPr lang="en-GB" dirty="0"/>
              <a:t>spread false news </a:t>
            </a:r>
            <a:r>
              <a:rPr lang="en-GB" b="1" dirty="0" smtClean="0"/>
              <a:t>aren’t </a:t>
            </a:r>
            <a:r>
              <a:rPr lang="en-GB" b="1" dirty="0"/>
              <a:t>the </a:t>
            </a:r>
            <a:r>
              <a:rPr lang="en-GB" b="1" dirty="0" smtClean="0"/>
              <a:t>influencers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0463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smtClean="0"/>
              <a:t>How to find a fake news on website news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Sources </a:t>
            </a:r>
            <a:r>
              <a:rPr lang="en-US" i="1" dirty="0"/>
              <a:t>: </a:t>
            </a:r>
            <a:r>
              <a:rPr lang="en-US" i="1" dirty="0" smtClean="0">
                <a:hlinkClick r:id="rId2"/>
              </a:rPr>
              <a:t>www.snopes.com</a:t>
            </a:r>
            <a:r>
              <a:rPr lang="en-US" i="1" dirty="0" smtClean="0"/>
              <a:t>, </a:t>
            </a:r>
            <a:r>
              <a:rPr lang="en-US" i="1" dirty="0" smtClean="0">
                <a:hlinkClick r:id="rId3"/>
              </a:rPr>
              <a:t>www.infowars.com</a:t>
            </a:r>
            <a:r>
              <a:rPr lang="en-US" i="1" dirty="0" smtClean="0"/>
              <a:t>, </a:t>
            </a:r>
            <a:r>
              <a:rPr lang="en-US" i="1" dirty="0" smtClean="0">
                <a:hlinkClick r:id="rId4"/>
              </a:rPr>
              <a:t>www.theonion.com</a:t>
            </a:r>
            <a:r>
              <a:rPr lang="en-US" i="1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Main issues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Fake news are detected </a:t>
            </a:r>
            <a:r>
              <a:rPr lang="en-US" dirty="0" smtClean="0"/>
              <a:t>quickly after their creation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Fake news are quickly removed or corrected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Some events aren’t in the GDELT Dataset</a:t>
            </a:r>
          </a:p>
        </p:txBody>
      </p:sp>
    </p:spTree>
    <p:extLst>
      <p:ext uri="{BB962C8B-B14F-4D97-AF65-F5344CB8AC3E}">
        <p14:creationId xmlns:p14="http://schemas.microsoft.com/office/powerpoint/2010/main" val="110909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089" y="1436629"/>
            <a:ext cx="7408711" cy="3839459"/>
          </a:xfrm>
          <a:prstGeom prst="rect">
            <a:avLst/>
          </a:prstGeom>
        </p:spPr>
      </p:pic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635817"/>
              </p:ext>
            </p:extLst>
          </p:nvPr>
        </p:nvGraphicFramePr>
        <p:xfrm>
          <a:off x="2032001" y="5528061"/>
          <a:ext cx="8128000" cy="7416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Mention Date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#Articles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#Source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08.12.17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713561281.0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132</a:t>
                      </a:r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840767" y="3094748"/>
            <a:ext cx="2501519" cy="52322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Misinformation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3607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04" y="675757"/>
            <a:ext cx="8847446" cy="5898297"/>
          </a:xfrm>
          <a:prstGeom prst="rect">
            <a:avLst/>
          </a:prstGeom>
        </p:spPr>
      </p:pic>
      <p:cxnSp>
        <p:nvCxnSpPr>
          <p:cNvPr id="4" name="Connecteur droit 3"/>
          <p:cNvCxnSpPr/>
          <p:nvPr/>
        </p:nvCxnSpPr>
        <p:spPr>
          <a:xfrm flipH="1">
            <a:off x="5395881" y="1410905"/>
            <a:ext cx="0" cy="44280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4476206" y="1010795"/>
            <a:ext cx="1839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Misinformation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215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mail-shows-effort-to-give-trump-campaign-wikileaks-document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77129" y="886968"/>
            <a:ext cx="8205071" cy="5469382"/>
          </a:xfrm>
          <a:prstGeom prst="rect">
            <a:avLst/>
          </a:prstGeom>
        </p:spPr>
      </p:pic>
      <p:cxnSp>
        <p:nvCxnSpPr>
          <p:cNvPr id="3" name="Connecteur droit avec flèche 2"/>
          <p:cNvCxnSpPr/>
          <p:nvPr/>
        </p:nvCxnSpPr>
        <p:spPr>
          <a:xfrm>
            <a:off x="1428108" y="3236360"/>
            <a:ext cx="3277456" cy="215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H="1">
            <a:off x="6123398" y="2753474"/>
            <a:ext cx="3565132" cy="955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9756721" y="2251788"/>
            <a:ext cx="1859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Hyper connected </a:t>
            </a:r>
            <a:endParaRPr lang="en-US" b="1" dirty="0" smtClean="0"/>
          </a:p>
          <a:p>
            <a:pPr algn="ctr"/>
            <a:r>
              <a:rPr lang="en-US" b="1" dirty="0" smtClean="0"/>
              <a:t>global US (#4)</a:t>
            </a:r>
          </a:p>
          <a:p>
            <a:pPr algn="ctr"/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-20849" y="2851616"/>
            <a:ext cx="198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Fast News (#2)</a:t>
            </a:r>
          </a:p>
        </p:txBody>
      </p:sp>
    </p:spTree>
    <p:extLst>
      <p:ext uri="{BB962C8B-B14F-4D97-AF65-F5344CB8AC3E}">
        <p14:creationId xmlns:p14="http://schemas.microsoft.com/office/powerpoint/2010/main" val="490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510519" y="1509000"/>
            <a:ext cx="11170962" cy="3840000"/>
            <a:chOff x="641604" y="2020824"/>
            <a:chExt cx="11170962" cy="3840000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2566" y="2020824"/>
              <a:ext cx="5760000" cy="3840000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604" y="2020824"/>
              <a:ext cx="5760000" cy="38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02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721259"/>
            <a:ext cx="10515600" cy="1325563"/>
          </a:xfrm>
        </p:spPr>
        <p:txBody>
          <a:bodyPr/>
          <a:lstStyle/>
          <a:p>
            <a:r>
              <a:rPr lang="en-US" dirty="0" smtClean="0"/>
              <a:t>Fake news on the digital press</a:t>
            </a:r>
            <a:endParaRPr lang="en-US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156958"/>
              </p:ext>
            </p:extLst>
          </p:nvPr>
        </p:nvGraphicFramePr>
        <p:xfrm>
          <a:off x="1128000" y="2046822"/>
          <a:ext cx="9936000" cy="3208572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484000"/>
                <a:gridCol w="2484000"/>
                <a:gridCol w="2484000"/>
                <a:gridCol w="2484000"/>
              </a:tblGrid>
              <a:tr h="5347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Sources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Fake</a:t>
                      </a:r>
                      <a:r>
                        <a:rPr lang="en-US" sz="1600" baseline="0" dirty="0" smtClean="0"/>
                        <a:t> news type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Goal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Impact</a:t>
                      </a:r>
                      <a:endParaRPr lang="en-US" sz="1600" dirty="0"/>
                    </a:p>
                  </a:txBody>
                  <a:tcPr anchor="ctr"/>
                </a:tc>
              </a:tr>
              <a:tr h="5347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infowars.com</a:t>
                      </a:r>
                      <a:endParaRPr lang="en-US" sz="1600" dirty="0"/>
                    </a:p>
                  </a:txBody>
                  <a:tcPr anchor="ctr">
                    <a:solidFill>
                      <a:srgbClr val="FF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Conspiracy theory</a:t>
                      </a:r>
                    </a:p>
                  </a:txBody>
                  <a:tcPr anchor="ctr">
                    <a:solidFill>
                      <a:srgbClr val="FF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Destabilization</a:t>
                      </a:r>
                      <a:endParaRPr lang="en-US" sz="1600" dirty="0"/>
                    </a:p>
                  </a:txBody>
                  <a:tcPr anchor="ctr">
                    <a:solidFill>
                      <a:srgbClr val="FF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 anchor="ctr">
                    <a:solidFill>
                      <a:srgbClr val="FFD3D3"/>
                    </a:solidFill>
                  </a:tcPr>
                </a:tc>
              </a:tr>
              <a:tr h="534762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zerohedge.com</a:t>
                      </a:r>
                      <a:endParaRPr lang="en-US" sz="1600" dirty="0"/>
                    </a:p>
                  </a:txBody>
                  <a:tcPr anchor="ctr">
                    <a:solidFill>
                      <a:srgbClr val="FF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Conspiracy theory</a:t>
                      </a:r>
                    </a:p>
                  </a:txBody>
                  <a:tcPr anchor="ctr">
                    <a:solidFill>
                      <a:srgbClr val="FF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Destabilization</a:t>
                      </a:r>
                    </a:p>
                  </a:txBody>
                  <a:tcPr anchor="ctr">
                    <a:solidFill>
                      <a:srgbClr val="FF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 anchor="ctr">
                    <a:solidFill>
                      <a:srgbClr val="FFD3D3"/>
                    </a:solidFill>
                  </a:tcPr>
                </a:tc>
              </a:tr>
              <a:tr h="5347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breitbart.com</a:t>
                      </a:r>
                      <a:endParaRPr lang="en-US" sz="1600" dirty="0"/>
                    </a:p>
                  </a:txBody>
                  <a:tcPr anchor="ctr">
                    <a:solidFill>
                      <a:srgbClr val="FF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Fascism</a:t>
                      </a:r>
                      <a:endParaRPr lang="en-US" sz="1600" dirty="0"/>
                    </a:p>
                  </a:txBody>
                  <a:tcPr anchor="ctr">
                    <a:solidFill>
                      <a:srgbClr val="FF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Indoctrination</a:t>
                      </a:r>
                      <a:endParaRPr lang="en-US" sz="1600" dirty="0"/>
                    </a:p>
                  </a:txBody>
                  <a:tcPr anchor="ctr">
                    <a:solidFill>
                      <a:srgbClr val="FF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 anchor="ctr">
                    <a:solidFill>
                      <a:srgbClr val="FFD3D3"/>
                    </a:solidFill>
                  </a:tcPr>
                </a:tc>
              </a:tr>
              <a:tr h="5347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buzzfeed.com</a:t>
                      </a:r>
                      <a:endParaRPr lang="en-US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Buzz</a:t>
                      </a:r>
                      <a:endParaRPr lang="en-US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Commercial</a:t>
                      </a:r>
                      <a:endParaRPr lang="en-US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Medium - Low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34762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theonion.com</a:t>
                      </a:r>
                      <a:endParaRPr 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Satire</a:t>
                      </a:r>
                      <a:endParaRPr 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Amusement</a:t>
                      </a:r>
                      <a:endParaRPr 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548974" y="873780"/>
            <a:ext cx="2842958" cy="52322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Fake vs Real news</a:t>
            </a:r>
            <a:endParaRPr lang="en-US" sz="28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6" r="9378"/>
          <a:stretch/>
        </p:blipFill>
        <p:spPr>
          <a:xfrm>
            <a:off x="156000" y="1544098"/>
            <a:ext cx="11880000" cy="494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9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987551"/>
            <a:ext cx="10515600" cy="838073"/>
          </a:xfrm>
        </p:spPr>
        <p:txBody>
          <a:bodyPr/>
          <a:lstStyle/>
          <a:p>
            <a:r>
              <a:rPr lang="en-US" b="1" noProof="0" dirty="0" smtClean="0"/>
              <a:t>Hypothesis</a:t>
            </a:r>
            <a:endParaRPr lang="en-US" b="1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112263"/>
            <a:ext cx="10515600" cy="36243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"/>
            </a:pPr>
            <a:r>
              <a:rPr lang="en-US" dirty="0" smtClean="0"/>
              <a:t>Fake news characteristics </a:t>
            </a:r>
            <a:r>
              <a:rPr lang="en-US" b="1" dirty="0" smtClean="0"/>
              <a:t>depend on fake news type </a:t>
            </a:r>
            <a:r>
              <a:rPr lang="en-US" dirty="0" smtClean="0"/>
              <a:t>(conspiracy, buzz, hoax,…) </a:t>
            </a:r>
            <a:endParaRPr lang="en-US" dirty="0" smtClean="0"/>
          </a:p>
          <a:p>
            <a:pPr>
              <a:buFont typeface="Wingdings" panose="05000000000000000000" pitchFamily="2" charset="2"/>
              <a:buChar char=""/>
            </a:pPr>
            <a:r>
              <a:rPr lang="en-US" dirty="0" smtClean="0"/>
              <a:t>Conspiracy theory and propaganda spread </a:t>
            </a:r>
            <a:r>
              <a:rPr lang="en-US" b="1" dirty="0" smtClean="0"/>
              <a:t>faster</a:t>
            </a:r>
            <a:r>
              <a:rPr lang="en-US" dirty="0" smtClean="0"/>
              <a:t> than buzz and hoax news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n-US" dirty="0" smtClean="0"/>
              <a:t>Fake news are </a:t>
            </a:r>
            <a:r>
              <a:rPr lang="en-US" b="1" dirty="0" smtClean="0"/>
              <a:t>quickly detected </a:t>
            </a:r>
            <a:r>
              <a:rPr lang="en-US" dirty="0" smtClean="0"/>
              <a:t>by other sources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en-US" dirty="0" smtClean="0"/>
              <a:t>Real news spreading is </a:t>
            </a:r>
            <a:r>
              <a:rPr lang="en-US" b="1" dirty="0" smtClean="0"/>
              <a:t>more linear </a:t>
            </a:r>
            <a:r>
              <a:rPr lang="en-US" dirty="0" smtClean="0"/>
              <a:t>than fake news spreading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995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115695"/>
            <a:ext cx="10515600" cy="1325563"/>
          </a:xfrm>
        </p:spPr>
        <p:txBody>
          <a:bodyPr/>
          <a:lstStyle/>
          <a:p>
            <a:r>
              <a:rPr lang="en-US" b="1" noProof="0" dirty="0" smtClean="0"/>
              <a:t>Data-set : GDELT</a:t>
            </a:r>
            <a:endParaRPr lang="en-US" b="1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98840"/>
            <a:ext cx="10760242" cy="544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noProof="0" dirty="0" smtClean="0"/>
              <a:t>Source : </a:t>
            </a:r>
            <a:r>
              <a:rPr lang="en-US" sz="2400" i="1" noProof="0" dirty="0" smtClean="0">
                <a:hlinkClick r:id="rId2"/>
              </a:rPr>
              <a:t>https://blog.gdeltproject.org/gdelt-2-0-our-global-world-in-realtime</a:t>
            </a:r>
            <a:endParaRPr lang="en-US" sz="2400" i="1" noProof="0" dirty="0" smtClean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  <a:p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80089"/>
              </p:ext>
            </p:extLst>
          </p:nvPr>
        </p:nvGraphicFramePr>
        <p:xfrm>
          <a:off x="1452000" y="4960492"/>
          <a:ext cx="9288000" cy="36847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548000"/>
                <a:gridCol w="1548000"/>
                <a:gridCol w="1548000"/>
                <a:gridCol w="1548000"/>
                <a:gridCol w="1548000"/>
                <a:gridCol w="1548000"/>
              </a:tblGrid>
              <a:tr h="36847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Event</a:t>
                      </a:r>
                      <a:r>
                        <a:rPr lang="fr-FR" baseline="0" dirty="0" smtClean="0"/>
                        <a:t> ID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Event Date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Mention Date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Source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Article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38200" y="4215748"/>
            <a:ext cx="24084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Contains</a:t>
            </a:r>
            <a:endParaRPr lang="en-US" sz="3000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009198"/>
              </p:ext>
            </p:extLst>
          </p:nvPr>
        </p:nvGraphicFramePr>
        <p:xfrm>
          <a:off x="1849120" y="3094940"/>
          <a:ext cx="8493760" cy="73931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123440"/>
                <a:gridCol w="2123440"/>
                <a:gridCol w="2123440"/>
                <a:gridCol w="2123440"/>
              </a:tblGrid>
              <a:tr h="36847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Date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#Sources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#Articles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#Events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04.12.17 </a:t>
                      </a:r>
                      <a:r>
                        <a:rPr lang="fr-FR" baseline="0" dirty="0" smtClean="0"/>
                        <a:t>-12.12.17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16235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782928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1462699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50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558900"/>
            <a:ext cx="10515600" cy="1325563"/>
          </a:xfrm>
        </p:spPr>
        <p:txBody>
          <a:bodyPr/>
          <a:lstStyle/>
          <a:p>
            <a:r>
              <a:rPr lang="en-US" noProof="0" dirty="0" smtClean="0"/>
              <a:t>Sources’ recurrence</a:t>
            </a:r>
            <a:endParaRPr lang="en-US" noProof="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16" y="1699529"/>
            <a:ext cx="7165369" cy="477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2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838200" y="558900"/>
            <a:ext cx="10515600" cy="1325563"/>
          </a:xfrm>
        </p:spPr>
        <p:txBody>
          <a:bodyPr/>
          <a:lstStyle/>
          <a:p>
            <a:r>
              <a:rPr lang="en-US" noProof="0" dirty="0" smtClean="0"/>
              <a:t>Most popular sources in the web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838200" y="1484353"/>
            <a:ext cx="98263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/>
              <a:t>Sources : </a:t>
            </a:r>
            <a:r>
              <a:rPr lang="en-US" sz="2000" i="1" dirty="0">
                <a:hlinkClick r:id="rId2"/>
              </a:rPr>
              <a:t>https://www.vodien.com</a:t>
            </a:r>
            <a:r>
              <a:rPr lang="en-US" sz="2000" i="1" dirty="0"/>
              <a:t> and </a:t>
            </a:r>
            <a:r>
              <a:rPr lang="en-US" sz="2000" i="1" dirty="0">
                <a:hlinkClick r:id="rId3"/>
              </a:rPr>
              <a:t>https://www.alexa.com</a:t>
            </a:r>
            <a:endParaRPr lang="en-US" sz="2000" i="1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576488"/>
              </p:ext>
            </p:extLst>
          </p:nvPr>
        </p:nvGraphicFramePr>
        <p:xfrm>
          <a:off x="214045" y="2326252"/>
          <a:ext cx="11763910" cy="388112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352782"/>
                <a:gridCol w="2352782"/>
                <a:gridCol w="2352782"/>
                <a:gridCol w="2352782"/>
                <a:gridCol w="23527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yahoo.com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cnn.com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nytimes.com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msn.com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breitbart.com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#Articles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5226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539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723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2197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435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Republication</a:t>
                      </a:r>
                      <a:r>
                        <a:rPr lang="en-US" b="1" baseline="0" dirty="0" smtClean="0"/>
                        <a:t> rate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57.4 %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38.4</a:t>
                      </a:r>
                      <a:r>
                        <a:rPr lang="en-US" b="0" baseline="0" dirty="0" smtClean="0"/>
                        <a:t> %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22.4</a:t>
                      </a:r>
                      <a:r>
                        <a:rPr lang="en-US" b="0" baseline="0" dirty="0" smtClean="0"/>
                        <a:t> %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51.4 %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29.4 %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Heaviest</a:t>
                      </a:r>
                      <a:r>
                        <a:rPr lang="en-US" b="1" baseline="0" dirty="0" smtClean="0"/>
                        <a:t> links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dailymail.co.uk : 874</a:t>
                      </a:r>
                    </a:p>
                    <a:p>
                      <a:pPr algn="ctr"/>
                      <a:r>
                        <a:rPr lang="en-US" dirty="0" smtClean="0"/>
                        <a:t>trust.org</a:t>
                      </a:r>
                      <a:r>
                        <a:rPr lang="en-US" baseline="0" dirty="0" smtClean="0"/>
                        <a:t> : 642</a:t>
                      </a:r>
                    </a:p>
                    <a:p>
                      <a:pPr algn="ctr"/>
                      <a:r>
                        <a:rPr lang="en-US" baseline="0" dirty="0" smtClean="0"/>
                        <a:t>swissinfo.ch : 582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kpax.com</a:t>
                      </a:r>
                      <a:r>
                        <a:rPr lang="en-US" baseline="0" dirty="0" smtClean="0"/>
                        <a:t> : 195</a:t>
                      </a:r>
                    </a:p>
                    <a:p>
                      <a:pPr algn="ctr"/>
                      <a:r>
                        <a:rPr lang="en-US" baseline="0" dirty="0" smtClean="0"/>
                        <a:t>channel4000.com : 109</a:t>
                      </a:r>
                    </a:p>
                    <a:p>
                      <a:pPr algn="ctr"/>
                      <a:r>
                        <a:rPr lang="en-US" baseline="0" dirty="0" smtClean="0"/>
                        <a:t>brproud.com : 83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reuters.com : 21</a:t>
                      </a:r>
                    </a:p>
                    <a:p>
                      <a:pPr algn="ctr"/>
                      <a:r>
                        <a:rPr lang="en-US" dirty="0" smtClean="0"/>
                        <a:t>english.wafa.ps</a:t>
                      </a:r>
                      <a:r>
                        <a:rPr lang="en-US" baseline="0" dirty="0" smtClean="0"/>
                        <a:t> : 15</a:t>
                      </a:r>
                    </a:p>
                    <a:p>
                      <a:pPr algn="ctr"/>
                      <a:r>
                        <a:rPr lang="en-US" baseline="0" dirty="0" smtClean="0"/>
                        <a:t>yahoo.com : 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wbt.com :</a:t>
                      </a:r>
                      <a:r>
                        <a:rPr lang="en-US" baseline="0" dirty="0" smtClean="0"/>
                        <a:t> 530</a:t>
                      </a:r>
                    </a:p>
                    <a:p>
                      <a:pPr algn="ctr"/>
                      <a:r>
                        <a:rPr lang="en-US" baseline="0" dirty="0" smtClean="0"/>
                        <a:t>newser.com : 412</a:t>
                      </a:r>
                    </a:p>
                    <a:p>
                      <a:pPr algn="ctr"/>
                      <a:r>
                        <a:rPr lang="en-US" baseline="0" dirty="0" smtClean="0"/>
                        <a:t>omaha.com : 404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iheart.com : 32</a:t>
                      </a:r>
                    </a:p>
                    <a:p>
                      <a:pPr algn="ctr"/>
                      <a:r>
                        <a:rPr lang="en-US" dirty="0" smtClean="0"/>
                        <a:t>news12.com : 30</a:t>
                      </a:r>
                    </a:p>
                    <a:p>
                      <a:pPr algn="ctr"/>
                      <a:r>
                        <a:rPr lang="en-US" dirty="0" smtClean="0"/>
                        <a:t>omaha.com : 30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Biases (source : </a:t>
                      </a:r>
                      <a:r>
                        <a:rPr lang="en-US" b="1" dirty="0" smtClean="0">
                          <a:hlinkClick r:id="rId4"/>
                        </a:rPr>
                        <a:t>https://mediabiasfactcheck.com</a:t>
                      </a:r>
                      <a:r>
                        <a:rPr lang="en-US" b="1" dirty="0" smtClean="0"/>
                        <a:t>)</a:t>
                      </a:r>
                      <a:r>
                        <a:rPr lang="en-US" b="1" baseline="0" dirty="0" smtClean="0"/>
                        <a:t> 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Left-Center Bias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 Bias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Left-Center Bias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Left-Center Bias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Right-Extreme</a:t>
                      </a:r>
                      <a:r>
                        <a:rPr lang="en-US" baseline="0" dirty="0" smtClean="0"/>
                        <a:t> Bias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1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766767" y="956350"/>
            <a:ext cx="10658466" cy="5400000"/>
            <a:chOff x="652134" y="956350"/>
            <a:chExt cx="10658466" cy="5400000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134" y="956350"/>
              <a:ext cx="5400000" cy="5400000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0600" y="956350"/>
              <a:ext cx="5400000" cy="54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320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5"/>
          <a:stretch/>
        </p:blipFill>
        <p:spPr>
          <a:xfrm>
            <a:off x="3059244" y="996593"/>
            <a:ext cx="6073512" cy="5676556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stCxn id="8" idx="1"/>
          </p:cNvCxnSpPr>
          <p:nvPr/>
        </p:nvCxnSpPr>
        <p:spPr>
          <a:xfrm flipH="1">
            <a:off x="6958347" y="3675888"/>
            <a:ext cx="2236645" cy="65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9194992" y="3291167"/>
            <a:ext cx="2997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UK and Ireland (#7)</a:t>
            </a:r>
            <a:endParaRPr lang="en-GB" sz="1400" b="1" dirty="0" smtClean="0"/>
          </a:p>
          <a:p>
            <a:pPr algn="ctr"/>
            <a:r>
              <a:rPr lang="en-GB" sz="1400" i="1" dirty="0" smtClean="0"/>
              <a:t>independent.co.uk / telegraph.co.uk independent.ie / breakingnews.ie</a:t>
            </a:r>
            <a:endParaRPr lang="en-GB" sz="1400" dirty="0" smtClean="0"/>
          </a:p>
        </p:txBody>
      </p:sp>
      <p:cxnSp>
        <p:nvCxnSpPr>
          <p:cNvPr id="12" name="Connecteur droit avec flèche 11"/>
          <p:cNvCxnSpPr>
            <a:stCxn id="15" idx="3"/>
          </p:cNvCxnSpPr>
          <p:nvPr/>
        </p:nvCxnSpPr>
        <p:spPr>
          <a:xfrm>
            <a:off x="3184731" y="1684891"/>
            <a:ext cx="2191602" cy="177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40412" y="1192448"/>
            <a:ext cx="274431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/>
              <a:t>Fast</a:t>
            </a:r>
            <a:r>
              <a:rPr lang="fr-FR" sz="1600" b="1" dirty="0" smtClean="0"/>
              <a:t> news (#2)</a:t>
            </a:r>
          </a:p>
          <a:p>
            <a:pPr algn="ctr"/>
            <a:r>
              <a:rPr lang="fr-FR" sz="1400" i="1" dirty="0" smtClean="0"/>
              <a:t>cnn.com / krdo.com / gantdaily.com / wfmz.com abc17news.com / ktvz.com</a:t>
            </a:r>
          </a:p>
        </p:txBody>
      </p:sp>
      <p:cxnSp>
        <p:nvCxnSpPr>
          <p:cNvPr id="17" name="Connecteur droit avec flèche 16"/>
          <p:cNvCxnSpPr>
            <a:stCxn id="22" idx="3"/>
          </p:cNvCxnSpPr>
          <p:nvPr/>
        </p:nvCxnSpPr>
        <p:spPr>
          <a:xfrm>
            <a:off x="2783706" y="3407082"/>
            <a:ext cx="3227627" cy="33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7595" y="2914639"/>
            <a:ext cx="275611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b="1" dirty="0" smtClean="0"/>
              <a:t>Global US (#5)</a:t>
            </a:r>
            <a:endParaRPr lang="en-GB" sz="1600" b="1" dirty="0" smtClean="0"/>
          </a:p>
          <a:p>
            <a:pPr algn="ctr"/>
            <a:r>
              <a:rPr lang="en-GB" sz="1400" i="1" dirty="0" smtClean="0"/>
              <a:t>sfgate.com / washingtonpost.com seattletimes.com / chron.com</a:t>
            </a:r>
            <a:endParaRPr lang="en-GB" sz="1400" i="1" dirty="0"/>
          </a:p>
          <a:p>
            <a:pPr algn="ctr"/>
            <a:r>
              <a:rPr lang="en-GB" sz="1400" i="1" dirty="0" smtClean="0"/>
              <a:t>latimes.com / mysanantonio.com</a:t>
            </a:r>
          </a:p>
        </p:txBody>
      </p:sp>
      <p:cxnSp>
        <p:nvCxnSpPr>
          <p:cNvPr id="23" name="Connecteur droit avec flèche 22"/>
          <p:cNvCxnSpPr>
            <a:stCxn id="26" idx="1"/>
          </p:cNvCxnSpPr>
          <p:nvPr/>
        </p:nvCxnSpPr>
        <p:spPr>
          <a:xfrm flipH="1" flipV="1">
            <a:off x="6971483" y="4391966"/>
            <a:ext cx="2200247" cy="133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9171730" y="5239181"/>
            <a:ext cx="29659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US East </a:t>
            </a:r>
            <a:r>
              <a:rPr lang="fr-FR" sz="1600" b="1" dirty="0" err="1" smtClean="0"/>
              <a:t>Coast</a:t>
            </a:r>
            <a:r>
              <a:rPr lang="fr-FR" sz="1600" b="1" dirty="0" smtClean="0"/>
              <a:t> (#8)</a:t>
            </a:r>
            <a:endParaRPr lang="en-GB" sz="1600" b="1" dirty="0" smtClean="0"/>
          </a:p>
          <a:p>
            <a:pPr algn="ctr"/>
            <a:r>
              <a:rPr lang="en-GB" sz="1400" i="1" dirty="0" smtClean="0"/>
              <a:t>indystar.com / app.com / postcrescent.com / news-press.com cincinnati.com</a:t>
            </a:r>
          </a:p>
        </p:txBody>
      </p:sp>
      <p:cxnSp>
        <p:nvCxnSpPr>
          <p:cNvPr id="28" name="Connecteur droit avec flèche 27"/>
          <p:cNvCxnSpPr>
            <a:stCxn id="32" idx="3"/>
          </p:cNvCxnSpPr>
          <p:nvPr/>
        </p:nvCxnSpPr>
        <p:spPr>
          <a:xfrm flipV="1">
            <a:off x="2921475" y="4300010"/>
            <a:ext cx="3132383" cy="116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197256" y="4970957"/>
            <a:ext cx="272421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US, Canada and NZ (#1)</a:t>
            </a:r>
            <a:endParaRPr lang="fr-FR" sz="1400" b="1" dirty="0" smtClean="0"/>
          </a:p>
          <a:p>
            <a:pPr algn="ctr"/>
            <a:r>
              <a:rPr lang="fr-FR" sz="1400" i="1" dirty="0" smtClean="0"/>
              <a:t>chicagotribune.com bostonglobe.com / cbc.ca ctvnews.ca / stuff.co.nz</a:t>
            </a:r>
          </a:p>
        </p:txBody>
      </p:sp>
      <p:cxnSp>
        <p:nvCxnSpPr>
          <p:cNvPr id="36" name="Connecteur droit avec flèche 35"/>
          <p:cNvCxnSpPr>
            <a:stCxn id="41" idx="1"/>
          </p:cNvCxnSpPr>
          <p:nvPr/>
        </p:nvCxnSpPr>
        <p:spPr>
          <a:xfrm flipH="1">
            <a:off x="6436346" y="1793073"/>
            <a:ext cx="2735384" cy="210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9171730" y="1408352"/>
            <a:ext cx="2997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Hyper </a:t>
            </a:r>
            <a:r>
              <a:rPr lang="fr-FR" sz="1600" b="1" dirty="0" err="1" smtClean="0"/>
              <a:t>connected</a:t>
            </a:r>
            <a:r>
              <a:rPr lang="fr-FR" sz="1600" b="1" dirty="0" smtClean="0"/>
              <a:t> global US (#4) </a:t>
            </a:r>
            <a:endParaRPr lang="en-GB" sz="1600" b="1" dirty="0" smtClean="0"/>
          </a:p>
          <a:p>
            <a:pPr algn="ctr"/>
            <a:r>
              <a:rPr lang="en-GB" sz="1400" i="1" dirty="0"/>
              <a:t> msn.com </a:t>
            </a:r>
            <a:r>
              <a:rPr lang="en-GB" sz="1400" i="1" dirty="0" smtClean="0"/>
              <a:t>/ nydailynews.com foxnews.com / roanoke.com</a:t>
            </a:r>
            <a:endParaRPr lang="en-GB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3151908" y="270101"/>
            <a:ext cx="2997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Radio and Organisations (#0)</a:t>
            </a:r>
            <a:endParaRPr lang="en-GB" sz="1600" b="1" dirty="0" smtClean="0"/>
          </a:p>
          <a:p>
            <a:pPr algn="ctr"/>
            <a:r>
              <a:rPr lang="en-GB" sz="1400" i="1" dirty="0"/>
              <a:t>n</a:t>
            </a:r>
            <a:r>
              <a:rPr lang="en-GB" sz="1400" i="1" dirty="0" smtClean="0"/>
              <a:t>pr.org / kasu.org / wpsu.org</a:t>
            </a:r>
          </a:p>
          <a:p>
            <a:pPr algn="ctr"/>
            <a:r>
              <a:rPr lang="fr-FR" sz="1400" i="1" dirty="0" smtClean="0"/>
              <a:t>capradio.org / wsws.org / opb.org</a:t>
            </a:r>
          </a:p>
        </p:txBody>
      </p:sp>
      <p:cxnSp>
        <p:nvCxnSpPr>
          <p:cNvPr id="19" name="Connecteur droit avec flèche 18"/>
          <p:cNvCxnSpPr>
            <a:stCxn id="18" idx="2"/>
          </p:cNvCxnSpPr>
          <p:nvPr/>
        </p:nvCxnSpPr>
        <p:spPr>
          <a:xfrm>
            <a:off x="4650412" y="1039542"/>
            <a:ext cx="1237919" cy="173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55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Communities characteristics</a:t>
            </a:r>
            <a:endParaRPr lang="en-US" b="1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605434"/>
              </p:ext>
            </p:extLst>
          </p:nvPr>
        </p:nvGraphicFramePr>
        <p:xfrm>
          <a:off x="1002000" y="1407562"/>
          <a:ext cx="10188000" cy="5078286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620000"/>
                <a:gridCol w="1368000"/>
                <a:gridCol w="1440000"/>
                <a:gridCol w="1440000"/>
                <a:gridCol w="1440000"/>
                <a:gridCol w="1440000"/>
                <a:gridCol w="1440000"/>
              </a:tblGrid>
              <a:tr h="55759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Community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#Sources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#Article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 weight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750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Mean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Median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Std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Mean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Max</a:t>
                      </a:r>
                      <a:endParaRPr 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5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44.6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284.0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5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1764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67.9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140.2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1151.0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5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#2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52.6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79.0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2243.0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5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#4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143.1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273.1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93.3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5515.0</a:t>
                      </a:r>
                      <a:endParaRPr lang="en-US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575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#5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131.7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274.3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55.9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2244.0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5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#7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84.1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25.0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115.0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55.8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758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5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#8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39.1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37.1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0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 concentration</a:t>
            </a:r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586" y="1350840"/>
            <a:ext cx="5408828" cy="52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3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036797"/>
            <a:ext cx="10515600" cy="1325563"/>
          </a:xfrm>
        </p:spPr>
        <p:txBody>
          <a:bodyPr/>
          <a:lstStyle/>
          <a:p>
            <a:r>
              <a:rPr lang="en-US" noProof="0" dirty="0" smtClean="0"/>
              <a:t>Event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89888" y="2441258"/>
            <a:ext cx="4976658" cy="22953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noProof="0" dirty="0" smtClean="0"/>
              <a:t>1’462’699 </a:t>
            </a:r>
            <a:r>
              <a:rPr lang="en-US" sz="3000" noProof="0" dirty="0" smtClean="0"/>
              <a:t>events from all over the world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noProof="0" dirty="0" smtClean="0"/>
              <a:t>From 04.12.17 to 12.12.17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658" y="1106551"/>
            <a:ext cx="5373324" cy="53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7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</TotalTime>
  <Words>547</Words>
  <Application>Microsoft Office PowerPoint</Application>
  <PresentationFormat>Grand écran</PresentationFormat>
  <Paragraphs>202</Paragraphs>
  <Slides>18</Slides>
  <Notes>2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Thème Office</vt:lpstr>
      <vt:lpstr>Fake news project</vt:lpstr>
      <vt:lpstr>Data-set : GDELT</vt:lpstr>
      <vt:lpstr>Sources’ recurrence</vt:lpstr>
      <vt:lpstr>Most popular sources in the web</vt:lpstr>
      <vt:lpstr>Présentation PowerPoint</vt:lpstr>
      <vt:lpstr>Présentation PowerPoint</vt:lpstr>
      <vt:lpstr>Communities characteristics</vt:lpstr>
      <vt:lpstr>Sources concentration</vt:lpstr>
      <vt:lpstr>Event</vt:lpstr>
      <vt:lpstr>The spread of true and false news online,  S. Vosoughi, D. Roy and S. Aral</vt:lpstr>
      <vt:lpstr>How to find a fake news on website news ?</vt:lpstr>
      <vt:lpstr>Présentation PowerPoint</vt:lpstr>
      <vt:lpstr>Présentation PowerPoint</vt:lpstr>
      <vt:lpstr>Présentation PowerPoint</vt:lpstr>
      <vt:lpstr>Présentation PowerPoint</vt:lpstr>
      <vt:lpstr>Fake news on the digital press</vt:lpstr>
      <vt:lpstr>Présentation PowerPoint</vt:lpstr>
      <vt:lpstr>Hypothesis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Data-set</dc:title>
  <dc:creator>Hugo Aguettaz</dc:creator>
  <cp:lastModifiedBy>Hugo Aguettaz</cp:lastModifiedBy>
  <cp:revision>98</cp:revision>
  <dcterms:created xsi:type="dcterms:W3CDTF">2018-08-13T08:53:34Z</dcterms:created>
  <dcterms:modified xsi:type="dcterms:W3CDTF">2018-08-17T09:46:21Z</dcterms:modified>
</cp:coreProperties>
</file>