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Nunito" pitchFamily="2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62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4a8eb9da9e_2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4a8eb9da9e_2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4a8eb9da9e_3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4a8eb9da9e_3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4a8eb9da9e_3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4a8eb9da9e_3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4a8eb9da9e_3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4a8eb9da9e_3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4a8eb9da9e_3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4a8eb9da9e_3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4a8eb9da9e_3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24a8eb9da9e_3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4a8eb9da9e_3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24a8eb9da9e_3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4a8eb9da9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24a8eb9da9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55303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4a8eb9da9e_2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4a8eb9da9e_2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4a8eb9da9e_3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4a8eb9da9e_3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4a8eb9da9e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4a8eb9da9e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4a8eb9da9e_2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4a8eb9da9e_2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4a8eb9da9e_2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4a8eb9da9e_2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4a8eb9da9e_2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4a8eb9da9e_2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4a8eb9da9e_3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4a8eb9da9e_3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4a8eb9da9e_3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4a8eb9da9e_3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0" y="894525"/>
            <a:ext cx="8520600" cy="151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4311" b="1">
                <a:solidFill>
                  <a:srgbClr val="BB815A"/>
                </a:solidFill>
                <a:latin typeface="Nunito"/>
                <a:ea typeface="Nunito"/>
                <a:cs typeface="Nunito"/>
                <a:sym typeface="Nunito"/>
              </a:rPr>
              <a:t>NETWORK INTRUSION DETECTION</a:t>
            </a:r>
            <a:r>
              <a:rPr lang="pt-BR" sz="4200" b="1">
                <a:solidFill>
                  <a:srgbClr val="BB815A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76975" y="2491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900" b="1">
                <a:solidFill>
                  <a:srgbClr val="00796B"/>
                </a:solidFill>
                <a:latin typeface="Calibri"/>
                <a:ea typeface="Calibri"/>
                <a:cs typeface="Calibri"/>
                <a:sym typeface="Calibri"/>
              </a:rPr>
              <a:t>MINERAÇÃO DE DADOS</a:t>
            </a:r>
            <a:endParaRPr sz="1900" b="1">
              <a:solidFill>
                <a:srgbClr val="00796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4898600" y="3283713"/>
            <a:ext cx="5361300" cy="12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 dirty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Grupo 6:</a:t>
            </a:r>
            <a:br>
              <a:rPr lang="pt-BR" sz="1600" b="1" dirty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pt-BR" sz="1600" b="1" dirty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	- Ana Murta (pg50184)</a:t>
            </a:r>
            <a:endParaRPr sz="1600" b="1" dirty="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 dirty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	- Hugo Gomes (pg51242)</a:t>
            </a:r>
            <a:endParaRPr sz="1600" b="1" dirty="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 dirty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	- Manuel Novais (pg50575)</a:t>
            </a:r>
            <a:endParaRPr sz="1600" b="1" dirty="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13"/>
          <p:cNvSpPr/>
          <p:nvPr/>
        </p:nvSpPr>
        <p:spPr>
          <a:xfrm rot="5400201">
            <a:off x="-2264125" y="2264400"/>
            <a:ext cx="5143500" cy="614700"/>
          </a:xfrm>
          <a:prstGeom prst="rect">
            <a:avLst/>
          </a:prstGeom>
          <a:solidFill>
            <a:srgbClr val="BB815A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BB815A"/>
              </a:solidFill>
            </a:endParaRPr>
          </a:p>
        </p:txBody>
      </p:sp>
      <p:sp>
        <p:nvSpPr>
          <p:cNvPr id="58" name="Google Shape;58;p13"/>
          <p:cNvSpPr/>
          <p:nvPr/>
        </p:nvSpPr>
        <p:spPr>
          <a:xfrm rot="-5399398">
            <a:off x="-1770125" y="2399100"/>
            <a:ext cx="5143500" cy="345300"/>
          </a:xfrm>
          <a:prstGeom prst="rect">
            <a:avLst/>
          </a:prstGeom>
          <a:solidFill>
            <a:srgbClr val="00796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BB815A"/>
              </a:solidFill>
            </a:endParaRPr>
          </a:p>
        </p:txBody>
      </p:sp>
      <p:sp>
        <p:nvSpPr>
          <p:cNvPr id="59" name="Google Shape;59;p13"/>
          <p:cNvSpPr/>
          <p:nvPr/>
        </p:nvSpPr>
        <p:spPr>
          <a:xfrm rot="5400201">
            <a:off x="6264750" y="2264400"/>
            <a:ext cx="5143500" cy="614700"/>
          </a:xfrm>
          <a:prstGeom prst="rect">
            <a:avLst/>
          </a:prstGeom>
          <a:solidFill>
            <a:srgbClr val="BB815A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BB815A"/>
              </a:solidFill>
            </a:endParaRPr>
          </a:p>
        </p:txBody>
      </p:sp>
      <p:sp>
        <p:nvSpPr>
          <p:cNvPr id="60" name="Google Shape;60;p13"/>
          <p:cNvSpPr/>
          <p:nvPr/>
        </p:nvSpPr>
        <p:spPr>
          <a:xfrm rot="-5399398">
            <a:off x="5784150" y="2399100"/>
            <a:ext cx="5143500" cy="345300"/>
          </a:xfrm>
          <a:prstGeom prst="rect">
            <a:avLst/>
          </a:prstGeom>
          <a:solidFill>
            <a:srgbClr val="00796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BB815A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2"/>
          <p:cNvSpPr txBox="1">
            <a:spLocks noGrp="1"/>
          </p:cNvSpPr>
          <p:nvPr>
            <p:ph type="title"/>
          </p:nvPr>
        </p:nvSpPr>
        <p:spPr>
          <a:xfrm>
            <a:off x="-1169850" y="506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3420" b="1">
                <a:solidFill>
                  <a:srgbClr val="BB815A"/>
                </a:solidFill>
                <a:latin typeface="Nunito"/>
                <a:ea typeface="Nunito"/>
                <a:cs typeface="Nunito"/>
                <a:sym typeface="Nunito"/>
              </a:rPr>
              <a:t>TRATAMENTO DE DADOS</a:t>
            </a:r>
            <a:endParaRPr sz="3420" b="1">
              <a:solidFill>
                <a:srgbClr val="BB815A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47" name="Google Shape;147;p22"/>
          <p:cNvSpPr/>
          <p:nvPr/>
        </p:nvSpPr>
        <p:spPr>
          <a:xfrm>
            <a:off x="139725" y="151775"/>
            <a:ext cx="139800" cy="471600"/>
          </a:xfrm>
          <a:prstGeom prst="rect">
            <a:avLst/>
          </a:prstGeom>
          <a:solidFill>
            <a:srgbClr val="00796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48" name="Google Shape;14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82350" y="3138172"/>
            <a:ext cx="6161650" cy="2005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160225" y="937075"/>
            <a:ext cx="5914322" cy="2005325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2"/>
          <p:cNvSpPr/>
          <p:nvPr/>
        </p:nvSpPr>
        <p:spPr>
          <a:xfrm>
            <a:off x="712825" y="3759775"/>
            <a:ext cx="1998600" cy="471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796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22"/>
          <p:cNvSpPr/>
          <p:nvPr/>
        </p:nvSpPr>
        <p:spPr>
          <a:xfrm>
            <a:off x="712825" y="3060950"/>
            <a:ext cx="293400" cy="1034400"/>
          </a:xfrm>
          <a:prstGeom prst="rect">
            <a:avLst/>
          </a:prstGeom>
          <a:solidFill>
            <a:srgbClr val="00796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3"/>
          <p:cNvSpPr txBox="1">
            <a:spLocks noGrp="1"/>
          </p:cNvSpPr>
          <p:nvPr>
            <p:ph type="title"/>
          </p:nvPr>
        </p:nvSpPr>
        <p:spPr>
          <a:xfrm>
            <a:off x="-1228175" y="1012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3420" b="1">
                <a:solidFill>
                  <a:srgbClr val="BB815A"/>
                </a:solidFill>
                <a:latin typeface="Nunito"/>
                <a:ea typeface="Nunito"/>
                <a:cs typeface="Nunito"/>
                <a:sym typeface="Nunito"/>
              </a:rPr>
              <a:t>TRATAMENTO DE DADOS</a:t>
            </a:r>
            <a:endParaRPr sz="3420" b="1">
              <a:solidFill>
                <a:srgbClr val="BB815A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57" name="Google Shape;157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b="1"/>
              <a:t>Tratamento das colunas SRC_TO_DST_SECOND_BYTES e DST_TO_SRC_SECOND_BYTES:</a:t>
            </a:r>
            <a:endParaRPr b="1"/>
          </a:p>
        </p:txBody>
      </p:sp>
      <p:sp>
        <p:nvSpPr>
          <p:cNvPr id="158" name="Google Shape;158;p23"/>
          <p:cNvSpPr txBox="1">
            <a:spLocks noGrp="1"/>
          </p:cNvSpPr>
          <p:nvPr>
            <p:ph type="body" idx="1"/>
          </p:nvPr>
        </p:nvSpPr>
        <p:spPr>
          <a:xfrm>
            <a:off x="1326338" y="3026475"/>
            <a:ext cx="1466700" cy="45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40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15,,24,,,125</a:t>
            </a:r>
            <a:endParaRPr/>
          </a:p>
        </p:txBody>
      </p:sp>
      <p:cxnSp>
        <p:nvCxnSpPr>
          <p:cNvPr id="159" name="Google Shape;159;p23"/>
          <p:cNvCxnSpPr>
            <a:stCxn id="158" idx="3"/>
            <a:endCxn id="160" idx="1"/>
          </p:cNvCxnSpPr>
          <p:nvPr/>
        </p:nvCxnSpPr>
        <p:spPr>
          <a:xfrm rot="10800000" flipH="1">
            <a:off x="2793038" y="2614575"/>
            <a:ext cx="1673700" cy="641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1" name="Google Shape;161;p23"/>
          <p:cNvCxnSpPr>
            <a:stCxn id="158" idx="3"/>
            <a:endCxn id="162" idx="1"/>
          </p:cNvCxnSpPr>
          <p:nvPr/>
        </p:nvCxnSpPr>
        <p:spPr>
          <a:xfrm>
            <a:off x="2793038" y="3255675"/>
            <a:ext cx="1607100" cy="700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63" name="Google Shape;163;p23"/>
          <p:cNvSpPr txBox="1">
            <a:spLocks noGrp="1"/>
          </p:cNvSpPr>
          <p:nvPr>
            <p:ph type="body" idx="1"/>
          </p:nvPr>
        </p:nvSpPr>
        <p:spPr>
          <a:xfrm>
            <a:off x="3263838" y="2621525"/>
            <a:ext cx="598800" cy="34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200"/>
              <a:t>média</a:t>
            </a:r>
            <a:endParaRPr sz="1200"/>
          </a:p>
        </p:txBody>
      </p:sp>
      <p:sp>
        <p:nvSpPr>
          <p:cNvPr id="164" name="Google Shape;164;p23"/>
          <p:cNvSpPr txBox="1">
            <a:spLocks noGrp="1"/>
          </p:cNvSpPr>
          <p:nvPr>
            <p:ph type="body" idx="1"/>
          </p:nvPr>
        </p:nvSpPr>
        <p:spPr>
          <a:xfrm>
            <a:off x="3297188" y="3551475"/>
            <a:ext cx="598800" cy="34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200"/>
              <a:t>total</a:t>
            </a:r>
            <a:endParaRPr sz="1200"/>
          </a:p>
        </p:txBody>
      </p:sp>
      <p:sp>
        <p:nvSpPr>
          <p:cNvPr id="165" name="Google Shape;165;p23"/>
          <p:cNvSpPr txBox="1"/>
          <p:nvPr/>
        </p:nvSpPr>
        <p:spPr>
          <a:xfrm>
            <a:off x="4574363" y="2348450"/>
            <a:ext cx="32433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2"/>
                </a:solidFill>
              </a:rPr>
              <a:t>SRC_TO_DST_SECOND_BYTES_MEAN</a:t>
            </a:r>
            <a:endParaRPr sz="110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solidFill>
                  <a:schemeClr val="dk2"/>
                </a:solidFill>
              </a:rPr>
              <a:t>DST_TO_SRC_SECOND_BYTES_MEAN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166" name="Google Shape;166;p23"/>
          <p:cNvSpPr txBox="1"/>
          <p:nvPr/>
        </p:nvSpPr>
        <p:spPr>
          <a:xfrm>
            <a:off x="4574363" y="3665225"/>
            <a:ext cx="32433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2"/>
                </a:solidFill>
              </a:rPr>
              <a:t>SRC_TO_DST_SECOND_BYTES_TOTAL</a:t>
            </a:r>
            <a:endParaRPr sz="110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2"/>
                </a:solidFill>
              </a:rPr>
              <a:t>DST_TO_SRC_SECOND_BYTES_TOTAL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167" name="Google Shape;167;p23"/>
          <p:cNvSpPr/>
          <p:nvPr/>
        </p:nvSpPr>
        <p:spPr>
          <a:xfrm>
            <a:off x="97800" y="202325"/>
            <a:ext cx="139800" cy="471600"/>
          </a:xfrm>
          <a:prstGeom prst="rect">
            <a:avLst/>
          </a:prstGeom>
          <a:solidFill>
            <a:srgbClr val="00796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4"/>
          <p:cNvSpPr txBox="1">
            <a:spLocks noGrp="1"/>
          </p:cNvSpPr>
          <p:nvPr>
            <p:ph type="title"/>
          </p:nvPr>
        </p:nvSpPr>
        <p:spPr>
          <a:xfrm>
            <a:off x="278400" y="41600"/>
            <a:ext cx="8760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3420" b="1">
                <a:solidFill>
                  <a:srgbClr val="BB815A"/>
                </a:solidFill>
                <a:latin typeface="Nunito"/>
                <a:ea typeface="Nunito"/>
                <a:cs typeface="Nunito"/>
                <a:sym typeface="Nunito"/>
              </a:rPr>
              <a:t>TRATAMENTO DE DADOS </a:t>
            </a:r>
            <a:endParaRPr sz="3420" b="1">
              <a:solidFill>
                <a:srgbClr val="BB815A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73" name="Google Shape;173;p24"/>
          <p:cNvSpPr txBox="1">
            <a:spLocks noGrp="1"/>
          </p:cNvSpPr>
          <p:nvPr>
            <p:ph type="body" idx="1"/>
          </p:nvPr>
        </p:nvSpPr>
        <p:spPr>
          <a:xfrm>
            <a:off x="278400" y="1025975"/>
            <a:ext cx="4613400" cy="225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b="1"/>
              <a:t>Remoção dos valores nulos</a:t>
            </a:r>
            <a:endParaRPr b="1"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b="1"/>
          </a:p>
        </p:txBody>
      </p:sp>
      <p:pic>
        <p:nvPicPr>
          <p:cNvPr id="174" name="Google Shape;17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1189" y="1593375"/>
            <a:ext cx="2298242" cy="3309576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4"/>
          <p:cNvSpPr/>
          <p:nvPr/>
        </p:nvSpPr>
        <p:spPr>
          <a:xfrm>
            <a:off x="138600" y="142700"/>
            <a:ext cx="139800" cy="471600"/>
          </a:xfrm>
          <a:prstGeom prst="rect">
            <a:avLst/>
          </a:prstGeom>
          <a:solidFill>
            <a:srgbClr val="00796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24"/>
          <p:cNvSpPr/>
          <p:nvPr/>
        </p:nvSpPr>
        <p:spPr>
          <a:xfrm>
            <a:off x="712824" y="4494022"/>
            <a:ext cx="2963400" cy="161100"/>
          </a:xfrm>
          <a:prstGeom prst="rect">
            <a:avLst/>
          </a:prstGeom>
          <a:noFill/>
          <a:ln w="9525" cap="flat" cmpd="sng">
            <a:solidFill>
              <a:srgbClr val="BB815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24"/>
          <p:cNvSpPr txBox="1">
            <a:spLocks noGrp="1"/>
          </p:cNvSpPr>
          <p:nvPr>
            <p:ph type="body" idx="1"/>
          </p:nvPr>
        </p:nvSpPr>
        <p:spPr>
          <a:xfrm>
            <a:off x="4425300" y="1025975"/>
            <a:ext cx="4613400" cy="385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0000" lnSpcReduction="10000"/>
          </a:bodyPr>
          <a:lstStyle/>
          <a:p>
            <a:pPr marL="457200" lvl="0" indent="-342106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 sz="3250" b="1"/>
              <a:t>Label encoding das colunas: </a:t>
            </a:r>
            <a:r>
              <a:rPr lang="pt-BR" sz="3250" b="1">
                <a:highlight>
                  <a:schemeClr val="lt1"/>
                </a:highlight>
              </a:rPr>
              <a:t>L7_PROTO_NAME e AttackEnc</a:t>
            </a:r>
            <a:endParaRPr sz="3250" b="1">
              <a:highlight>
                <a:schemeClr val="lt1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3250" b="1">
              <a:highlight>
                <a:schemeClr val="lt1"/>
              </a:highlight>
            </a:endParaRPr>
          </a:p>
          <a:p>
            <a:pPr marL="457200" lvl="0" indent="-342106" algn="l" rtl="0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pt-BR" sz="3250" b="1">
                <a:highlight>
                  <a:schemeClr val="lt1"/>
                </a:highlight>
              </a:rPr>
              <a:t>Remoção das colunas </a:t>
            </a:r>
            <a:r>
              <a:rPr lang="pt-BR" sz="1000">
                <a:solidFill>
                  <a:srgbClr val="E0E0E0"/>
                </a:solidFill>
              </a:rPr>
              <a:t>'</a:t>
            </a:r>
            <a:r>
              <a:rPr lang="pt-BR" sz="3282" b="1"/>
              <a:t>DST_TO_SRC_SECOND_BYTES', 'SRC_TO_DST_SECOND_BYTES'</a:t>
            </a:r>
            <a:endParaRPr sz="3282" b="1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700" b="1">
              <a:highlight>
                <a:schemeClr val="lt1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700" b="1">
              <a:highlight>
                <a:schemeClr val="lt1"/>
              </a:highlight>
            </a:endParaRPr>
          </a:p>
          <a:p>
            <a:pPr marL="9144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b="1"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b="1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5"/>
          <p:cNvSpPr txBox="1">
            <a:spLocks noGrp="1"/>
          </p:cNvSpPr>
          <p:nvPr>
            <p:ph type="title"/>
          </p:nvPr>
        </p:nvSpPr>
        <p:spPr>
          <a:xfrm>
            <a:off x="278400" y="41600"/>
            <a:ext cx="8751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3420" b="1">
                <a:solidFill>
                  <a:srgbClr val="BB815A"/>
                </a:solidFill>
                <a:latin typeface="Nunito"/>
                <a:ea typeface="Nunito"/>
                <a:cs typeface="Nunito"/>
                <a:sym typeface="Nunito"/>
              </a:rPr>
              <a:t>TRATAMENTO DE DADOS - Outliers</a:t>
            </a:r>
            <a:endParaRPr sz="3420" b="1">
              <a:solidFill>
                <a:srgbClr val="BB815A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83" name="Google Shape;183;p25"/>
          <p:cNvPicPr preferRelativeResize="0"/>
          <p:nvPr/>
        </p:nvPicPr>
        <p:blipFill rotWithShape="1">
          <a:blip r:embed="rId3">
            <a:alphaModFix/>
          </a:blip>
          <a:srcRect b="53876"/>
          <a:stretch/>
        </p:blipFill>
        <p:spPr>
          <a:xfrm>
            <a:off x="87009" y="1115250"/>
            <a:ext cx="4824067" cy="29885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5"/>
          <p:cNvPicPr preferRelativeResize="0"/>
          <p:nvPr/>
        </p:nvPicPr>
        <p:blipFill rotWithShape="1">
          <a:blip r:embed="rId3">
            <a:alphaModFix/>
          </a:blip>
          <a:srcRect t="46170"/>
          <a:stretch/>
        </p:blipFill>
        <p:spPr>
          <a:xfrm>
            <a:off x="4944375" y="1115250"/>
            <a:ext cx="4133299" cy="2988563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5"/>
          <p:cNvSpPr/>
          <p:nvPr/>
        </p:nvSpPr>
        <p:spPr>
          <a:xfrm>
            <a:off x="138600" y="142700"/>
            <a:ext cx="139800" cy="471600"/>
          </a:xfrm>
          <a:prstGeom prst="rect">
            <a:avLst/>
          </a:prstGeom>
          <a:solidFill>
            <a:srgbClr val="00796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6"/>
          <p:cNvSpPr txBox="1">
            <a:spLocks noGrp="1"/>
          </p:cNvSpPr>
          <p:nvPr>
            <p:ph type="title"/>
          </p:nvPr>
        </p:nvSpPr>
        <p:spPr>
          <a:xfrm>
            <a:off x="-165905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3420" b="1">
                <a:solidFill>
                  <a:srgbClr val="BB815A"/>
                </a:solidFill>
                <a:latin typeface="Nunito"/>
                <a:ea typeface="Nunito"/>
                <a:cs typeface="Nunito"/>
                <a:sym typeface="Nunito"/>
              </a:rPr>
              <a:t>TREINO DO MODELO</a:t>
            </a:r>
            <a:endParaRPr sz="3420" b="1">
              <a:solidFill>
                <a:srgbClr val="BB815A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91" name="Google Shape;191;p26"/>
          <p:cNvSpPr/>
          <p:nvPr/>
        </p:nvSpPr>
        <p:spPr>
          <a:xfrm>
            <a:off x="138600" y="142700"/>
            <a:ext cx="139800" cy="471600"/>
          </a:xfrm>
          <a:prstGeom prst="rect">
            <a:avLst/>
          </a:prstGeom>
          <a:solidFill>
            <a:srgbClr val="00796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26"/>
          <p:cNvSpPr/>
          <p:nvPr/>
        </p:nvSpPr>
        <p:spPr>
          <a:xfrm>
            <a:off x="447250" y="1663250"/>
            <a:ext cx="3649200" cy="3354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00796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26"/>
          <p:cNvSpPr/>
          <p:nvPr/>
        </p:nvSpPr>
        <p:spPr>
          <a:xfrm>
            <a:off x="278400" y="1243950"/>
            <a:ext cx="3649200" cy="572700"/>
          </a:xfrm>
          <a:prstGeom prst="roundRect">
            <a:avLst>
              <a:gd name="adj" fmla="val 16667"/>
            </a:avLst>
          </a:prstGeom>
          <a:solidFill>
            <a:srgbClr val="BB815A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26"/>
          <p:cNvSpPr/>
          <p:nvPr/>
        </p:nvSpPr>
        <p:spPr>
          <a:xfrm>
            <a:off x="531675" y="4318850"/>
            <a:ext cx="3649200" cy="3354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00796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26"/>
          <p:cNvSpPr/>
          <p:nvPr/>
        </p:nvSpPr>
        <p:spPr>
          <a:xfrm>
            <a:off x="362825" y="3899550"/>
            <a:ext cx="3649200" cy="572700"/>
          </a:xfrm>
          <a:prstGeom prst="roundRect">
            <a:avLst>
              <a:gd name="adj" fmla="val 16667"/>
            </a:avLst>
          </a:prstGeom>
          <a:solidFill>
            <a:srgbClr val="BB815A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26"/>
          <p:cNvSpPr/>
          <p:nvPr/>
        </p:nvSpPr>
        <p:spPr>
          <a:xfrm>
            <a:off x="447250" y="2991050"/>
            <a:ext cx="3649200" cy="3354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00796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26"/>
          <p:cNvSpPr/>
          <p:nvPr/>
        </p:nvSpPr>
        <p:spPr>
          <a:xfrm>
            <a:off x="278400" y="2571750"/>
            <a:ext cx="3649200" cy="572700"/>
          </a:xfrm>
          <a:prstGeom prst="roundRect">
            <a:avLst>
              <a:gd name="adj" fmla="val 16667"/>
            </a:avLst>
          </a:prstGeom>
          <a:solidFill>
            <a:srgbClr val="BB815A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26"/>
          <p:cNvSpPr txBox="1"/>
          <p:nvPr/>
        </p:nvSpPr>
        <p:spPr>
          <a:xfrm>
            <a:off x="663300" y="1243950"/>
            <a:ext cx="2879400" cy="8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900" b="1">
                <a:solidFill>
                  <a:schemeClr val="dk1"/>
                </a:solidFill>
              </a:rPr>
              <a:t>K Nearest Neighbors</a:t>
            </a:r>
            <a:endParaRPr sz="19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99" name="Google Shape;199;p26"/>
          <p:cNvSpPr txBox="1"/>
          <p:nvPr/>
        </p:nvSpPr>
        <p:spPr>
          <a:xfrm>
            <a:off x="1136525" y="3899550"/>
            <a:ext cx="2047500" cy="8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900" b="1">
                <a:solidFill>
                  <a:schemeClr val="dk1"/>
                </a:solidFill>
              </a:rPr>
              <a:t>Naive Bayes</a:t>
            </a:r>
            <a:endParaRPr sz="19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200" name="Google Shape;200;p26"/>
          <p:cNvSpPr txBox="1"/>
          <p:nvPr/>
        </p:nvSpPr>
        <p:spPr>
          <a:xfrm>
            <a:off x="979350" y="2637500"/>
            <a:ext cx="2247300" cy="8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900" b="1">
                <a:solidFill>
                  <a:schemeClr val="dk1"/>
                </a:solidFill>
              </a:rPr>
              <a:t>Random Forest</a:t>
            </a:r>
            <a:endParaRPr sz="19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pic>
        <p:nvPicPr>
          <p:cNvPr id="201" name="Google Shape;20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1998" y="1522487"/>
            <a:ext cx="4086100" cy="312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7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3420" b="1">
                <a:solidFill>
                  <a:srgbClr val="BB815A"/>
                </a:solidFill>
                <a:latin typeface="Nunito"/>
                <a:ea typeface="Nunito"/>
                <a:cs typeface="Nunito"/>
                <a:sym typeface="Nunito"/>
              </a:rPr>
              <a:t>TREINO DO MODELO</a:t>
            </a:r>
            <a:endParaRPr sz="3420" b="1">
              <a:solidFill>
                <a:srgbClr val="BB815A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07" name="Google Shape;207;p27"/>
          <p:cNvSpPr txBox="1">
            <a:spLocks noGrp="1"/>
          </p:cNvSpPr>
          <p:nvPr>
            <p:ph type="body" idx="1"/>
          </p:nvPr>
        </p:nvSpPr>
        <p:spPr>
          <a:xfrm>
            <a:off x="311700" y="8029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208" name="Google Shape;20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4075" y="1398250"/>
            <a:ext cx="7212201" cy="332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3420" b="1">
                <a:solidFill>
                  <a:srgbClr val="BB815A"/>
                </a:solidFill>
                <a:latin typeface="Nunito"/>
                <a:ea typeface="Nunito"/>
                <a:cs typeface="Nunito"/>
                <a:sym typeface="Nunito"/>
              </a:rPr>
              <a:t>MODELO ATUAL - Random Forest</a:t>
            </a:r>
            <a:endParaRPr sz="3420" b="1">
              <a:solidFill>
                <a:srgbClr val="BB815A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14" name="Google Shape;214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87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Label (Train/Test): 0.9999/0.9994 (f1-score)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Attack (Train/Test): 0.9742/0.7182 (f1-score)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Utiliza as features:</a:t>
            </a:r>
            <a:endParaRPr/>
          </a:p>
          <a:p>
            <a:pPr marL="457200" lvl="0" indent="-291465" algn="l" rtl="0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pt-BR"/>
              <a:t>L4_SRC_PORT</a:t>
            </a:r>
            <a:endParaRPr/>
          </a:p>
          <a:p>
            <a:pPr marL="457200" lvl="0" indent="-291465" algn="l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pt-BR"/>
              <a:t>TCP_WIN_MAX_IN</a:t>
            </a:r>
            <a:endParaRPr/>
          </a:p>
          <a:p>
            <a:pPr marL="457200" lvl="0" indent="-291465" algn="l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pt-BR"/>
              <a:t>MAX_IP_PKT_LEN</a:t>
            </a:r>
            <a:endParaRPr/>
          </a:p>
          <a:p>
            <a:pPr marL="457200" lvl="0" indent="-291465" algn="l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pt-BR"/>
              <a:t>L7_DST_PORT</a:t>
            </a:r>
            <a:endParaRPr/>
          </a:p>
          <a:p>
            <a:pPr marL="457200" lvl="0" indent="-291465" algn="l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pt-BR"/>
              <a:t>L4_DST_PORT</a:t>
            </a:r>
            <a:endParaRPr/>
          </a:p>
          <a:p>
            <a:pPr marL="457200" lvl="0" indent="-291465" algn="l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pt-BR"/>
              <a:t>MIN_IP_PKT_LEN</a:t>
            </a:r>
            <a:endParaRPr/>
          </a:p>
          <a:p>
            <a:pPr marL="457200" lvl="0" indent="-291465" algn="l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pt-BR"/>
              <a:t>FLOW_DURATION_MILLISECONDS</a:t>
            </a:r>
            <a:endParaRPr/>
          </a:p>
          <a:p>
            <a:pPr marL="457200" lvl="0" indent="-291465" algn="l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pt-BR"/>
              <a:t>IN_BYTES</a:t>
            </a:r>
            <a:endParaRPr/>
          </a:p>
          <a:p>
            <a:pPr marL="457200" lvl="0" indent="-291465" algn="l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pt-BR"/>
              <a:t>TCP_WIN_MAX_OUT</a:t>
            </a:r>
            <a:endParaRPr/>
          </a:p>
          <a:p>
            <a:pPr marL="457200" lvl="0" indent="-291465" algn="l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pt-BR"/>
              <a:t>IN_BYTES</a:t>
            </a:r>
            <a:endParaRPr/>
          </a:p>
          <a:p>
            <a:pPr marL="457200" lvl="0" indent="-291465" algn="l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pt-BR"/>
              <a:t>TCP_WIN_MAX_OUT</a:t>
            </a:r>
            <a:endParaRPr/>
          </a:p>
          <a:p>
            <a:pPr marL="457200" lvl="0" indent="-291465" algn="l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pt-BR"/>
              <a:t>SRC_TO_DST_SECOND_BYTES_TOTAL</a:t>
            </a:r>
            <a:endParaRPr/>
          </a:p>
          <a:p>
            <a:pPr marL="457200" lvl="0" indent="-291465" algn="l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pt-BR"/>
              <a:t>SRC_TO_DST_SECOND_BYTES_MEAN</a:t>
            </a:r>
            <a:endParaRPr/>
          </a:p>
          <a:p>
            <a:pPr marL="457200" lvl="0" indent="-291465" algn="l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pt-BR"/>
              <a:t>IN_PKTS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215" name="Google Shape;21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6248" y="1223450"/>
            <a:ext cx="4586051" cy="349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420" b="1">
                <a:solidFill>
                  <a:srgbClr val="BB815A"/>
                </a:solidFill>
                <a:latin typeface="Nunito"/>
                <a:ea typeface="Nunito"/>
                <a:cs typeface="Nunito"/>
                <a:sym typeface="Nunito"/>
              </a:rPr>
              <a:t>Network Intrusion Detection Algorithm</a:t>
            </a:r>
            <a:endParaRPr sz="3420" b="1">
              <a:solidFill>
                <a:srgbClr val="BB815A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</a:t>
            </a:r>
            <a:endParaRPr/>
          </a:p>
        </p:txBody>
      </p:sp>
      <p:sp>
        <p:nvSpPr>
          <p:cNvPr id="221" name="Google Shape;221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Uso da biblioteca scapy para captura de pacotes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Verificar o valor da Label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Se Label &gt; 0, verificar valor do Attack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Simulação de um SYN flood attack com hping3</a:t>
            </a:r>
            <a:endParaRPr/>
          </a:p>
        </p:txBody>
      </p:sp>
      <p:pic>
        <p:nvPicPr>
          <p:cNvPr id="222" name="Google Shape;22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2050" y="2571750"/>
            <a:ext cx="5259898" cy="2571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07625" y="886141"/>
            <a:ext cx="8520600" cy="151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4311" b="1" dirty="0">
                <a:solidFill>
                  <a:srgbClr val="BB815A"/>
                </a:solidFill>
                <a:latin typeface="Nunito"/>
                <a:ea typeface="Nunito"/>
                <a:cs typeface="Nunito"/>
                <a:sym typeface="Nunito"/>
              </a:rPr>
              <a:t>Obrigado</a:t>
            </a:r>
            <a:endParaRPr dirty="0"/>
          </a:p>
        </p:txBody>
      </p:sp>
      <p:sp>
        <p:nvSpPr>
          <p:cNvPr id="56" name="Google Shape;56;p13"/>
          <p:cNvSpPr txBox="1"/>
          <p:nvPr/>
        </p:nvSpPr>
        <p:spPr>
          <a:xfrm>
            <a:off x="4898600" y="3283713"/>
            <a:ext cx="5361300" cy="12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 dirty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Grupo 6:</a:t>
            </a:r>
            <a:br>
              <a:rPr lang="pt-BR" sz="1600" b="1" dirty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pt-BR" sz="1600" b="1" dirty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	- Ana Murta (pg50184)</a:t>
            </a:r>
            <a:endParaRPr sz="1600" b="1" dirty="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 dirty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	- Hugo Gomes (pg51242)</a:t>
            </a:r>
            <a:endParaRPr sz="1600" b="1" dirty="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 dirty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	- Manuel Novais (pg50575)</a:t>
            </a:r>
            <a:endParaRPr sz="1600" b="1" dirty="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13"/>
          <p:cNvSpPr/>
          <p:nvPr/>
        </p:nvSpPr>
        <p:spPr>
          <a:xfrm rot="5400201">
            <a:off x="-2264125" y="2264400"/>
            <a:ext cx="5143500" cy="614700"/>
          </a:xfrm>
          <a:prstGeom prst="rect">
            <a:avLst/>
          </a:prstGeom>
          <a:solidFill>
            <a:srgbClr val="BB815A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BB815A"/>
              </a:solidFill>
            </a:endParaRPr>
          </a:p>
        </p:txBody>
      </p:sp>
      <p:sp>
        <p:nvSpPr>
          <p:cNvPr id="58" name="Google Shape;58;p13"/>
          <p:cNvSpPr/>
          <p:nvPr/>
        </p:nvSpPr>
        <p:spPr>
          <a:xfrm rot="-5399398">
            <a:off x="-1770125" y="2399100"/>
            <a:ext cx="5143500" cy="345300"/>
          </a:xfrm>
          <a:prstGeom prst="rect">
            <a:avLst/>
          </a:prstGeom>
          <a:solidFill>
            <a:srgbClr val="00796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BB815A"/>
              </a:solidFill>
            </a:endParaRPr>
          </a:p>
        </p:txBody>
      </p:sp>
      <p:sp>
        <p:nvSpPr>
          <p:cNvPr id="59" name="Google Shape;59;p13"/>
          <p:cNvSpPr/>
          <p:nvPr/>
        </p:nvSpPr>
        <p:spPr>
          <a:xfrm rot="5400201">
            <a:off x="6264750" y="2264400"/>
            <a:ext cx="5143500" cy="614700"/>
          </a:xfrm>
          <a:prstGeom prst="rect">
            <a:avLst/>
          </a:prstGeom>
          <a:solidFill>
            <a:srgbClr val="BB815A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BB815A"/>
              </a:solidFill>
            </a:endParaRPr>
          </a:p>
        </p:txBody>
      </p:sp>
      <p:sp>
        <p:nvSpPr>
          <p:cNvPr id="60" name="Google Shape;60;p13"/>
          <p:cNvSpPr/>
          <p:nvPr/>
        </p:nvSpPr>
        <p:spPr>
          <a:xfrm rot="-5399398">
            <a:off x="5784150" y="2399100"/>
            <a:ext cx="5143500" cy="345300"/>
          </a:xfrm>
          <a:prstGeom prst="rect">
            <a:avLst/>
          </a:prstGeom>
          <a:solidFill>
            <a:srgbClr val="00796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BB815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9180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34100" y="246800"/>
            <a:ext cx="4356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3420" b="1">
                <a:solidFill>
                  <a:srgbClr val="BB815A"/>
                </a:solidFill>
                <a:latin typeface="Nunito"/>
                <a:ea typeface="Nunito"/>
                <a:cs typeface="Nunito"/>
                <a:sym typeface="Nunito"/>
              </a:rPr>
              <a:t>FONTE DE DADOS</a:t>
            </a:r>
            <a:endParaRPr sz="3420" b="1">
              <a:solidFill>
                <a:srgbClr val="BB815A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66" name="Google Shape;66;p14"/>
          <p:cNvSpPr/>
          <p:nvPr/>
        </p:nvSpPr>
        <p:spPr>
          <a:xfrm>
            <a:off x="194300" y="347900"/>
            <a:ext cx="139800" cy="471600"/>
          </a:xfrm>
          <a:prstGeom prst="rect">
            <a:avLst/>
          </a:prstGeom>
          <a:solidFill>
            <a:srgbClr val="00796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4"/>
          <p:cNvSpPr/>
          <p:nvPr/>
        </p:nvSpPr>
        <p:spPr>
          <a:xfrm>
            <a:off x="438950" y="2087700"/>
            <a:ext cx="3649200" cy="3354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00796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14"/>
          <p:cNvSpPr/>
          <p:nvPr/>
        </p:nvSpPr>
        <p:spPr>
          <a:xfrm>
            <a:off x="270100" y="1668400"/>
            <a:ext cx="3649200" cy="572700"/>
          </a:xfrm>
          <a:prstGeom prst="roundRect">
            <a:avLst>
              <a:gd name="adj" fmla="val 16667"/>
            </a:avLst>
          </a:prstGeom>
          <a:solidFill>
            <a:srgbClr val="BB815A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14"/>
          <p:cNvSpPr txBox="1"/>
          <p:nvPr/>
        </p:nvSpPr>
        <p:spPr>
          <a:xfrm>
            <a:off x="611275" y="1725000"/>
            <a:ext cx="2879400" cy="8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900" b="1" dirty="0">
                <a:solidFill>
                  <a:schemeClr val="dk1"/>
                </a:solidFill>
              </a:rPr>
              <a:t>SIMARGL2021</a:t>
            </a:r>
            <a:endParaRPr sz="1900" b="1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</p:txBody>
      </p:sp>
      <p:sp>
        <p:nvSpPr>
          <p:cNvPr id="70" name="Google Shape;70;p14"/>
          <p:cNvSpPr/>
          <p:nvPr/>
        </p:nvSpPr>
        <p:spPr>
          <a:xfrm>
            <a:off x="5052375" y="2048675"/>
            <a:ext cx="3649200" cy="3354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00796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14"/>
          <p:cNvSpPr/>
          <p:nvPr/>
        </p:nvSpPr>
        <p:spPr>
          <a:xfrm>
            <a:off x="4883525" y="1629375"/>
            <a:ext cx="3649200" cy="572700"/>
          </a:xfrm>
          <a:prstGeom prst="roundRect">
            <a:avLst>
              <a:gd name="adj" fmla="val 16667"/>
            </a:avLst>
          </a:prstGeom>
          <a:solidFill>
            <a:srgbClr val="BB815A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14"/>
          <p:cNvSpPr txBox="1"/>
          <p:nvPr/>
        </p:nvSpPr>
        <p:spPr>
          <a:xfrm>
            <a:off x="5437275" y="1343944"/>
            <a:ext cx="2879400" cy="130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900" b="1" dirty="0">
                <a:solidFill>
                  <a:schemeClr val="dk1"/>
                </a:solidFill>
              </a:rPr>
              <a:t>NF-UQ-NIDS-v2</a:t>
            </a:r>
            <a:endParaRPr sz="1900" b="1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900" b="1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</p:txBody>
      </p:sp>
      <p:sp>
        <p:nvSpPr>
          <p:cNvPr id="73" name="Google Shape;73;p14"/>
          <p:cNvSpPr/>
          <p:nvPr/>
        </p:nvSpPr>
        <p:spPr>
          <a:xfrm>
            <a:off x="3129671" y="3509300"/>
            <a:ext cx="3007200" cy="3354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00796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4"/>
          <p:cNvSpPr/>
          <p:nvPr/>
        </p:nvSpPr>
        <p:spPr>
          <a:xfrm>
            <a:off x="2990525" y="3090000"/>
            <a:ext cx="3007200" cy="572700"/>
          </a:xfrm>
          <a:prstGeom prst="roundRect">
            <a:avLst>
              <a:gd name="adj" fmla="val 16667"/>
            </a:avLst>
          </a:prstGeom>
          <a:solidFill>
            <a:srgbClr val="BB815A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4"/>
          <p:cNvSpPr txBox="1"/>
          <p:nvPr/>
        </p:nvSpPr>
        <p:spPr>
          <a:xfrm>
            <a:off x="3811503" y="3130013"/>
            <a:ext cx="2373000" cy="8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900" b="1" dirty="0">
                <a:solidFill>
                  <a:schemeClr val="dk1"/>
                </a:solidFill>
              </a:rPr>
              <a:t>Dataset</a:t>
            </a:r>
            <a:endParaRPr sz="1900" b="1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</p:txBody>
      </p:sp>
      <p:sp>
        <p:nvSpPr>
          <p:cNvPr id="76" name="Google Shape;76;p14"/>
          <p:cNvSpPr/>
          <p:nvPr/>
        </p:nvSpPr>
        <p:spPr>
          <a:xfrm>
            <a:off x="921650" y="3140550"/>
            <a:ext cx="1998600" cy="471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796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4"/>
          <p:cNvSpPr/>
          <p:nvPr/>
        </p:nvSpPr>
        <p:spPr>
          <a:xfrm>
            <a:off x="921650" y="2423100"/>
            <a:ext cx="293400" cy="1034400"/>
          </a:xfrm>
          <a:prstGeom prst="rect">
            <a:avLst/>
          </a:prstGeom>
          <a:solidFill>
            <a:srgbClr val="00796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14"/>
          <p:cNvSpPr/>
          <p:nvPr/>
        </p:nvSpPr>
        <p:spPr>
          <a:xfrm rot="10800000">
            <a:off x="6068000" y="3089988"/>
            <a:ext cx="1998600" cy="471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796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14"/>
          <p:cNvSpPr/>
          <p:nvPr/>
        </p:nvSpPr>
        <p:spPr>
          <a:xfrm>
            <a:off x="7773200" y="2384075"/>
            <a:ext cx="293400" cy="1034400"/>
          </a:xfrm>
          <a:prstGeom prst="rect">
            <a:avLst/>
          </a:prstGeom>
          <a:solidFill>
            <a:srgbClr val="00796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>
            <a:spLocks noGrp="1"/>
          </p:cNvSpPr>
          <p:nvPr>
            <p:ph type="title"/>
          </p:nvPr>
        </p:nvSpPr>
        <p:spPr>
          <a:xfrm>
            <a:off x="306150" y="48375"/>
            <a:ext cx="4356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3420" b="1">
                <a:solidFill>
                  <a:srgbClr val="BB815A"/>
                </a:solidFill>
                <a:latin typeface="Nunito"/>
                <a:ea typeface="Nunito"/>
                <a:cs typeface="Nunito"/>
                <a:sym typeface="Nunito"/>
              </a:rPr>
              <a:t>FONTE DE DADOS</a:t>
            </a:r>
            <a:endParaRPr sz="3420" b="1">
              <a:solidFill>
                <a:srgbClr val="BB815A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85" name="Google Shape;8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6413" y="710425"/>
            <a:ext cx="6858976" cy="104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06425" y="1750925"/>
            <a:ext cx="6858975" cy="104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06425" y="3921275"/>
            <a:ext cx="6883925" cy="112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206425" y="2791425"/>
            <a:ext cx="6858974" cy="112985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5"/>
          <p:cNvSpPr/>
          <p:nvPr/>
        </p:nvSpPr>
        <p:spPr>
          <a:xfrm>
            <a:off x="166350" y="149475"/>
            <a:ext cx="139800" cy="471600"/>
          </a:xfrm>
          <a:prstGeom prst="rect">
            <a:avLst/>
          </a:prstGeom>
          <a:solidFill>
            <a:srgbClr val="00796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6"/>
          <p:cNvSpPr txBox="1">
            <a:spLocks noGrp="1"/>
          </p:cNvSpPr>
          <p:nvPr>
            <p:ph type="title"/>
          </p:nvPr>
        </p:nvSpPr>
        <p:spPr>
          <a:xfrm>
            <a:off x="-265525" y="87600"/>
            <a:ext cx="4752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3420" b="1">
                <a:solidFill>
                  <a:srgbClr val="BB815A"/>
                </a:solidFill>
                <a:latin typeface="Nunito"/>
                <a:ea typeface="Nunito"/>
                <a:cs typeface="Nunito"/>
                <a:sym typeface="Nunito"/>
              </a:rPr>
              <a:t>EXPLORAÇÃO </a:t>
            </a:r>
            <a:endParaRPr sz="3420" b="1">
              <a:solidFill>
                <a:srgbClr val="BB815A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95" name="Google Shape;95;p16"/>
          <p:cNvSpPr/>
          <p:nvPr/>
        </p:nvSpPr>
        <p:spPr>
          <a:xfrm>
            <a:off x="405300" y="188825"/>
            <a:ext cx="139800" cy="471600"/>
          </a:xfrm>
          <a:prstGeom prst="rect">
            <a:avLst/>
          </a:prstGeom>
          <a:solidFill>
            <a:srgbClr val="00796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6" name="Google Shape;96;p16"/>
          <p:cNvPicPr preferRelativeResize="0"/>
          <p:nvPr/>
        </p:nvPicPr>
        <p:blipFill rotWithShape="1">
          <a:blip r:embed="rId3">
            <a:alphaModFix/>
          </a:blip>
          <a:srcRect l="-6103" t="-5285" r="1413" b="-5285"/>
          <a:stretch/>
        </p:blipFill>
        <p:spPr>
          <a:xfrm>
            <a:off x="399200" y="911000"/>
            <a:ext cx="5750625" cy="423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6"/>
          <p:cNvPicPr preferRelativeResize="0"/>
          <p:nvPr/>
        </p:nvPicPr>
        <p:blipFill rotWithShape="1">
          <a:blip r:embed="rId4">
            <a:alphaModFix/>
          </a:blip>
          <a:srcRect l="1410" t="2520" r="49775" b="-2520"/>
          <a:stretch/>
        </p:blipFill>
        <p:spPr>
          <a:xfrm>
            <a:off x="6395312" y="0"/>
            <a:ext cx="2493988" cy="342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21075" y="3429675"/>
            <a:ext cx="2242425" cy="18025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5" y="622875"/>
            <a:ext cx="8839202" cy="2699055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7"/>
          <p:cNvSpPr txBox="1">
            <a:spLocks noGrp="1"/>
          </p:cNvSpPr>
          <p:nvPr>
            <p:ph type="title"/>
          </p:nvPr>
        </p:nvSpPr>
        <p:spPr>
          <a:xfrm>
            <a:off x="-587000" y="0"/>
            <a:ext cx="4752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3420" b="1">
                <a:solidFill>
                  <a:srgbClr val="BB815A"/>
                </a:solidFill>
                <a:latin typeface="Nunito"/>
                <a:ea typeface="Nunito"/>
                <a:cs typeface="Nunito"/>
                <a:sym typeface="Nunito"/>
              </a:rPr>
              <a:t>EXPLORAÇÃO</a:t>
            </a:r>
            <a:endParaRPr sz="3420" b="1">
              <a:solidFill>
                <a:srgbClr val="BB815A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05" name="Google Shape;105;p17"/>
          <p:cNvSpPr/>
          <p:nvPr/>
        </p:nvSpPr>
        <p:spPr>
          <a:xfrm>
            <a:off x="83825" y="101225"/>
            <a:ext cx="139800" cy="471600"/>
          </a:xfrm>
          <a:prstGeom prst="rect">
            <a:avLst/>
          </a:prstGeom>
          <a:solidFill>
            <a:srgbClr val="00796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6" name="Google Shape;10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975" y="3252025"/>
            <a:ext cx="8862896" cy="182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8"/>
          <p:cNvSpPr txBox="1">
            <a:spLocks noGrp="1"/>
          </p:cNvSpPr>
          <p:nvPr>
            <p:ph type="title"/>
          </p:nvPr>
        </p:nvSpPr>
        <p:spPr>
          <a:xfrm>
            <a:off x="-587000" y="0"/>
            <a:ext cx="4752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3420" b="1">
                <a:solidFill>
                  <a:srgbClr val="BB815A"/>
                </a:solidFill>
                <a:latin typeface="Nunito"/>
                <a:ea typeface="Nunito"/>
                <a:cs typeface="Nunito"/>
                <a:sym typeface="Nunito"/>
              </a:rPr>
              <a:t>EXPLORAÇÃO</a:t>
            </a:r>
            <a:endParaRPr sz="3420" b="1">
              <a:solidFill>
                <a:srgbClr val="BB815A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12" name="Google Shape;112;p18"/>
          <p:cNvSpPr/>
          <p:nvPr/>
        </p:nvSpPr>
        <p:spPr>
          <a:xfrm>
            <a:off x="83825" y="101225"/>
            <a:ext cx="139800" cy="471600"/>
          </a:xfrm>
          <a:prstGeom prst="rect">
            <a:avLst/>
          </a:prstGeom>
          <a:solidFill>
            <a:srgbClr val="00796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3" name="Google Shape;11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62825"/>
            <a:ext cx="8839202" cy="27153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825" y="3900525"/>
            <a:ext cx="4752300" cy="107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4500" y="1131275"/>
            <a:ext cx="7197450" cy="3647251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9"/>
          <p:cNvSpPr txBox="1">
            <a:spLocks noGrp="1"/>
          </p:cNvSpPr>
          <p:nvPr>
            <p:ph type="title"/>
          </p:nvPr>
        </p:nvSpPr>
        <p:spPr>
          <a:xfrm>
            <a:off x="-180300" y="195675"/>
            <a:ext cx="4752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3420" b="1">
                <a:solidFill>
                  <a:srgbClr val="BB815A"/>
                </a:solidFill>
                <a:latin typeface="Nunito"/>
                <a:ea typeface="Nunito"/>
                <a:cs typeface="Nunito"/>
                <a:sym typeface="Nunito"/>
              </a:rPr>
              <a:t>EXPLORAÇÃO</a:t>
            </a:r>
            <a:endParaRPr sz="3420" b="1">
              <a:solidFill>
                <a:srgbClr val="BB815A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21" name="Google Shape;121;p19"/>
          <p:cNvSpPr/>
          <p:nvPr/>
        </p:nvSpPr>
        <p:spPr>
          <a:xfrm>
            <a:off x="490525" y="296900"/>
            <a:ext cx="139800" cy="471600"/>
          </a:xfrm>
          <a:prstGeom prst="rect">
            <a:avLst/>
          </a:prstGeom>
          <a:solidFill>
            <a:srgbClr val="00796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>
            <a:spLocks noGrp="1"/>
          </p:cNvSpPr>
          <p:nvPr>
            <p:ph type="title"/>
          </p:nvPr>
        </p:nvSpPr>
        <p:spPr>
          <a:xfrm>
            <a:off x="-180300" y="195675"/>
            <a:ext cx="4752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3420" b="1">
                <a:solidFill>
                  <a:srgbClr val="BB815A"/>
                </a:solidFill>
                <a:latin typeface="Nunito"/>
                <a:ea typeface="Nunito"/>
                <a:cs typeface="Nunito"/>
                <a:sym typeface="Nunito"/>
              </a:rPr>
              <a:t>EXPLORAÇÃO</a:t>
            </a:r>
            <a:endParaRPr sz="3420" b="1">
              <a:solidFill>
                <a:srgbClr val="BB815A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27" name="Google Shape;127;p20"/>
          <p:cNvSpPr/>
          <p:nvPr/>
        </p:nvSpPr>
        <p:spPr>
          <a:xfrm>
            <a:off x="490525" y="296900"/>
            <a:ext cx="139800" cy="471600"/>
          </a:xfrm>
          <a:prstGeom prst="rect">
            <a:avLst/>
          </a:prstGeom>
          <a:solidFill>
            <a:srgbClr val="00796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8" name="Google Shape;12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525" y="1037425"/>
            <a:ext cx="8067108" cy="407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>
            <a:spLocks noGrp="1"/>
          </p:cNvSpPr>
          <p:nvPr>
            <p:ph type="title"/>
          </p:nvPr>
        </p:nvSpPr>
        <p:spPr>
          <a:xfrm>
            <a:off x="-890025" y="2204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3420" b="1">
                <a:solidFill>
                  <a:srgbClr val="BB815A"/>
                </a:solidFill>
                <a:latin typeface="Nunito"/>
                <a:ea typeface="Nunito"/>
                <a:cs typeface="Nunito"/>
                <a:sym typeface="Nunito"/>
              </a:rPr>
              <a:t>TRATAMENTO DE DADOS</a:t>
            </a:r>
            <a:endParaRPr sz="3420" b="1">
              <a:solidFill>
                <a:srgbClr val="BB815A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34" name="Google Shape;134;p21"/>
          <p:cNvSpPr txBox="1">
            <a:spLocks noGrp="1"/>
          </p:cNvSpPr>
          <p:nvPr>
            <p:ph type="body" idx="1"/>
          </p:nvPr>
        </p:nvSpPr>
        <p:spPr>
          <a:xfrm>
            <a:off x="503450" y="1466975"/>
            <a:ext cx="3476100" cy="66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t-BR" sz="2000" b="1"/>
              <a:t>Tratamento dos ips:</a:t>
            </a:r>
            <a:endParaRPr sz="2000" b="1"/>
          </a:p>
        </p:txBody>
      </p:sp>
      <p:sp>
        <p:nvSpPr>
          <p:cNvPr id="135" name="Google Shape;135;p21"/>
          <p:cNvSpPr txBox="1"/>
          <p:nvPr/>
        </p:nvSpPr>
        <p:spPr>
          <a:xfrm>
            <a:off x="1256775" y="2571750"/>
            <a:ext cx="1772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800">
                <a:solidFill>
                  <a:schemeClr val="dk2"/>
                </a:solidFill>
              </a:rPr>
              <a:t>10.114.241.166</a:t>
            </a:r>
            <a:endParaRPr/>
          </a:p>
        </p:txBody>
      </p:sp>
      <p:sp>
        <p:nvSpPr>
          <p:cNvPr id="136" name="Google Shape;136;p21"/>
          <p:cNvSpPr txBox="1"/>
          <p:nvPr/>
        </p:nvSpPr>
        <p:spPr>
          <a:xfrm>
            <a:off x="5857875" y="2571750"/>
            <a:ext cx="1772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800">
                <a:solidFill>
                  <a:schemeClr val="dk2"/>
                </a:solidFill>
              </a:rPr>
              <a:t>10.114.241.0</a:t>
            </a:r>
            <a:endParaRPr/>
          </a:p>
        </p:txBody>
      </p:sp>
      <p:sp>
        <p:nvSpPr>
          <p:cNvPr id="137" name="Google Shape;137;p21"/>
          <p:cNvSpPr txBox="1"/>
          <p:nvPr/>
        </p:nvSpPr>
        <p:spPr>
          <a:xfrm>
            <a:off x="3557325" y="3919950"/>
            <a:ext cx="1772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800">
                <a:solidFill>
                  <a:schemeClr val="dk2"/>
                </a:solidFill>
              </a:rPr>
              <a:t>175304960</a:t>
            </a:r>
            <a:endParaRPr/>
          </a:p>
        </p:txBody>
      </p:sp>
      <p:cxnSp>
        <p:nvCxnSpPr>
          <p:cNvPr id="138" name="Google Shape;138;p21"/>
          <p:cNvCxnSpPr>
            <a:stCxn id="135" idx="3"/>
            <a:endCxn id="136" idx="1"/>
          </p:cNvCxnSpPr>
          <p:nvPr/>
        </p:nvCxnSpPr>
        <p:spPr>
          <a:xfrm>
            <a:off x="3029475" y="2802600"/>
            <a:ext cx="2828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9" name="Google Shape;139;p21"/>
          <p:cNvCxnSpPr>
            <a:stCxn id="136" idx="2"/>
            <a:endCxn id="137" idx="0"/>
          </p:cNvCxnSpPr>
          <p:nvPr/>
        </p:nvCxnSpPr>
        <p:spPr>
          <a:xfrm flipH="1">
            <a:off x="4443825" y="3033450"/>
            <a:ext cx="2300400" cy="886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40" name="Google Shape;140;p21"/>
          <p:cNvSpPr txBox="1"/>
          <p:nvPr/>
        </p:nvSpPr>
        <p:spPr>
          <a:xfrm>
            <a:off x="4775075" y="3267000"/>
            <a:ext cx="1772700" cy="5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dk2"/>
                </a:solidFill>
              </a:rPr>
              <a:t>converter</a:t>
            </a:r>
            <a:endParaRPr sz="1000">
              <a:solidFill>
                <a:schemeClr val="dk2"/>
              </a:solidFill>
            </a:endParaRPr>
          </a:p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dk2"/>
                </a:solidFill>
              </a:rPr>
              <a:t>para número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141" name="Google Shape;141;p21"/>
          <p:cNvSpPr/>
          <p:nvPr/>
        </p:nvSpPr>
        <p:spPr>
          <a:xfrm>
            <a:off x="363650" y="321550"/>
            <a:ext cx="139800" cy="471600"/>
          </a:xfrm>
          <a:prstGeom prst="rect">
            <a:avLst/>
          </a:prstGeom>
          <a:solidFill>
            <a:srgbClr val="00796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374</Words>
  <Application>Microsoft Office PowerPoint</Application>
  <PresentationFormat>Apresentação no Ecrã (16:9)</PresentationFormat>
  <Paragraphs>74</Paragraphs>
  <Slides>18</Slides>
  <Notes>18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18</vt:i4>
      </vt:variant>
    </vt:vector>
  </HeadingPairs>
  <TitlesOfParts>
    <vt:vector size="22" baseType="lpstr">
      <vt:lpstr>Nunito</vt:lpstr>
      <vt:lpstr>Arial</vt:lpstr>
      <vt:lpstr>Calibri</vt:lpstr>
      <vt:lpstr>Simple Light</vt:lpstr>
      <vt:lpstr>NETWORK INTRUSION DETECTION </vt:lpstr>
      <vt:lpstr>FONTE DE DADOS</vt:lpstr>
      <vt:lpstr>FONTE DE DADOS</vt:lpstr>
      <vt:lpstr>EXPLORAÇÃO </vt:lpstr>
      <vt:lpstr>EXPLORAÇÃO</vt:lpstr>
      <vt:lpstr>EXPLORAÇÃO</vt:lpstr>
      <vt:lpstr>EXPLORAÇÃO</vt:lpstr>
      <vt:lpstr>EXPLORAÇÃO</vt:lpstr>
      <vt:lpstr>TRATAMENTO DE DADOS</vt:lpstr>
      <vt:lpstr>TRATAMENTO DE DADOS</vt:lpstr>
      <vt:lpstr>TRATAMENTO DE DADOS</vt:lpstr>
      <vt:lpstr>TRATAMENTO DE DADOS </vt:lpstr>
      <vt:lpstr>TRATAMENTO DE DADOS - Outliers</vt:lpstr>
      <vt:lpstr>TREINO DO MODELO</vt:lpstr>
      <vt:lpstr>TREINO DO MODELO</vt:lpstr>
      <vt:lpstr>MODELO ATUAL - Random Forest</vt:lpstr>
      <vt:lpstr>Network Intrusion Detection Algorithm  </vt:lpstr>
      <vt:lpstr>Obrigado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INTRUSION DETECTION </dc:title>
  <cp:lastModifiedBy>Manuel Novais</cp:lastModifiedBy>
  <cp:revision>1</cp:revision>
  <dcterms:modified xsi:type="dcterms:W3CDTF">2023-05-26T16:59:21Z</dcterms:modified>
</cp:coreProperties>
</file>