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92" r:id="rId16"/>
    <p:sldId id="293" r:id="rId17"/>
    <p:sldId id="294" r:id="rId18"/>
    <p:sldId id="295" r:id="rId19"/>
    <p:sldId id="296" r:id="rId20"/>
    <p:sldId id="348" r:id="rId21"/>
    <p:sldId id="350" r:id="rId22"/>
    <p:sldId id="414" r:id="rId23"/>
    <p:sldId id="349" r:id="rId24"/>
    <p:sldId id="415" r:id="rId25"/>
    <p:sldId id="353" r:id="rId26"/>
    <p:sldId id="416" r:id="rId27"/>
    <p:sldId id="417" r:id="rId28"/>
    <p:sldId id="346" r:id="rId29"/>
    <p:sldId id="347" r:id="rId30"/>
    <p:sldId id="355" r:id="rId31"/>
    <p:sldId id="419" r:id="rId32"/>
    <p:sldId id="420" r:id="rId33"/>
    <p:sldId id="421" r:id="rId34"/>
    <p:sldId id="356" r:id="rId35"/>
    <p:sldId id="357" r:id="rId36"/>
    <p:sldId id="358" r:id="rId37"/>
    <p:sldId id="359" r:id="rId38"/>
    <p:sldId id="360" r:id="rId39"/>
    <p:sldId id="331" r:id="rId40"/>
    <p:sldId id="361" r:id="rId41"/>
    <p:sldId id="362" r:id="rId42"/>
    <p:sldId id="365" r:id="rId43"/>
    <p:sldId id="418" r:id="rId44"/>
    <p:sldId id="422" r:id="rId45"/>
    <p:sldId id="423" r:id="rId46"/>
    <p:sldId id="437" r:id="rId47"/>
    <p:sldId id="439" r:id="rId48"/>
    <p:sldId id="440"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41" r:id="rId63"/>
    <p:sldId id="442" r:id="rId64"/>
    <p:sldId id="452" r:id="rId65"/>
    <p:sldId id="451" r:id="rId66"/>
    <p:sldId id="443" r:id="rId67"/>
    <p:sldId id="453" r:id="rId68"/>
    <p:sldId id="454"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gzhao_1@stu.xidian.edu.cn" initials="h" lastIdx="1" clrIdx="0">
    <p:extLst>
      <p:ext uri="{19B8F6BF-5375-455C-9EA6-DF929625EA0E}">
        <p15:presenceInfo xmlns:p15="http://schemas.microsoft.com/office/powerpoint/2012/main" userId="c0ff4dafa58f59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6984-CF9B-4082-BC8F-F4929569F9DB}" type="datetimeFigureOut">
              <a:rPr lang="zh-CN" altLang="en-US" smtClean="0"/>
              <a:t>2022-04-23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FC21-88DF-4286-9B5D-34009BEE42A4}" type="slidenum">
              <a:rPr lang="zh-CN" altLang="en-US" smtClean="0"/>
              <a:t>‹#›</a:t>
            </a:fld>
            <a:endParaRPr lang="zh-CN" altLang="en-US"/>
          </a:p>
        </p:txBody>
      </p:sp>
    </p:spTree>
    <p:extLst>
      <p:ext uri="{BB962C8B-B14F-4D97-AF65-F5344CB8AC3E}">
        <p14:creationId xmlns:p14="http://schemas.microsoft.com/office/powerpoint/2010/main" val="23484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9ADFC21-88DF-4286-9B5D-34009BEE42A4}" type="slidenum">
              <a:rPr lang="zh-CN" altLang="en-US" smtClean="0"/>
              <a:t>5</a:t>
            </a:fld>
            <a:endParaRPr lang="zh-CN" altLang="en-US"/>
          </a:p>
        </p:txBody>
      </p:sp>
    </p:spTree>
    <p:extLst>
      <p:ext uri="{BB962C8B-B14F-4D97-AF65-F5344CB8AC3E}">
        <p14:creationId xmlns:p14="http://schemas.microsoft.com/office/powerpoint/2010/main" val="247260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8705-FDE2-4467-A983-C61719384F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1D97E50-E1BE-40C8-AB87-0410E3189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C5207C-FB3C-450F-931E-F6E554DC8E2C}"/>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77240957-FBB0-4F36-B6EA-D459E95D22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7B0E30-A7D9-4FEB-9116-1F7B0FFB5BB5}"/>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410231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9EF2B-DA28-4639-97CB-E1A93992BF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FA5C0E-1757-49AD-955C-AABD4F7243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AD08DB-8C30-47E6-86CE-7F3FB8C729E3}"/>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38452753-3A4F-4CC3-AB08-22BF2C855D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094F-707C-4FE8-A861-53062C5E9789}"/>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307278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460107-826E-474F-8847-1C2E520724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6BD566-BBA6-431F-B8A6-DC0F234336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3517A5-863B-4D3C-BB99-B018439E96CB}"/>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8168A2EB-7F61-41CC-B460-60E7F4619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87C70-954B-4A8A-A7A8-FE37FDE81ACC}"/>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215961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8430-9123-4337-8A6D-A5FB98F61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B28E73-460F-4A16-993F-F947037F56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767886-9DD0-4639-BAE7-AEE777E9E2CD}"/>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BC4EFBDB-431E-48F4-A1F7-D644B501A4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E8BA17-3194-4CF4-8808-F183FAE58AE2}"/>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35683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883FD-0C2A-4DE6-8CCA-8FF981C4FF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A5AD27-70E1-4DB4-ADDD-B5A281856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6FD647-42ED-4B59-AACB-94E17332AAAB}"/>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28DF0DFB-1007-49B3-81F7-26349C1A4E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189956-5CD7-4B74-9589-251E1E8D5606}"/>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117001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B2EA5-9909-4F02-A9D6-6E9070D386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01A93F-B3FD-48B9-B2A9-CDA616470D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47D8D2-75DE-41EB-B487-1F845A315F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466A3CA-7A26-4486-8576-57E408ECF9B2}"/>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6" name="页脚占位符 5">
            <a:extLst>
              <a:ext uri="{FF2B5EF4-FFF2-40B4-BE49-F238E27FC236}">
                <a16:creationId xmlns:a16="http://schemas.microsoft.com/office/drawing/2014/main" id="{0122DE39-F2E8-41A5-8400-2880DCF085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B737FF-664C-4C10-B106-BACC3911B90A}"/>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383747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7EF69-5707-4F80-A300-EBFA0D815B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22D5EF-F8DC-4293-B4CE-DDBAEF0F8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22E917-0F18-4FE6-BD96-11766EFC68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E6AC71-99A5-4279-B268-D4CAF9F7A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ED056D-D92A-4E74-A56D-FC0567DDE9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A2BC93-02B4-4CAE-BCAE-0B0B411EDDE5}"/>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8" name="页脚占位符 7">
            <a:extLst>
              <a:ext uri="{FF2B5EF4-FFF2-40B4-BE49-F238E27FC236}">
                <a16:creationId xmlns:a16="http://schemas.microsoft.com/office/drawing/2014/main" id="{5FC0DADE-BD42-4C7A-BCFA-489C176F085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E128AD-AE40-44BB-ABA8-A3A873E91DB7}"/>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393739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8BEE1-DF26-4C41-8086-F098978DCD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C43CEC-54DC-4C49-B2FF-0808DC242B11}"/>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4" name="页脚占位符 3">
            <a:extLst>
              <a:ext uri="{FF2B5EF4-FFF2-40B4-BE49-F238E27FC236}">
                <a16:creationId xmlns:a16="http://schemas.microsoft.com/office/drawing/2014/main" id="{CF879837-2053-468D-8F0E-D67CA3F79E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F43FBE-3B1A-4879-A280-52728EB95700}"/>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29067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A32772-B0A5-47C3-B538-092DB220C99E}"/>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3" name="页脚占位符 2">
            <a:extLst>
              <a:ext uri="{FF2B5EF4-FFF2-40B4-BE49-F238E27FC236}">
                <a16:creationId xmlns:a16="http://schemas.microsoft.com/office/drawing/2014/main" id="{2C1214D3-0BF8-4914-80B2-E82AF243EE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06B97DE-65F3-4D39-963B-AE5242FCAFE9}"/>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233062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F6C19-93AD-44A8-A316-57595E1FFE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97EC32-C938-40A6-B869-6F4825258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C7AA3A-6FB5-4B4E-9DF7-911C2B55E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0E045B-F2F7-4131-B400-DFA4A7F52297}"/>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6" name="页脚占位符 5">
            <a:extLst>
              <a:ext uri="{FF2B5EF4-FFF2-40B4-BE49-F238E27FC236}">
                <a16:creationId xmlns:a16="http://schemas.microsoft.com/office/drawing/2014/main" id="{68F3C6AE-CE62-44C6-BFEA-346443ED1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7CFC9D-A16C-4F75-885B-9760B1C24E6A}"/>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187077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2680C-FDDF-4DDD-B9A5-53AA171A30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9AC93E-FB1B-47C5-BA3F-BACD70844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EA9DE3-8887-4B00-8478-30858D740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56E006-0AB3-4CCD-B754-DE26F6DDA128}"/>
              </a:ext>
            </a:extLst>
          </p:cNvPr>
          <p:cNvSpPr>
            <a:spLocks noGrp="1"/>
          </p:cNvSpPr>
          <p:nvPr>
            <p:ph type="dt" sz="half" idx="10"/>
          </p:nvPr>
        </p:nvSpPr>
        <p:spPr/>
        <p:txBody>
          <a:bodyPr/>
          <a:lstStyle/>
          <a:p>
            <a:fld id="{A563AD8C-30A4-4216-AD1C-98C3D5CC73F9}" type="datetimeFigureOut">
              <a:rPr lang="zh-CN" altLang="en-US" smtClean="0"/>
              <a:t>2022-04-23</a:t>
            </a:fld>
            <a:endParaRPr lang="zh-CN" altLang="en-US"/>
          </a:p>
        </p:txBody>
      </p:sp>
      <p:sp>
        <p:nvSpPr>
          <p:cNvPr id="6" name="页脚占位符 5">
            <a:extLst>
              <a:ext uri="{FF2B5EF4-FFF2-40B4-BE49-F238E27FC236}">
                <a16:creationId xmlns:a16="http://schemas.microsoft.com/office/drawing/2014/main" id="{08978402-1D80-4018-937C-0D053F6274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E86490-16BF-4A0F-8E92-21280BD231F5}"/>
              </a:ext>
            </a:extLst>
          </p:cNvPr>
          <p:cNvSpPr>
            <a:spLocks noGrp="1"/>
          </p:cNvSpPr>
          <p:nvPr>
            <p:ph type="sldNum" sz="quarter" idx="12"/>
          </p:nvPr>
        </p:nvSpPr>
        <p:spPr/>
        <p:txBody>
          <a:body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189047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3CC872-D877-46CC-85EF-E0C3C6648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7F11F5-A967-4002-B757-528906EB3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C19F39-5ECA-47BA-A7AB-6C0D494A3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3AD8C-30A4-4216-AD1C-98C3D5CC73F9}" type="datetimeFigureOut">
              <a:rPr lang="zh-CN" altLang="en-US" smtClean="0"/>
              <a:t>2022-04-23</a:t>
            </a:fld>
            <a:endParaRPr lang="zh-CN" altLang="en-US"/>
          </a:p>
        </p:txBody>
      </p:sp>
      <p:sp>
        <p:nvSpPr>
          <p:cNvPr id="5" name="页脚占位符 4">
            <a:extLst>
              <a:ext uri="{FF2B5EF4-FFF2-40B4-BE49-F238E27FC236}">
                <a16:creationId xmlns:a16="http://schemas.microsoft.com/office/drawing/2014/main" id="{37143EA6-F3F5-4132-8B94-77CCE305B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B8F07A-CD95-4776-AC27-18DBC4258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453C4-3C8B-4C73-B01E-270EFC325FBB}" type="slidenum">
              <a:rPr lang="zh-CN" altLang="en-US" smtClean="0"/>
              <a:t>‹#›</a:t>
            </a:fld>
            <a:endParaRPr lang="zh-CN" altLang="en-US"/>
          </a:p>
        </p:txBody>
      </p:sp>
    </p:spTree>
    <p:extLst>
      <p:ext uri="{BB962C8B-B14F-4D97-AF65-F5344CB8AC3E}">
        <p14:creationId xmlns:p14="http://schemas.microsoft.com/office/powerpoint/2010/main" val="252251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visualstudio.microsoft.com/zh-hans/v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3C363-2B9A-472D-862B-B5D723686B78}"/>
              </a:ext>
            </a:extLst>
          </p:cNvPr>
          <p:cNvSpPr>
            <a:spLocks noGrp="1"/>
          </p:cNvSpPr>
          <p:nvPr>
            <p:ph type="ctrTitle"/>
          </p:nvPr>
        </p:nvSpPr>
        <p:spPr/>
        <p:txBody>
          <a:bodyPr/>
          <a:lstStyle/>
          <a:p>
            <a:r>
              <a:rPr lang="zh-CN" altLang="en-US"/>
              <a:t>编译原理实验指导</a:t>
            </a:r>
          </a:p>
        </p:txBody>
      </p:sp>
    </p:spTree>
    <p:extLst>
      <p:ext uri="{BB962C8B-B14F-4D97-AF65-F5344CB8AC3E}">
        <p14:creationId xmlns:p14="http://schemas.microsoft.com/office/powerpoint/2010/main" val="82005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0757D-07BD-4119-9391-F7906BA14ADF}"/>
              </a:ext>
            </a:extLst>
          </p:cNvPr>
          <p:cNvSpPr>
            <a:spLocks noGrp="1"/>
          </p:cNvSpPr>
          <p:nvPr>
            <p:ph type="title"/>
          </p:nvPr>
        </p:nvSpPr>
        <p:spPr/>
        <p:txBody>
          <a:bodyPr/>
          <a:lstStyle/>
          <a:p>
            <a:r>
              <a:rPr lang="en-US" altLang="zh-CN"/>
              <a:t>2.1 </a:t>
            </a:r>
            <a:r>
              <a:rPr lang="zh-CN" altLang="en-US"/>
              <a:t>存储结构设计</a:t>
            </a:r>
          </a:p>
        </p:txBody>
      </p:sp>
      <p:sp>
        <p:nvSpPr>
          <p:cNvPr id="3" name="内容占位符 2">
            <a:extLst>
              <a:ext uri="{FF2B5EF4-FFF2-40B4-BE49-F238E27FC236}">
                <a16:creationId xmlns:a16="http://schemas.microsoft.com/office/drawing/2014/main" id="{3F9DF7C5-7E4B-4F18-B687-74825E897133}"/>
              </a:ext>
            </a:extLst>
          </p:cNvPr>
          <p:cNvSpPr>
            <a:spLocks noGrp="1"/>
          </p:cNvSpPr>
          <p:nvPr>
            <p:ph idx="1"/>
          </p:nvPr>
        </p:nvSpPr>
        <p:spPr/>
        <p:txBody>
          <a:bodyPr/>
          <a:lstStyle/>
          <a:p>
            <a:pPr marL="0" indent="0">
              <a:buNone/>
            </a:pPr>
            <a:r>
              <a:rPr lang="zh-CN" altLang="en-US"/>
              <a:t>总述：数据库管理系统不仅存储用户的数据信息，还存储与系统和数据表相关的元数据信息。</a:t>
            </a:r>
          </a:p>
        </p:txBody>
      </p:sp>
    </p:spTree>
    <p:extLst>
      <p:ext uri="{BB962C8B-B14F-4D97-AF65-F5344CB8AC3E}">
        <p14:creationId xmlns:p14="http://schemas.microsoft.com/office/powerpoint/2010/main" val="207350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467B4-785E-4CDB-B3CB-C4A00795B626}"/>
              </a:ext>
            </a:extLst>
          </p:cNvPr>
          <p:cNvSpPr>
            <a:spLocks noGrp="1"/>
          </p:cNvSpPr>
          <p:nvPr>
            <p:ph type="title"/>
          </p:nvPr>
        </p:nvSpPr>
        <p:spPr/>
        <p:txBody>
          <a:bodyPr/>
          <a:lstStyle/>
          <a:p>
            <a:r>
              <a:rPr lang="en-US" altLang="zh-CN"/>
              <a:t>2.1.1 </a:t>
            </a:r>
            <a:r>
              <a:rPr lang="zh-CN" altLang="en-US"/>
              <a:t>用户数据</a:t>
            </a:r>
          </a:p>
        </p:txBody>
      </p:sp>
      <p:sp>
        <p:nvSpPr>
          <p:cNvPr id="3" name="内容占位符 2">
            <a:extLst>
              <a:ext uri="{FF2B5EF4-FFF2-40B4-BE49-F238E27FC236}">
                <a16:creationId xmlns:a16="http://schemas.microsoft.com/office/drawing/2014/main" id="{A37FE27E-05AA-4D93-A792-80BF09354AAA}"/>
              </a:ext>
            </a:extLst>
          </p:cNvPr>
          <p:cNvSpPr>
            <a:spLocks noGrp="1"/>
          </p:cNvSpPr>
          <p:nvPr>
            <p:ph idx="1"/>
          </p:nvPr>
        </p:nvSpPr>
        <p:spPr>
          <a:xfrm>
            <a:off x="838200" y="1825625"/>
            <a:ext cx="10515600" cy="2262966"/>
          </a:xfrm>
        </p:spPr>
        <p:txBody>
          <a:bodyPr/>
          <a:lstStyle/>
          <a:p>
            <a:pPr marL="0" indent="0">
              <a:buNone/>
            </a:pPr>
            <a:r>
              <a:rPr lang="zh-CN" altLang="en-US"/>
              <a:t>对于用户的数据信息来说，逻辑上数据存储在对应的用户数据表中，物理上数据储存在磁盘上的物理文件中。</a:t>
            </a:r>
            <a:endParaRPr lang="en-US" altLang="zh-CN"/>
          </a:p>
          <a:p>
            <a:pPr marL="0" indent="0">
              <a:buNone/>
            </a:pPr>
            <a:r>
              <a:rPr lang="zh-CN" altLang="en-US"/>
              <a:t>由</a:t>
            </a:r>
            <a:r>
              <a:rPr lang="en-US" altLang="zh-CN"/>
              <a:t>DBMS</a:t>
            </a:r>
            <a:r>
              <a:rPr lang="zh-CN" altLang="en-US"/>
              <a:t>的存储引擎将逻辑结构与物理结构相互转换。</a:t>
            </a:r>
          </a:p>
        </p:txBody>
      </p:sp>
    </p:spTree>
    <p:extLst>
      <p:ext uri="{BB962C8B-B14F-4D97-AF65-F5344CB8AC3E}">
        <p14:creationId xmlns:p14="http://schemas.microsoft.com/office/powerpoint/2010/main" val="13327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BFB4B-4C20-4951-873B-16E2D71FF528}"/>
              </a:ext>
            </a:extLst>
          </p:cNvPr>
          <p:cNvSpPr>
            <a:spLocks noGrp="1"/>
          </p:cNvSpPr>
          <p:nvPr>
            <p:ph type="title"/>
          </p:nvPr>
        </p:nvSpPr>
        <p:spPr/>
        <p:txBody>
          <a:bodyPr/>
          <a:lstStyle/>
          <a:p>
            <a:r>
              <a:rPr lang="en-US" altLang="zh-CN"/>
              <a:t>2.1.2 </a:t>
            </a:r>
            <a:r>
              <a:rPr lang="zh-CN" altLang="en-US"/>
              <a:t>元数据</a:t>
            </a:r>
          </a:p>
        </p:txBody>
      </p:sp>
      <p:sp>
        <p:nvSpPr>
          <p:cNvPr id="3" name="内容占位符 2">
            <a:extLst>
              <a:ext uri="{FF2B5EF4-FFF2-40B4-BE49-F238E27FC236}">
                <a16:creationId xmlns:a16="http://schemas.microsoft.com/office/drawing/2014/main" id="{D0FBD327-A032-4C75-BA7D-B1133718B823}"/>
              </a:ext>
            </a:extLst>
          </p:cNvPr>
          <p:cNvSpPr>
            <a:spLocks noGrp="1"/>
          </p:cNvSpPr>
          <p:nvPr>
            <p:ph idx="1"/>
          </p:nvPr>
        </p:nvSpPr>
        <p:spPr/>
        <p:txBody>
          <a:bodyPr/>
          <a:lstStyle/>
          <a:p>
            <a:pPr marL="0" indent="0">
              <a:buNone/>
            </a:pPr>
            <a:r>
              <a:rPr lang="zh-CN" altLang="en-US"/>
              <a:t>简单的</a:t>
            </a:r>
            <a:r>
              <a:rPr lang="en-US" altLang="zh-CN"/>
              <a:t>DBMS</a:t>
            </a:r>
            <a:r>
              <a:rPr lang="zh-CN" altLang="en-US"/>
              <a:t>系统中，元数据分为库元数据、表元数据、列元数据</a:t>
            </a:r>
            <a:endParaRPr lang="en-US" altLang="zh-CN"/>
          </a:p>
          <a:p>
            <a:pPr marL="514350" indent="-514350">
              <a:buFont typeface="+mj-ea"/>
              <a:buAutoNum type="circleNumDbPlain"/>
            </a:pPr>
            <a:r>
              <a:rPr lang="zh-CN" altLang="en-US"/>
              <a:t>库元数据：</a:t>
            </a:r>
            <a:r>
              <a:rPr lang="en-US" altLang="zh-CN"/>
              <a:t>DBMS</a:t>
            </a:r>
            <a:r>
              <a:rPr lang="zh-CN" altLang="en-US"/>
              <a:t>中各数据库的信息，如数据库名称等</a:t>
            </a:r>
            <a:endParaRPr lang="en-US" altLang="zh-CN"/>
          </a:p>
          <a:p>
            <a:pPr marL="514350" indent="-514350">
              <a:buFont typeface="+mj-ea"/>
              <a:buAutoNum type="circleNumDbPlain"/>
            </a:pPr>
            <a:r>
              <a:rPr lang="zh-CN" altLang="en-US"/>
              <a:t>表元数据：数据表的信息，如数据表名称，列数等</a:t>
            </a:r>
            <a:endParaRPr lang="en-US" altLang="zh-CN"/>
          </a:p>
          <a:p>
            <a:pPr marL="514350" indent="-514350">
              <a:buFont typeface="+mj-ea"/>
              <a:buAutoNum type="circleNumDbPlain"/>
            </a:pPr>
            <a:r>
              <a:rPr lang="zh-CN" altLang="en-US"/>
              <a:t>列元数据：表中数据列的信息，如数据列的长度、名称等</a:t>
            </a:r>
            <a:endParaRPr lang="en-US" altLang="zh-CN"/>
          </a:p>
          <a:p>
            <a:pPr marL="514350" indent="-514350">
              <a:buFont typeface="+mj-ea"/>
              <a:buAutoNum type="circleNumDbPlain"/>
            </a:pPr>
            <a:endParaRPr lang="zh-CN" altLang="en-US"/>
          </a:p>
        </p:txBody>
      </p:sp>
    </p:spTree>
    <p:extLst>
      <p:ext uri="{BB962C8B-B14F-4D97-AF65-F5344CB8AC3E}">
        <p14:creationId xmlns:p14="http://schemas.microsoft.com/office/powerpoint/2010/main" val="221815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D64AC-6F2F-4B64-B885-DE9326E9AFD1}"/>
              </a:ext>
            </a:extLst>
          </p:cNvPr>
          <p:cNvSpPr>
            <a:spLocks noGrp="1"/>
          </p:cNvSpPr>
          <p:nvPr>
            <p:ph type="title"/>
          </p:nvPr>
        </p:nvSpPr>
        <p:spPr/>
        <p:txBody>
          <a:bodyPr/>
          <a:lstStyle/>
          <a:p>
            <a:r>
              <a:rPr lang="en-US" altLang="zh-CN"/>
              <a:t>2.2 </a:t>
            </a:r>
            <a:r>
              <a:rPr lang="zh-CN" altLang="en-US"/>
              <a:t>架构设计</a:t>
            </a:r>
          </a:p>
        </p:txBody>
      </p:sp>
      <p:sp>
        <p:nvSpPr>
          <p:cNvPr id="3" name="内容占位符 2">
            <a:extLst>
              <a:ext uri="{FF2B5EF4-FFF2-40B4-BE49-F238E27FC236}">
                <a16:creationId xmlns:a16="http://schemas.microsoft.com/office/drawing/2014/main" id="{6755E897-063E-4A92-B622-A97FD37A7B2C}"/>
              </a:ext>
            </a:extLst>
          </p:cNvPr>
          <p:cNvSpPr>
            <a:spLocks noGrp="1"/>
          </p:cNvSpPr>
          <p:nvPr>
            <p:ph idx="1"/>
          </p:nvPr>
        </p:nvSpPr>
        <p:spPr>
          <a:xfrm>
            <a:off x="3889420" y="1777284"/>
            <a:ext cx="7611414" cy="1107584"/>
          </a:xfrm>
        </p:spPr>
        <p:txBody>
          <a:bodyPr/>
          <a:lstStyle/>
          <a:p>
            <a:pPr marL="0" indent="0">
              <a:buNone/>
            </a:pPr>
            <a:r>
              <a:rPr lang="en-US" altLang="zh-CN"/>
              <a:t>DBMS</a:t>
            </a:r>
            <a:r>
              <a:rPr lang="zh-CN" altLang="en-US"/>
              <a:t>整体上分为四个模块：</a:t>
            </a:r>
            <a:r>
              <a:rPr lang="en-US" altLang="zh-CN"/>
              <a:t>SQL</a:t>
            </a:r>
            <a:r>
              <a:rPr lang="zh-CN" altLang="en-US"/>
              <a:t>引擎、查询处理层、元数据管理器、存储引擎。</a:t>
            </a:r>
          </a:p>
        </p:txBody>
      </p:sp>
      <p:sp>
        <p:nvSpPr>
          <p:cNvPr id="4" name="Rectangle 2">
            <a:extLst>
              <a:ext uri="{FF2B5EF4-FFF2-40B4-BE49-F238E27FC236}">
                <a16:creationId xmlns:a16="http://schemas.microsoft.com/office/drawing/2014/main" id="{4943E597-A8FB-4B21-94A4-41FACCC40346}"/>
              </a:ext>
            </a:extLst>
          </p:cNvPr>
          <p:cNvSpPr>
            <a:spLocks noChangeArrowheads="1"/>
          </p:cNvSpPr>
          <p:nvPr/>
        </p:nvSpPr>
        <p:spPr bwMode="auto">
          <a:xfrm>
            <a:off x="422320" y="8049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05387FE1-015E-4DD3-977D-796409EA624E}"/>
              </a:ext>
            </a:extLst>
          </p:cNvPr>
          <p:cNvGraphicFramePr>
            <a:graphicFrameLocks noChangeAspect="1"/>
          </p:cNvGraphicFramePr>
          <p:nvPr/>
        </p:nvGraphicFramePr>
        <p:xfrm>
          <a:off x="345046" y="1435992"/>
          <a:ext cx="2790960" cy="4997051"/>
        </p:xfrm>
        <a:graphic>
          <a:graphicData uri="http://schemas.openxmlformats.org/presentationml/2006/ole">
            <mc:AlternateContent xmlns:mc="http://schemas.openxmlformats.org/markup-compatibility/2006">
              <mc:Choice xmlns:v="urn:schemas-microsoft-com:vml" Requires="v">
                <p:oleObj spid="_x0000_s1693" name="Visio" r:id="rId3" imgW="1290391" imgH="2319204" progId="Visio.Drawing.11">
                  <p:embed/>
                </p:oleObj>
              </mc:Choice>
              <mc:Fallback>
                <p:oleObj name="Visio" r:id="rId3" imgW="1290391" imgH="2319204" progId="Visio.Drawing.11">
                  <p:embed/>
                  <p:pic>
                    <p:nvPicPr>
                      <p:cNvPr id="5" name="对象 4">
                        <a:extLst>
                          <a:ext uri="{FF2B5EF4-FFF2-40B4-BE49-F238E27FC236}">
                            <a16:creationId xmlns:a16="http://schemas.microsoft.com/office/drawing/2014/main" id="{05387FE1-015E-4DD3-977D-796409EA624E}"/>
                          </a:ext>
                        </a:extLst>
                      </p:cNvPr>
                      <p:cNvPicPr>
                        <a:picLocks noChangeAspect="1" noChangeArrowheads="1"/>
                      </p:cNvPicPr>
                      <p:nvPr/>
                    </p:nvPicPr>
                    <p:blipFill>
                      <a:blip r:embed="rId4"/>
                      <a:srcRect/>
                      <a:stretch>
                        <a:fillRect/>
                      </a:stretch>
                    </p:blipFill>
                    <p:spPr bwMode="auto">
                      <a:xfrm>
                        <a:off x="345046" y="1435992"/>
                        <a:ext cx="2790960" cy="4997051"/>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5CD8D949-3C4E-4F1D-B6FB-B953E812453B}"/>
              </a:ext>
            </a:extLst>
          </p:cNvPr>
          <p:cNvSpPr txBox="1"/>
          <p:nvPr/>
        </p:nvSpPr>
        <p:spPr>
          <a:xfrm>
            <a:off x="3741312" y="3219717"/>
            <a:ext cx="7321639" cy="2246769"/>
          </a:xfrm>
          <a:prstGeom prst="rect">
            <a:avLst/>
          </a:prstGeom>
          <a:noFill/>
        </p:spPr>
        <p:txBody>
          <a:bodyPr wrap="square" rtlCol="0">
            <a:spAutoFit/>
          </a:bodyPr>
          <a:lstStyle/>
          <a:p>
            <a:r>
              <a:rPr lang="en-US" altLang="zh-CN" sz="2000"/>
              <a:t>SQL</a:t>
            </a:r>
            <a:r>
              <a:rPr lang="zh-CN" altLang="en-US" sz="2000"/>
              <a:t>语句的执行步骤：</a:t>
            </a:r>
            <a:endParaRPr lang="en-US" altLang="zh-CN" sz="2000"/>
          </a:p>
          <a:p>
            <a:r>
              <a:rPr lang="en-US" altLang="zh-CN" sz="2000"/>
              <a:t>1. SQL</a:t>
            </a:r>
            <a:r>
              <a:rPr lang="zh-CN" altLang="en-US" sz="2000"/>
              <a:t>引擎对用户输入的</a:t>
            </a:r>
            <a:r>
              <a:rPr lang="en-US" altLang="zh-CN" sz="2000"/>
              <a:t>SQL</a:t>
            </a:r>
            <a:r>
              <a:rPr lang="zh-CN" altLang="en-US" sz="2000"/>
              <a:t>语句进行词法分析、语法制导翻译，生成对应的中间代码，并将中间代码传入查询处理层。</a:t>
            </a:r>
            <a:endParaRPr lang="en-US" altLang="zh-CN" sz="2000"/>
          </a:p>
          <a:p>
            <a:r>
              <a:rPr lang="en-US" altLang="zh-CN" sz="2000"/>
              <a:t>2. </a:t>
            </a:r>
            <a:r>
              <a:rPr lang="zh-CN" altLang="en-US" sz="2000"/>
              <a:t>查询处理层根据</a:t>
            </a:r>
            <a:r>
              <a:rPr lang="en-US" altLang="zh-CN" sz="2000"/>
              <a:t>SQL</a:t>
            </a:r>
            <a:r>
              <a:rPr lang="zh-CN" altLang="en-US" sz="2000"/>
              <a:t>语句的功能调用元数据管理器得到要使用的的元数据，然后调用存储引擎得到待处理的用户数据。</a:t>
            </a:r>
            <a:endParaRPr lang="en-US" altLang="zh-CN" sz="2000"/>
          </a:p>
          <a:p>
            <a:r>
              <a:rPr lang="en-US" altLang="zh-CN" sz="2000"/>
              <a:t>3. </a:t>
            </a:r>
            <a:r>
              <a:rPr lang="zh-CN" altLang="en-US" sz="2000"/>
              <a:t>存储引擎被上层模块调用，向物理文件读写数据。</a:t>
            </a:r>
            <a:endParaRPr lang="en-US" altLang="zh-CN" sz="2000"/>
          </a:p>
          <a:p>
            <a:endParaRPr lang="zh-CN" altLang="en-US" sz="2000"/>
          </a:p>
        </p:txBody>
      </p:sp>
    </p:spTree>
    <p:extLst>
      <p:ext uri="{BB962C8B-B14F-4D97-AF65-F5344CB8AC3E}">
        <p14:creationId xmlns:p14="http://schemas.microsoft.com/office/powerpoint/2010/main" val="119807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34C511-9DF0-419C-A9F3-F348D15ABC99}"/>
              </a:ext>
            </a:extLst>
          </p:cNvPr>
          <p:cNvSpPr>
            <a:spLocks noGrp="1"/>
          </p:cNvSpPr>
          <p:nvPr>
            <p:ph idx="1"/>
          </p:nvPr>
        </p:nvSpPr>
        <p:spPr>
          <a:xfrm>
            <a:off x="702972" y="531298"/>
            <a:ext cx="10515600" cy="672876"/>
          </a:xfrm>
        </p:spPr>
        <p:txBody>
          <a:bodyPr>
            <a:normAutofit fontScale="92500" lnSpcReduction="20000"/>
          </a:bodyPr>
          <a:lstStyle/>
          <a:p>
            <a:pPr marL="0" indent="0">
              <a:buNone/>
            </a:pPr>
            <a:r>
              <a:rPr lang="en-US" altLang="zh-CN" sz="2200"/>
              <a:t>2.2.1 SQL</a:t>
            </a:r>
            <a:r>
              <a:rPr lang="zh-CN" altLang="en-US" sz="2200"/>
              <a:t>引擎</a:t>
            </a:r>
            <a:endParaRPr lang="en-US" altLang="zh-CN" sz="2200"/>
          </a:p>
          <a:p>
            <a:pPr marL="0" indent="0">
              <a:buNone/>
            </a:pPr>
            <a:r>
              <a:rPr lang="zh-CN" altLang="zh-CN" sz="1900">
                <a:effectLst/>
                <a:latin typeface="Cambria" panose="02040503050406030204" pitchFamily="18" charset="0"/>
                <a:ea typeface="宋体" panose="02010600030101010101" pitchFamily="2" charset="-122"/>
                <a:cs typeface="Times New Roman" panose="02020603050405020304" pitchFamily="18" charset="0"/>
              </a:rPr>
              <a:t>负责</a:t>
            </a:r>
            <a:r>
              <a:rPr lang="en-US" altLang="zh-CN" sz="1900">
                <a:effectLst/>
                <a:latin typeface="Cambria" panose="02040503050406030204" pitchFamily="18" charset="0"/>
                <a:ea typeface="宋体" panose="02010600030101010101" pitchFamily="2" charset="-122"/>
                <a:cs typeface="Times New Roman" panose="02020603050405020304" pitchFamily="18" charset="0"/>
              </a:rPr>
              <a:t>SQL</a:t>
            </a:r>
            <a:r>
              <a:rPr lang="zh-CN" altLang="zh-CN" sz="1900">
                <a:effectLst/>
                <a:latin typeface="Cambria" panose="02040503050406030204" pitchFamily="18" charset="0"/>
                <a:ea typeface="宋体" panose="02010600030101010101" pitchFamily="2" charset="-122"/>
                <a:cs typeface="Times New Roman" panose="02020603050405020304" pitchFamily="18" charset="0"/>
              </a:rPr>
              <a:t>语句</a:t>
            </a:r>
            <a:r>
              <a:rPr lang="zh-CN" altLang="en-US" sz="1900">
                <a:effectLst/>
                <a:latin typeface="Cambria" panose="02040503050406030204" pitchFamily="18" charset="0"/>
                <a:ea typeface="宋体" panose="02010600030101010101" pitchFamily="2" charset="-122"/>
                <a:cs typeface="Times New Roman" panose="02020603050405020304" pitchFamily="18" charset="0"/>
              </a:rPr>
              <a:t>词法分析、语法制导翻译</a:t>
            </a:r>
            <a:r>
              <a:rPr lang="zh-CN" altLang="zh-CN" sz="1900">
                <a:effectLst/>
                <a:latin typeface="Cambria" panose="02040503050406030204" pitchFamily="18" charset="0"/>
                <a:ea typeface="宋体" panose="02010600030101010101" pitchFamily="2" charset="-122"/>
                <a:cs typeface="Times New Roman" panose="02020603050405020304" pitchFamily="18" charset="0"/>
              </a:rPr>
              <a:t>和中间代码生成</a:t>
            </a:r>
            <a:endParaRPr lang="zh-CN" altLang="en-US"/>
          </a:p>
        </p:txBody>
      </p:sp>
      <p:sp>
        <p:nvSpPr>
          <p:cNvPr id="4" name="文本框 3">
            <a:extLst>
              <a:ext uri="{FF2B5EF4-FFF2-40B4-BE49-F238E27FC236}">
                <a16:creationId xmlns:a16="http://schemas.microsoft.com/office/drawing/2014/main" id="{19231A63-4BF2-4FF9-84D4-4B3613CB068A}"/>
              </a:ext>
            </a:extLst>
          </p:cNvPr>
          <p:cNvSpPr txBox="1"/>
          <p:nvPr/>
        </p:nvSpPr>
        <p:spPr>
          <a:xfrm>
            <a:off x="702972" y="1860996"/>
            <a:ext cx="10886313" cy="1292662"/>
          </a:xfrm>
          <a:prstGeom prst="rect">
            <a:avLst/>
          </a:prstGeom>
          <a:noFill/>
        </p:spPr>
        <p:txBody>
          <a:bodyPr wrap="none" rtlCol="0">
            <a:spAutoFit/>
          </a:bodyPr>
          <a:lstStyle/>
          <a:p>
            <a:r>
              <a:rPr lang="en-US" altLang="zh-CN" sz="2000"/>
              <a:t>2.2.2 </a:t>
            </a:r>
            <a:r>
              <a:rPr lang="zh-CN" altLang="en-US" sz="2000"/>
              <a:t>查询处理层</a:t>
            </a:r>
            <a:endParaRPr lang="en-US" altLang="zh-CN" sz="2000"/>
          </a:p>
          <a:p>
            <a:r>
              <a:rPr lang="zh-CN" altLang="zh-CN" sz="1800">
                <a:effectLst/>
                <a:latin typeface="Cambria" panose="02040503050406030204" pitchFamily="18" charset="0"/>
                <a:ea typeface="宋体" panose="02010600030101010101" pitchFamily="2" charset="-122"/>
                <a:cs typeface="Times New Roman" panose="02020603050405020304" pitchFamily="18" charset="0"/>
              </a:rPr>
              <a:t>根据</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SQL</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语句类型调用对应的元数据管理器接口和存储引擎接口执行相关操作，向</a:t>
            </a:r>
            <a:r>
              <a:rPr lang="en-US" altLang="zh-CN" sz="1800">
                <a:effectLst/>
                <a:latin typeface="Cambria" panose="02040503050406030204" pitchFamily="18" charset="0"/>
                <a:ea typeface="宋体" panose="02010600030101010101" pitchFamily="2" charset="-122"/>
                <a:cs typeface="Times New Roman" panose="02020603050405020304" pitchFamily="18" charset="0"/>
              </a:rPr>
              <a:t>SQL</a:t>
            </a:r>
            <a:r>
              <a:rPr lang="zh-CN" altLang="zh-CN" sz="1800">
                <a:effectLst/>
                <a:latin typeface="Cambria" panose="02040503050406030204" pitchFamily="18" charset="0"/>
                <a:ea typeface="宋体" panose="02010600030101010101" pitchFamily="2" charset="-122"/>
                <a:cs typeface="Times New Roman" panose="02020603050405020304" pitchFamily="18" charset="0"/>
              </a:rPr>
              <a:t>引擎提供相应接口</a:t>
            </a:r>
            <a:r>
              <a:rPr lang="zh-CN" altLang="en-US" sz="180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sz="2000"/>
          </a:p>
          <a:p>
            <a:endParaRPr lang="zh-CN" altLang="en-US" sz="2000"/>
          </a:p>
        </p:txBody>
      </p:sp>
      <p:sp>
        <p:nvSpPr>
          <p:cNvPr id="5" name="文本框 4">
            <a:extLst>
              <a:ext uri="{FF2B5EF4-FFF2-40B4-BE49-F238E27FC236}">
                <a16:creationId xmlns:a16="http://schemas.microsoft.com/office/drawing/2014/main" id="{DAA74BED-AA21-4CEC-9B8E-E75B7F133FF2}"/>
              </a:ext>
            </a:extLst>
          </p:cNvPr>
          <p:cNvSpPr txBox="1"/>
          <p:nvPr/>
        </p:nvSpPr>
        <p:spPr>
          <a:xfrm>
            <a:off x="702972" y="3151992"/>
            <a:ext cx="10270901" cy="954107"/>
          </a:xfrm>
          <a:prstGeom prst="rect">
            <a:avLst/>
          </a:prstGeom>
          <a:noFill/>
        </p:spPr>
        <p:txBody>
          <a:bodyPr wrap="square" rtlCol="0">
            <a:spAutoFit/>
          </a:bodyPr>
          <a:lstStyle/>
          <a:p>
            <a:r>
              <a:rPr lang="en-US" altLang="zh-CN" sz="2000"/>
              <a:t>2.2.3 </a:t>
            </a:r>
            <a:r>
              <a:rPr lang="zh-CN" altLang="en-US" sz="2000"/>
              <a:t>元数据管理器</a:t>
            </a:r>
            <a:endParaRPr lang="en-US" altLang="zh-CN" sz="2000"/>
          </a:p>
          <a:p>
            <a:r>
              <a:rPr lang="zh-CN" altLang="en-US"/>
              <a:t>负责管理维护数据库元数据信息，包括库元数据、表元数据、列元数据，</a:t>
            </a:r>
            <a:endParaRPr lang="en-US" altLang="zh-CN"/>
          </a:p>
          <a:p>
            <a:r>
              <a:rPr lang="zh-CN" altLang="en-US"/>
              <a:t>调用存储引擎相关接口实现数据的读取与写入，向查询处理层提供相应接口</a:t>
            </a:r>
          </a:p>
        </p:txBody>
      </p:sp>
      <p:sp>
        <p:nvSpPr>
          <p:cNvPr id="6" name="文本框 5">
            <a:extLst>
              <a:ext uri="{FF2B5EF4-FFF2-40B4-BE49-F238E27FC236}">
                <a16:creationId xmlns:a16="http://schemas.microsoft.com/office/drawing/2014/main" id="{DECF3EFB-2588-4B65-8903-DD7E454A053B}"/>
              </a:ext>
            </a:extLst>
          </p:cNvPr>
          <p:cNvSpPr txBox="1"/>
          <p:nvPr/>
        </p:nvSpPr>
        <p:spPr>
          <a:xfrm>
            <a:off x="702972" y="4739426"/>
            <a:ext cx="8956298" cy="954107"/>
          </a:xfrm>
          <a:prstGeom prst="rect">
            <a:avLst/>
          </a:prstGeom>
          <a:noFill/>
        </p:spPr>
        <p:txBody>
          <a:bodyPr wrap="none" rtlCol="0">
            <a:spAutoFit/>
          </a:bodyPr>
          <a:lstStyle/>
          <a:p>
            <a:r>
              <a:rPr lang="en-US" altLang="zh-CN" sz="2000"/>
              <a:t>2.2.4 </a:t>
            </a:r>
            <a:r>
              <a:rPr lang="zh-CN" altLang="en-US" sz="2000"/>
              <a:t>存储引擎</a:t>
            </a:r>
            <a:endParaRPr lang="en-US" altLang="zh-CN" sz="2000"/>
          </a:p>
          <a:p>
            <a:r>
              <a:rPr lang="zh-CN" altLang="zh-CN">
                <a:effectLst/>
                <a:latin typeface="Cambria" panose="02040503050406030204" pitchFamily="18" charset="0"/>
                <a:ea typeface="宋体" panose="02010600030101010101" pitchFamily="2" charset="-122"/>
                <a:cs typeface="Times New Roman" panose="02020603050405020304" pitchFamily="18" charset="0"/>
              </a:rPr>
              <a:t>负责实现逻辑数据表和物理文件的相互转换，</a:t>
            </a:r>
            <a:endParaRPr lang="en-US" altLang="zh-CN">
              <a:effectLst/>
              <a:latin typeface="Cambria" panose="02040503050406030204" pitchFamily="18" charset="0"/>
              <a:ea typeface="宋体" panose="02010600030101010101" pitchFamily="2" charset="-122"/>
              <a:cs typeface="Times New Roman" panose="02020603050405020304" pitchFamily="18" charset="0"/>
            </a:endParaRPr>
          </a:p>
          <a:p>
            <a:r>
              <a:rPr lang="zh-CN" altLang="zh-CN">
                <a:effectLst/>
                <a:latin typeface="Cambria" panose="02040503050406030204" pitchFamily="18" charset="0"/>
                <a:ea typeface="宋体" panose="02010600030101010101" pitchFamily="2" charset="-122"/>
                <a:cs typeface="Times New Roman" panose="02020603050405020304" pitchFamily="18" charset="0"/>
              </a:rPr>
              <a:t>并为元数据管理器和查询处理层提供对</a:t>
            </a:r>
            <a:r>
              <a:rPr lang="zh-CN" altLang="en-US">
                <a:effectLst/>
                <a:latin typeface="Cambria" panose="02040503050406030204" pitchFamily="18" charset="0"/>
                <a:ea typeface="宋体" panose="02010600030101010101" pitchFamily="2" charset="-122"/>
                <a:cs typeface="Times New Roman" panose="02020603050405020304" pitchFamily="18" charset="0"/>
              </a:rPr>
              <a:t>物理文件的写入、删除、修改、读取</a:t>
            </a:r>
            <a:r>
              <a:rPr lang="zh-CN" altLang="zh-CN">
                <a:effectLst/>
                <a:latin typeface="Cambria" panose="02040503050406030204" pitchFamily="18" charset="0"/>
                <a:ea typeface="宋体" panose="02010600030101010101" pitchFamily="2" charset="-122"/>
                <a:cs typeface="Times New Roman" panose="02020603050405020304" pitchFamily="18" charset="0"/>
              </a:rPr>
              <a:t>等相应接口</a:t>
            </a:r>
            <a:endParaRPr lang="zh-CN" altLang="en-US" sz="2000"/>
          </a:p>
        </p:txBody>
      </p:sp>
    </p:spTree>
    <p:extLst>
      <p:ext uri="{BB962C8B-B14F-4D97-AF65-F5344CB8AC3E}">
        <p14:creationId xmlns:p14="http://schemas.microsoft.com/office/powerpoint/2010/main" val="26926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F8DD4-C367-4769-B6E1-9BF9688341AF}"/>
              </a:ext>
            </a:extLst>
          </p:cNvPr>
          <p:cNvSpPr>
            <a:spLocks noGrp="1"/>
          </p:cNvSpPr>
          <p:nvPr>
            <p:ph type="title"/>
          </p:nvPr>
        </p:nvSpPr>
        <p:spPr>
          <a:xfrm>
            <a:off x="932543" y="274750"/>
            <a:ext cx="10515600" cy="812574"/>
          </a:xfrm>
        </p:spPr>
        <p:txBody>
          <a:bodyPr/>
          <a:lstStyle/>
          <a:p>
            <a:r>
              <a:rPr lang="en-US" altLang="zh-CN"/>
              <a:t>2.3 </a:t>
            </a:r>
            <a:r>
              <a:rPr lang="zh-CN" altLang="en-US"/>
              <a:t>数据基本形式</a:t>
            </a:r>
          </a:p>
        </p:txBody>
      </p:sp>
      <p:sp>
        <p:nvSpPr>
          <p:cNvPr id="3" name="内容占位符 2">
            <a:extLst>
              <a:ext uri="{FF2B5EF4-FFF2-40B4-BE49-F238E27FC236}">
                <a16:creationId xmlns:a16="http://schemas.microsoft.com/office/drawing/2014/main" id="{D778BD5E-978D-439D-9D38-D3DB9312195D}"/>
              </a:ext>
            </a:extLst>
          </p:cNvPr>
          <p:cNvSpPr>
            <a:spLocks noGrp="1"/>
          </p:cNvSpPr>
          <p:nvPr>
            <p:ph idx="1"/>
          </p:nvPr>
        </p:nvSpPr>
        <p:spPr>
          <a:xfrm>
            <a:off x="838200" y="1087324"/>
            <a:ext cx="10515600" cy="1147876"/>
          </a:xfrm>
        </p:spPr>
        <p:txBody>
          <a:bodyPr>
            <a:normAutofit fontScale="92500" lnSpcReduction="10000"/>
          </a:bodyPr>
          <a:lstStyle/>
          <a:p>
            <a:pPr marL="0" indent="0">
              <a:buNone/>
            </a:pPr>
            <a:r>
              <a:rPr lang="zh-CN" altLang="en-US" sz="2000"/>
              <a:t>首先考虑使用字符串来临时储存、传递表的数据，并且将</a:t>
            </a:r>
            <a:r>
              <a:rPr lang="en-US" altLang="zh-CN" sz="2000"/>
              <a:t>C</a:t>
            </a:r>
            <a:r>
              <a:rPr lang="zh-CN" altLang="en-US" sz="2000"/>
              <a:t>风格的字符串按序存储在物理文件中，用结束符号</a:t>
            </a:r>
            <a:r>
              <a:rPr lang="en-US" altLang="zh-CN" sz="2000"/>
              <a:t>’\0’</a:t>
            </a:r>
            <a:r>
              <a:rPr lang="zh-CN" altLang="en-US" sz="2000"/>
              <a:t>分隔开一个元组中的各个分量，这样可行吗？</a:t>
            </a:r>
            <a:endParaRPr lang="en-US" altLang="zh-CN" sz="2000"/>
          </a:p>
          <a:p>
            <a:pPr marL="0" indent="0">
              <a:buNone/>
            </a:pPr>
            <a:r>
              <a:rPr lang="zh-CN" altLang="en-US" sz="2000"/>
              <a:t>不可行，数据储存在文件中时要规定好每列的长度，而用户的输入通常不等长，这样设计较难实现对文件的读写。</a:t>
            </a:r>
            <a:endParaRPr lang="en-US" altLang="zh-CN" sz="2000"/>
          </a:p>
          <a:p>
            <a:pPr marL="0" indent="0">
              <a:buNone/>
            </a:pPr>
            <a:endParaRPr lang="zh-CN" altLang="en-US" sz="2000"/>
          </a:p>
        </p:txBody>
      </p:sp>
      <p:sp>
        <p:nvSpPr>
          <p:cNvPr id="5" name="文本框 4">
            <a:extLst>
              <a:ext uri="{FF2B5EF4-FFF2-40B4-BE49-F238E27FC236}">
                <a16:creationId xmlns:a16="http://schemas.microsoft.com/office/drawing/2014/main" id="{1224375B-63AC-40C3-84CA-185A9F628D2A}"/>
              </a:ext>
            </a:extLst>
          </p:cNvPr>
          <p:cNvSpPr txBox="1"/>
          <p:nvPr/>
        </p:nvSpPr>
        <p:spPr>
          <a:xfrm>
            <a:off x="838200" y="2409257"/>
            <a:ext cx="10922000" cy="2677656"/>
          </a:xfrm>
          <a:prstGeom prst="rect">
            <a:avLst/>
          </a:prstGeom>
          <a:noFill/>
        </p:spPr>
        <p:txBody>
          <a:bodyPr wrap="square" rtlCol="0">
            <a:spAutoFit/>
          </a:bodyPr>
          <a:lstStyle/>
          <a:p>
            <a:r>
              <a:rPr lang="zh-CN" altLang="en-US" sz="2400"/>
              <a:t>如何改进设计？</a:t>
            </a:r>
            <a:endParaRPr lang="en-US" altLang="zh-CN" sz="2400"/>
          </a:p>
          <a:p>
            <a:r>
              <a:rPr lang="zh-CN" altLang="en-US" sz="2400"/>
              <a:t>用户输入的字符串总是不等长的，所以不能机械的根据列的长度来比较数据或输出数据，还是要借助</a:t>
            </a:r>
            <a:r>
              <a:rPr lang="en-US" altLang="zh-CN" sz="2400"/>
              <a:t>C</a:t>
            </a:r>
            <a:r>
              <a:rPr lang="zh-CN" altLang="en-US" sz="2400"/>
              <a:t>风格字符串的</a:t>
            </a:r>
            <a:r>
              <a:rPr lang="en-US" altLang="zh-CN" sz="2400"/>
              <a:t>’\0’</a:t>
            </a:r>
            <a:r>
              <a:rPr lang="zh-CN" altLang="en-US" sz="2400"/>
              <a:t>结束符。</a:t>
            </a:r>
            <a:endParaRPr lang="en-US" altLang="zh-CN" sz="2400"/>
          </a:p>
          <a:p>
            <a:r>
              <a:rPr lang="zh-CN" altLang="en-US" sz="2400"/>
              <a:t>在读取用户数据的时候使用</a:t>
            </a:r>
            <a:r>
              <a:rPr lang="en-US" altLang="zh-CN" sz="2400"/>
              <a:t>C</a:t>
            </a:r>
            <a:r>
              <a:rPr lang="zh-CN" altLang="en-US" sz="2400"/>
              <a:t>风格字符串。在后续的处理过程中，根据表的数据组信息中的列长度创建对应长度的字节数组，将字符串的数据储存在字节数组中，储存的过程中不要丢失</a:t>
            </a:r>
            <a:r>
              <a:rPr lang="en-US" altLang="zh-CN" sz="2400"/>
              <a:t>’\0’</a:t>
            </a:r>
            <a:r>
              <a:rPr lang="zh-CN" altLang="en-US" sz="2400"/>
              <a:t>数据。</a:t>
            </a:r>
            <a:endParaRPr lang="en-US" altLang="zh-CN" sz="2400"/>
          </a:p>
          <a:p>
            <a:endParaRPr lang="zh-CN" altLang="en-US" sz="2400"/>
          </a:p>
        </p:txBody>
      </p:sp>
      <p:sp>
        <p:nvSpPr>
          <p:cNvPr id="6" name="文本框 5">
            <a:extLst>
              <a:ext uri="{FF2B5EF4-FFF2-40B4-BE49-F238E27FC236}">
                <a16:creationId xmlns:a16="http://schemas.microsoft.com/office/drawing/2014/main" id="{FDA86A4E-23A1-4060-A5B8-ED15E6698673}"/>
              </a:ext>
            </a:extLst>
          </p:cNvPr>
          <p:cNvSpPr txBox="1"/>
          <p:nvPr/>
        </p:nvSpPr>
        <p:spPr>
          <a:xfrm>
            <a:off x="838200" y="5571086"/>
            <a:ext cx="8767144" cy="954107"/>
          </a:xfrm>
          <a:prstGeom prst="rect">
            <a:avLst/>
          </a:prstGeom>
          <a:noFill/>
        </p:spPr>
        <p:txBody>
          <a:bodyPr wrap="none" rtlCol="0">
            <a:spAutoFit/>
          </a:bodyPr>
          <a:lstStyle/>
          <a:p>
            <a:r>
              <a:rPr lang="zh-CN" altLang="en-US" sz="2400"/>
              <a:t>思考：元数据信息中的列长度与用户指定的字符串长度相等吗？</a:t>
            </a:r>
          </a:p>
          <a:p>
            <a:endParaRPr lang="zh-CN" altLang="en-US" sz="3200"/>
          </a:p>
        </p:txBody>
      </p:sp>
    </p:spTree>
    <p:extLst>
      <p:ext uri="{BB962C8B-B14F-4D97-AF65-F5344CB8AC3E}">
        <p14:creationId xmlns:p14="http://schemas.microsoft.com/office/powerpoint/2010/main" val="54897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498D06-E1BC-4A6D-B09A-BC7343E29CE1}"/>
              </a:ext>
            </a:extLst>
          </p:cNvPr>
          <p:cNvSpPr>
            <a:spLocks noGrp="1"/>
          </p:cNvSpPr>
          <p:nvPr>
            <p:ph idx="1"/>
          </p:nvPr>
        </p:nvSpPr>
        <p:spPr>
          <a:xfrm>
            <a:off x="838200" y="1127238"/>
            <a:ext cx="10515600" cy="1761105"/>
          </a:xfrm>
        </p:spPr>
        <p:txBody>
          <a:bodyPr>
            <a:normAutofit lnSpcReduction="10000"/>
          </a:bodyPr>
          <a:lstStyle/>
          <a:p>
            <a:pPr marL="0" indent="0">
              <a:buNone/>
            </a:pPr>
            <a:r>
              <a:rPr lang="zh-CN" altLang="en-US" sz="2400"/>
              <a:t>答案是不相等的。如果两者相等，假设用户指定字符串长度为</a:t>
            </a:r>
            <a:r>
              <a:rPr lang="en-US" altLang="zh-CN" sz="2400"/>
              <a:t>5</a:t>
            </a:r>
            <a:r>
              <a:rPr lang="zh-CN" altLang="en-US" sz="2400"/>
              <a:t>，后续输入的数据为</a:t>
            </a:r>
            <a:r>
              <a:rPr lang="en-US" altLang="zh-CN" sz="2400"/>
              <a:t>’ABCDE\0’</a:t>
            </a:r>
            <a:r>
              <a:rPr lang="zh-CN" altLang="en-US" sz="2400"/>
              <a:t>，则在字符串向字节数组转换的过程中会出现丢失</a:t>
            </a:r>
            <a:r>
              <a:rPr lang="en-US" altLang="zh-CN" sz="2400"/>
              <a:t>’\0’</a:t>
            </a:r>
            <a:r>
              <a:rPr lang="zh-CN" altLang="en-US" sz="2400"/>
              <a:t>的问题，后续输出字符串会溢出。</a:t>
            </a:r>
            <a:endParaRPr lang="en-US" altLang="zh-CN" sz="2400"/>
          </a:p>
          <a:p>
            <a:pPr marL="0" indent="0">
              <a:buNone/>
            </a:pPr>
            <a:r>
              <a:rPr lang="zh-CN" altLang="en-US" sz="2400"/>
              <a:t>解决方法：设计元数据管理器时，使其列元信息中的列长度</a:t>
            </a:r>
            <a:r>
              <a:rPr lang="en-US" altLang="zh-CN" sz="2400"/>
              <a:t>=</a:t>
            </a:r>
            <a:r>
              <a:rPr lang="zh-CN" altLang="en-US" sz="2400"/>
              <a:t>用户指定列长度</a:t>
            </a:r>
            <a:r>
              <a:rPr lang="en-US" altLang="zh-CN" sz="2400"/>
              <a:t>+1</a:t>
            </a:r>
            <a:endParaRPr lang="zh-CN" altLang="en-US" sz="2400"/>
          </a:p>
        </p:txBody>
      </p:sp>
      <p:sp>
        <p:nvSpPr>
          <p:cNvPr id="4" name="标题 1">
            <a:extLst>
              <a:ext uri="{FF2B5EF4-FFF2-40B4-BE49-F238E27FC236}">
                <a16:creationId xmlns:a16="http://schemas.microsoft.com/office/drawing/2014/main" id="{08C97E9E-320C-4BC7-B59C-D9A31A753BC5}"/>
              </a:ext>
            </a:extLst>
          </p:cNvPr>
          <p:cNvSpPr>
            <a:spLocks noGrp="1"/>
          </p:cNvSpPr>
          <p:nvPr>
            <p:ph type="title"/>
          </p:nvPr>
        </p:nvSpPr>
        <p:spPr>
          <a:xfrm>
            <a:off x="838200" y="234836"/>
            <a:ext cx="10515600" cy="892402"/>
          </a:xfrm>
        </p:spPr>
        <p:txBody>
          <a:bodyPr/>
          <a:lstStyle/>
          <a:p>
            <a:r>
              <a:rPr lang="en-US" altLang="zh-CN"/>
              <a:t>2.4 </a:t>
            </a:r>
            <a:r>
              <a:rPr lang="zh-CN" altLang="en-US"/>
              <a:t>数据基本形式</a:t>
            </a:r>
          </a:p>
        </p:txBody>
      </p:sp>
      <p:pic>
        <p:nvPicPr>
          <p:cNvPr id="8" name="图片 7">
            <a:extLst>
              <a:ext uri="{FF2B5EF4-FFF2-40B4-BE49-F238E27FC236}">
                <a16:creationId xmlns:a16="http://schemas.microsoft.com/office/drawing/2014/main" id="{13281DD1-264E-4656-8294-05D38BD72662}"/>
              </a:ext>
            </a:extLst>
          </p:cNvPr>
          <p:cNvPicPr>
            <a:picLocks noChangeAspect="1"/>
          </p:cNvPicPr>
          <p:nvPr/>
        </p:nvPicPr>
        <p:blipFill>
          <a:blip r:embed="rId2"/>
          <a:stretch>
            <a:fillRect/>
          </a:stretch>
        </p:blipFill>
        <p:spPr>
          <a:xfrm>
            <a:off x="939253" y="3018712"/>
            <a:ext cx="7571027" cy="3430022"/>
          </a:xfrm>
          <a:prstGeom prst="rect">
            <a:avLst/>
          </a:prstGeom>
        </p:spPr>
      </p:pic>
      <p:sp>
        <p:nvSpPr>
          <p:cNvPr id="2" name="文本框 1">
            <a:extLst>
              <a:ext uri="{FF2B5EF4-FFF2-40B4-BE49-F238E27FC236}">
                <a16:creationId xmlns:a16="http://schemas.microsoft.com/office/drawing/2014/main" id="{7CB2C774-0058-4D8E-BAF5-47DCF5FD9DCF}"/>
              </a:ext>
            </a:extLst>
          </p:cNvPr>
          <p:cNvSpPr txBox="1"/>
          <p:nvPr/>
        </p:nvSpPr>
        <p:spPr>
          <a:xfrm>
            <a:off x="8980922" y="3634303"/>
            <a:ext cx="2031325" cy="646331"/>
          </a:xfrm>
          <a:prstGeom prst="rect">
            <a:avLst/>
          </a:prstGeom>
          <a:noFill/>
        </p:spPr>
        <p:txBody>
          <a:bodyPr wrap="none" rtlCol="0">
            <a:spAutoFit/>
          </a:bodyPr>
          <a:lstStyle/>
          <a:p>
            <a:r>
              <a:rPr lang="zh-CN" altLang="en-US"/>
              <a:t>示例：表中某一列</a:t>
            </a:r>
            <a:endParaRPr lang="en-US" altLang="zh-CN"/>
          </a:p>
          <a:p>
            <a:r>
              <a:rPr lang="en-US" altLang="zh-CN"/>
              <a:t>name CHAR(4)</a:t>
            </a:r>
            <a:endParaRPr lang="zh-CN" altLang="en-US"/>
          </a:p>
        </p:txBody>
      </p:sp>
    </p:spTree>
    <p:extLst>
      <p:ext uri="{BB962C8B-B14F-4D97-AF65-F5344CB8AC3E}">
        <p14:creationId xmlns:p14="http://schemas.microsoft.com/office/powerpoint/2010/main" val="394306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11E10F-DECC-41F3-B8F1-22F19CFCC3CC}"/>
              </a:ext>
            </a:extLst>
          </p:cNvPr>
          <p:cNvSpPr txBox="1"/>
          <p:nvPr/>
        </p:nvSpPr>
        <p:spPr>
          <a:xfrm>
            <a:off x="1461875" y="1327918"/>
            <a:ext cx="9068286" cy="1077218"/>
          </a:xfrm>
          <a:prstGeom prst="rect">
            <a:avLst/>
          </a:prstGeom>
          <a:noFill/>
        </p:spPr>
        <p:txBody>
          <a:bodyPr wrap="square" rtlCol="0">
            <a:spAutoFit/>
          </a:bodyPr>
          <a:lstStyle/>
          <a:p>
            <a:r>
              <a:rPr lang="zh-CN" altLang="en-US" sz="3200"/>
              <a:t>注意：在同学们上机中，元数据管理器和对应的上层模块接口已经封装好，无需再次设置长度</a:t>
            </a:r>
            <a:r>
              <a:rPr lang="en-US" altLang="zh-CN" sz="3200"/>
              <a:t>+1</a:t>
            </a:r>
          </a:p>
        </p:txBody>
      </p:sp>
    </p:spTree>
    <p:extLst>
      <p:ext uri="{BB962C8B-B14F-4D97-AF65-F5344CB8AC3E}">
        <p14:creationId xmlns:p14="http://schemas.microsoft.com/office/powerpoint/2010/main" val="426633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8B013-7B23-48F2-829C-F5DBF78E8310}"/>
              </a:ext>
            </a:extLst>
          </p:cNvPr>
          <p:cNvSpPr>
            <a:spLocks noGrp="1"/>
          </p:cNvSpPr>
          <p:nvPr>
            <p:ph type="title"/>
          </p:nvPr>
        </p:nvSpPr>
        <p:spPr/>
        <p:txBody>
          <a:bodyPr/>
          <a:lstStyle/>
          <a:p>
            <a:r>
              <a:rPr lang="en-US" altLang="zh-CN"/>
              <a:t>3. YACC</a:t>
            </a:r>
            <a:r>
              <a:rPr lang="zh-CN" altLang="en-US"/>
              <a:t>，</a:t>
            </a:r>
            <a:r>
              <a:rPr lang="en-US" altLang="zh-CN"/>
              <a:t>LEX</a:t>
            </a:r>
            <a:r>
              <a:rPr lang="zh-CN" altLang="en-US"/>
              <a:t>语法基础</a:t>
            </a:r>
          </a:p>
        </p:txBody>
      </p:sp>
      <p:sp>
        <p:nvSpPr>
          <p:cNvPr id="3" name="内容占位符 2">
            <a:extLst>
              <a:ext uri="{FF2B5EF4-FFF2-40B4-BE49-F238E27FC236}">
                <a16:creationId xmlns:a16="http://schemas.microsoft.com/office/drawing/2014/main" id="{A3DB99E5-10DE-4A20-A570-0A2A3E886357}"/>
              </a:ext>
            </a:extLst>
          </p:cNvPr>
          <p:cNvSpPr>
            <a:spLocks noGrp="1"/>
          </p:cNvSpPr>
          <p:nvPr>
            <p:ph idx="1"/>
          </p:nvPr>
        </p:nvSpPr>
        <p:spPr/>
        <p:txBody>
          <a:bodyPr/>
          <a:lstStyle/>
          <a:p>
            <a:r>
              <a:rPr lang="en-US" altLang="zh-CN"/>
              <a:t>3.1 lex</a:t>
            </a:r>
            <a:r>
              <a:rPr lang="zh-CN" altLang="en-US"/>
              <a:t>简介</a:t>
            </a:r>
            <a:endParaRPr lang="en-US" altLang="zh-CN"/>
          </a:p>
          <a:p>
            <a:r>
              <a:rPr lang="en-US" altLang="zh-CN"/>
              <a:t>3.2 yacc</a:t>
            </a:r>
            <a:r>
              <a:rPr lang="zh-CN" altLang="en-US"/>
              <a:t>简介</a:t>
            </a:r>
          </a:p>
        </p:txBody>
      </p:sp>
    </p:spTree>
    <p:extLst>
      <p:ext uri="{BB962C8B-B14F-4D97-AF65-F5344CB8AC3E}">
        <p14:creationId xmlns:p14="http://schemas.microsoft.com/office/powerpoint/2010/main" val="397806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CA86A-9FE1-477A-A7EB-42F2100D6CCA}"/>
              </a:ext>
            </a:extLst>
          </p:cNvPr>
          <p:cNvSpPr>
            <a:spLocks noGrp="1"/>
          </p:cNvSpPr>
          <p:nvPr>
            <p:ph type="title"/>
          </p:nvPr>
        </p:nvSpPr>
        <p:spPr/>
        <p:txBody>
          <a:bodyPr/>
          <a:lstStyle/>
          <a:p>
            <a:r>
              <a:rPr lang="en-US" altLang="zh-CN"/>
              <a:t>3.1 lex</a:t>
            </a:r>
            <a:r>
              <a:rPr lang="zh-CN" altLang="en-US"/>
              <a:t>简介</a:t>
            </a:r>
          </a:p>
        </p:txBody>
      </p:sp>
      <p:sp>
        <p:nvSpPr>
          <p:cNvPr id="3" name="内容占位符 2">
            <a:extLst>
              <a:ext uri="{FF2B5EF4-FFF2-40B4-BE49-F238E27FC236}">
                <a16:creationId xmlns:a16="http://schemas.microsoft.com/office/drawing/2014/main" id="{40E296CB-12FA-49FF-ADE9-E5C30BE3279B}"/>
              </a:ext>
            </a:extLst>
          </p:cNvPr>
          <p:cNvSpPr>
            <a:spLocks noGrp="1"/>
          </p:cNvSpPr>
          <p:nvPr>
            <p:ph idx="1"/>
          </p:nvPr>
        </p:nvSpPr>
        <p:spPr/>
        <p:txBody>
          <a:bodyPr/>
          <a:lstStyle/>
          <a:p>
            <a:pPr marL="0" indent="0">
              <a:buNone/>
            </a:pPr>
            <a:r>
              <a:rPr lang="en-US" altLang="zh-CN"/>
              <a:t>lex : lexical analyzer generator</a:t>
            </a:r>
          </a:p>
          <a:p>
            <a:pPr marL="0" indent="0">
              <a:buNone/>
            </a:pPr>
            <a:r>
              <a:rPr lang="zh-CN" altLang="en-US"/>
              <a:t>一个常见的误区是</a:t>
            </a:r>
            <a:r>
              <a:rPr lang="en-US" altLang="zh-CN"/>
              <a:t>lex</a:t>
            </a:r>
            <a:r>
              <a:rPr lang="zh-CN" altLang="en-US"/>
              <a:t>是词法分析软件。事实上，</a:t>
            </a:r>
            <a:r>
              <a:rPr lang="en-US" altLang="zh-CN"/>
              <a:t>lex</a:t>
            </a:r>
            <a:r>
              <a:rPr lang="zh-CN" altLang="en-US"/>
              <a:t>是用来开发设计词法分析软件的软件。</a:t>
            </a:r>
            <a:r>
              <a:rPr lang="en-US" altLang="zh-CN"/>
              <a:t>.l </a:t>
            </a:r>
            <a:r>
              <a:rPr lang="zh-CN" altLang="en-US"/>
              <a:t>文件首先通过</a:t>
            </a:r>
            <a:r>
              <a:rPr lang="en-US" altLang="zh-CN"/>
              <a:t>lex</a:t>
            </a:r>
            <a:r>
              <a:rPr lang="zh-CN" altLang="en-US"/>
              <a:t>编译生成一个</a:t>
            </a:r>
            <a:r>
              <a:rPr lang="en-US" altLang="zh-CN"/>
              <a:t>C</a:t>
            </a:r>
            <a:r>
              <a:rPr lang="zh-CN" altLang="en-US"/>
              <a:t>文件，这个</a:t>
            </a:r>
            <a:r>
              <a:rPr lang="en-US" altLang="zh-CN"/>
              <a:t>C</a:t>
            </a:r>
            <a:r>
              <a:rPr lang="zh-CN" altLang="en-US"/>
              <a:t>文件就是用户想得到的词法分析器的</a:t>
            </a:r>
            <a:r>
              <a:rPr lang="en-US" altLang="zh-CN"/>
              <a:t>C</a:t>
            </a:r>
            <a:r>
              <a:rPr lang="zh-CN" altLang="en-US"/>
              <a:t>源代码。然后使用</a:t>
            </a:r>
            <a:r>
              <a:rPr lang="en-US" altLang="zh-CN"/>
              <a:t>C</a:t>
            </a:r>
            <a:r>
              <a:rPr lang="zh-CN" altLang="en-US"/>
              <a:t>编译器对这个</a:t>
            </a:r>
            <a:r>
              <a:rPr lang="en-US" altLang="zh-CN"/>
              <a:t>C</a:t>
            </a:r>
            <a:r>
              <a:rPr lang="zh-CN" altLang="en-US"/>
              <a:t>源代码进行编译就可以生成词法分析器的可执行文件。</a:t>
            </a:r>
          </a:p>
          <a:p>
            <a:pPr marL="0" indent="0">
              <a:buNone/>
            </a:pPr>
            <a:endParaRPr lang="zh-CN" altLang="en-US"/>
          </a:p>
        </p:txBody>
      </p:sp>
    </p:spTree>
    <p:extLst>
      <p:ext uri="{BB962C8B-B14F-4D97-AF65-F5344CB8AC3E}">
        <p14:creationId xmlns:p14="http://schemas.microsoft.com/office/powerpoint/2010/main" val="372202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628AE-150D-44C9-A67E-4C7C7348A284}"/>
              </a:ext>
            </a:extLst>
          </p:cNvPr>
          <p:cNvSpPr>
            <a:spLocks noGrp="1"/>
          </p:cNvSpPr>
          <p:nvPr>
            <p:ph type="title"/>
          </p:nvPr>
        </p:nvSpPr>
        <p:spPr/>
        <p:txBody>
          <a:bodyPr/>
          <a:lstStyle/>
          <a:p>
            <a:r>
              <a:rPr lang="zh-CN" altLang="en-US"/>
              <a:t>目录</a:t>
            </a:r>
          </a:p>
        </p:txBody>
      </p:sp>
      <p:sp>
        <p:nvSpPr>
          <p:cNvPr id="3" name="内容占位符 2">
            <a:extLst>
              <a:ext uri="{FF2B5EF4-FFF2-40B4-BE49-F238E27FC236}">
                <a16:creationId xmlns:a16="http://schemas.microsoft.com/office/drawing/2014/main" id="{FAAECCF5-63BF-445F-BCC9-151A95DB12A6}"/>
              </a:ext>
            </a:extLst>
          </p:cNvPr>
          <p:cNvSpPr>
            <a:spLocks noGrp="1"/>
          </p:cNvSpPr>
          <p:nvPr>
            <p:ph idx="1"/>
          </p:nvPr>
        </p:nvSpPr>
        <p:spPr/>
        <p:txBody>
          <a:bodyPr/>
          <a:lstStyle/>
          <a:p>
            <a:r>
              <a:rPr lang="zh-CN" altLang="en-US"/>
              <a:t>实验环境的安装与配置</a:t>
            </a:r>
            <a:endParaRPr lang="en-US" altLang="zh-CN"/>
          </a:p>
          <a:p>
            <a:r>
              <a:rPr lang="en-US" altLang="zh-CN"/>
              <a:t>DBMS</a:t>
            </a:r>
            <a:r>
              <a:rPr lang="zh-CN" altLang="en-US"/>
              <a:t>的基本框架</a:t>
            </a:r>
            <a:endParaRPr lang="en-US" altLang="zh-CN"/>
          </a:p>
          <a:p>
            <a:r>
              <a:rPr lang="en-US" altLang="zh-CN"/>
              <a:t>YACC,LEX</a:t>
            </a:r>
            <a:r>
              <a:rPr lang="zh-CN" altLang="en-US"/>
              <a:t>语法基础</a:t>
            </a:r>
            <a:endParaRPr lang="en-US" altLang="zh-CN"/>
          </a:p>
          <a:p>
            <a:r>
              <a:rPr lang="zh-CN" altLang="en-US"/>
              <a:t>示例：</a:t>
            </a:r>
            <a:r>
              <a:rPr lang="en-US" altLang="zh-CN"/>
              <a:t>delete sql</a:t>
            </a:r>
          </a:p>
          <a:p>
            <a:r>
              <a:rPr lang="zh-CN" altLang="en-US"/>
              <a:t>实践：</a:t>
            </a:r>
            <a:r>
              <a:rPr lang="en-US" altLang="zh-CN"/>
              <a:t>select sql</a:t>
            </a:r>
          </a:p>
          <a:p>
            <a:endParaRPr lang="zh-CN" altLang="en-US"/>
          </a:p>
        </p:txBody>
      </p:sp>
    </p:spTree>
    <p:extLst>
      <p:ext uri="{BB962C8B-B14F-4D97-AF65-F5344CB8AC3E}">
        <p14:creationId xmlns:p14="http://schemas.microsoft.com/office/powerpoint/2010/main" val="305114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B5BA50-5415-40D7-B97F-080124ADF348}"/>
              </a:ext>
            </a:extLst>
          </p:cNvPr>
          <p:cNvSpPr>
            <a:spLocks noGrp="1"/>
          </p:cNvSpPr>
          <p:nvPr>
            <p:ph idx="1"/>
          </p:nvPr>
        </p:nvSpPr>
        <p:spPr>
          <a:xfrm>
            <a:off x="838200" y="1440995"/>
            <a:ext cx="10515600" cy="5051879"/>
          </a:xfrm>
        </p:spPr>
        <p:txBody>
          <a:bodyPr>
            <a:normAutofit/>
          </a:bodyPr>
          <a:lstStyle/>
          <a:p>
            <a:pPr marL="0" indent="0">
              <a:buNone/>
            </a:pPr>
            <a:r>
              <a:rPr lang="zh-CN" altLang="en-US" sz="2400"/>
              <a:t>第一部分：选项、声明、正规定义。选项语法：</a:t>
            </a:r>
            <a:r>
              <a:rPr lang="en-US" altLang="zh-CN" sz="2400"/>
              <a:t>%option    </a:t>
            </a:r>
            <a:r>
              <a:rPr lang="zh-CN" altLang="en-US" sz="2400"/>
              <a:t>声明语法：</a:t>
            </a:r>
            <a:r>
              <a:rPr lang="en-US" altLang="zh-CN" sz="2400"/>
              <a:t>%{...%},</a:t>
            </a:r>
            <a:r>
              <a:rPr lang="zh-CN" altLang="en-US" sz="2400"/>
              <a:t>声明使用纯</a:t>
            </a:r>
            <a:r>
              <a:rPr lang="en-US" altLang="zh-CN" sz="2400"/>
              <a:t>C</a:t>
            </a:r>
            <a:r>
              <a:rPr lang="zh-CN" altLang="en-US" sz="2400"/>
              <a:t>语法</a:t>
            </a:r>
            <a:endParaRPr lang="en-US" altLang="zh-CN" sz="2400"/>
          </a:p>
          <a:p>
            <a:pPr marL="0" indent="0">
              <a:buNone/>
            </a:pPr>
            <a:endParaRPr lang="zh-CN" altLang="en-US" sz="2400"/>
          </a:p>
          <a:p>
            <a:pPr marL="0" indent="0">
              <a:buNone/>
            </a:pPr>
            <a:r>
              <a:rPr lang="zh-CN" altLang="en-US" sz="2400"/>
              <a:t>第二部分：模式</a:t>
            </a:r>
            <a:r>
              <a:rPr lang="en-US" altLang="zh-CN" sz="2400"/>
              <a:t>(pattern)</a:t>
            </a:r>
            <a:r>
              <a:rPr lang="zh-CN" altLang="en-US" sz="2400"/>
              <a:t>与动作</a:t>
            </a:r>
            <a:r>
              <a:rPr lang="en-US" altLang="zh-CN" sz="2400"/>
              <a:t>(action)</a:t>
            </a:r>
            <a:r>
              <a:rPr lang="zh-CN" altLang="en-US" sz="2400"/>
              <a:t>。整体由</a:t>
            </a:r>
            <a:r>
              <a:rPr lang="en-US" altLang="zh-CN" sz="2400"/>
              <a:t>%%...%%</a:t>
            </a:r>
            <a:r>
              <a:rPr lang="zh-CN" altLang="en-US" sz="2400"/>
              <a:t>包裹。</a:t>
            </a:r>
          </a:p>
          <a:p>
            <a:pPr marL="0" indent="0">
              <a:buNone/>
            </a:pPr>
            <a:r>
              <a:rPr lang="zh-CN" altLang="en-US" sz="2400"/>
              <a:t>模式位于行首；动作由</a:t>
            </a:r>
            <a:r>
              <a:rPr lang="en-US" altLang="zh-CN" sz="2400"/>
              <a:t>{}</a:t>
            </a:r>
            <a:r>
              <a:rPr lang="zh-CN" altLang="en-US" sz="2400"/>
              <a:t>包裹，可以有多行。若输入中有模式中未定义的字符，则会把该字符输出</a:t>
            </a:r>
          </a:p>
          <a:p>
            <a:pPr marL="0" indent="0">
              <a:buNone/>
            </a:pPr>
            <a:r>
              <a:rPr lang="zh-CN" altLang="en-US" sz="2400"/>
              <a:t>这一部分的代码用来生成词法分析函数</a:t>
            </a:r>
            <a:r>
              <a:rPr lang="en-US" altLang="zh-CN" sz="2400" err="1"/>
              <a:t>yylex</a:t>
            </a:r>
            <a:endParaRPr lang="en-US" altLang="zh-CN" sz="2400"/>
          </a:p>
          <a:p>
            <a:pPr marL="0" indent="0">
              <a:buNone/>
            </a:pPr>
            <a:endParaRPr lang="en-US" altLang="zh-CN" sz="2400"/>
          </a:p>
          <a:p>
            <a:pPr marL="0" indent="0">
              <a:buNone/>
            </a:pPr>
            <a:r>
              <a:rPr lang="zh-CN" altLang="en-US" sz="2400"/>
              <a:t>第三部分</a:t>
            </a:r>
            <a:r>
              <a:rPr lang="en-US" altLang="zh-CN" sz="2400"/>
              <a:t>(</a:t>
            </a:r>
            <a:r>
              <a:rPr lang="zh-CN" altLang="en-US" sz="2400"/>
              <a:t>可选</a:t>
            </a:r>
            <a:r>
              <a:rPr lang="en-US" altLang="zh-CN" sz="2400"/>
              <a:t>)</a:t>
            </a:r>
            <a:r>
              <a:rPr lang="zh-CN" altLang="en-US" sz="2400"/>
              <a:t>：纯</a:t>
            </a:r>
            <a:r>
              <a:rPr lang="en-US" altLang="zh-CN" sz="2400"/>
              <a:t>C</a:t>
            </a:r>
            <a:r>
              <a:rPr lang="zh-CN" altLang="en-US" sz="2400"/>
              <a:t>语法，会被</a:t>
            </a:r>
            <a:r>
              <a:rPr lang="en-US" altLang="zh-CN" sz="2400"/>
              <a:t>flex</a:t>
            </a:r>
            <a:r>
              <a:rPr lang="zh-CN" altLang="en-US" sz="2400"/>
              <a:t>编译器完整的拷贝到生成的</a:t>
            </a:r>
            <a:r>
              <a:rPr lang="en-US" altLang="zh-CN" sz="2400"/>
              <a:t>C</a:t>
            </a:r>
            <a:r>
              <a:rPr lang="zh-CN" altLang="en-US" sz="2400"/>
              <a:t>源文件中。</a:t>
            </a:r>
          </a:p>
          <a:p>
            <a:pPr marL="0" indent="0">
              <a:buNone/>
            </a:pPr>
            <a:endParaRPr lang="zh-CN" altLang="en-US" sz="2400"/>
          </a:p>
        </p:txBody>
      </p:sp>
      <p:sp>
        <p:nvSpPr>
          <p:cNvPr id="5" name="标题 4">
            <a:extLst>
              <a:ext uri="{FF2B5EF4-FFF2-40B4-BE49-F238E27FC236}">
                <a16:creationId xmlns:a16="http://schemas.microsoft.com/office/drawing/2014/main" id="{EF30F4BC-287B-4D7D-BD9D-158F6E6D9A3E}"/>
              </a:ext>
            </a:extLst>
          </p:cNvPr>
          <p:cNvSpPr>
            <a:spLocks noGrp="1"/>
          </p:cNvSpPr>
          <p:nvPr>
            <p:ph type="title"/>
          </p:nvPr>
        </p:nvSpPr>
        <p:spPr>
          <a:xfrm>
            <a:off x="838200" y="365126"/>
            <a:ext cx="10515600" cy="974442"/>
          </a:xfrm>
        </p:spPr>
        <p:txBody>
          <a:bodyPr/>
          <a:lstStyle/>
          <a:p>
            <a:r>
              <a:rPr lang="en-US" altLang="zh-CN"/>
              <a:t>3.1.1 lex</a:t>
            </a:r>
            <a:r>
              <a:rPr lang="zh-CN" altLang="en-US"/>
              <a:t>代码框架</a:t>
            </a:r>
            <a:r>
              <a:rPr lang="en-US" altLang="zh-CN"/>
              <a:t> </a:t>
            </a:r>
            <a:endParaRPr lang="zh-CN" altLang="en-US"/>
          </a:p>
        </p:txBody>
      </p:sp>
    </p:spTree>
    <p:extLst>
      <p:ext uri="{BB962C8B-B14F-4D97-AF65-F5344CB8AC3E}">
        <p14:creationId xmlns:p14="http://schemas.microsoft.com/office/powerpoint/2010/main" val="143825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752DEA-9EE2-45FA-A98E-3C0F557534EB}"/>
              </a:ext>
            </a:extLst>
          </p:cNvPr>
          <p:cNvSpPr txBox="1"/>
          <p:nvPr/>
        </p:nvSpPr>
        <p:spPr>
          <a:xfrm>
            <a:off x="585010" y="1449202"/>
            <a:ext cx="5021942" cy="1569660"/>
          </a:xfrm>
          <a:prstGeom prst="rect">
            <a:avLst/>
          </a:prstGeom>
          <a:noFill/>
        </p:spPr>
        <p:txBody>
          <a:bodyPr wrap="square" rtlCol="0">
            <a:spAutoFit/>
          </a:bodyPr>
          <a:lstStyle/>
          <a:p>
            <a:r>
              <a:rPr lang="zh-CN" altLang="en-US" sz="2400"/>
              <a:t>一些常用的选项：</a:t>
            </a:r>
            <a:endParaRPr lang="en-US" altLang="zh-CN" sz="2400"/>
          </a:p>
          <a:p>
            <a:r>
              <a:rPr lang="en-US" altLang="zh-CN" sz="2400"/>
              <a:t>%option </a:t>
            </a:r>
            <a:r>
              <a:rPr lang="en-US" altLang="zh-CN" sz="2400" err="1"/>
              <a:t>noyywrap</a:t>
            </a:r>
            <a:r>
              <a:rPr lang="en-US" altLang="zh-CN" sz="2400"/>
              <a:t>	</a:t>
            </a:r>
            <a:r>
              <a:rPr lang="zh-CN" altLang="en-US" sz="2400"/>
              <a:t>这个是必须的</a:t>
            </a:r>
            <a:endParaRPr lang="en-US" altLang="zh-CN" sz="2400"/>
          </a:p>
          <a:p>
            <a:endParaRPr lang="en-US" altLang="zh-CN" sz="2400"/>
          </a:p>
          <a:p>
            <a:r>
              <a:rPr lang="en-US" altLang="zh-CN" sz="2400"/>
              <a:t>%option caseless	</a:t>
            </a:r>
            <a:r>
              <a:rPr lang="zh-CN" altLang="en-US" sz="2400"/>
              <a:t>大小写不敏感</a:t>
            </a:r>
          </a:p>
        </p:txBody>
      </p:sp>
      <p:sp>
        <p:nvSpPr>
          <p:cNvPr id="7" name="文本框 6">
            <a:extLst>
              <a:ext uri="{FF2B5EF4-FFF2-40B4-BE49-F238E27FC236}">
                <a16:creationId xmlns:a16="http://schemas.microsoft.com/office/drawing/2014/main" id="{BA16131B-2A89-49BC-AC57-861627ABAD30}"/>
              </a:ext>
            </a:extLst>
          </p:cNvPr>
          <p:cNvSpPr txBox="1"/>
          <p:nvPr/>
        </p:nvSpPr>
        <p:spPr>
          <a:xfrm>
            <a:off x="651569" y="3271848"/>
            <a:ext cx="5249926" cy="3416320"/>
          </a:xfrm>
          <a:prstGeom prst="rect">
            <a:avLst/>
          </a:prstGeom>
          <a:noFill/>
        </p:spPr>
        <p:txBody>
          <a:bodyPr wrap="square" rtlCol="0">
            <a:spAutoFit/>
          </a:bodyPr>
          <a:lstStyle/>
          <a:p>
            <a:r>
              <a:rPr lang="zh-CN" altLang="en-US" sz="2400"/>
              <a:t>声明举例：</a:t>
            </a:r>
            <a:endParaRPr lang="en-US" altLang="zh-CN" sz="2400"/>
          </a:p>
          <a:p>
            <a:r>
              <a:rPr lang="en-US" altLang="zh-CN" sz="2400">
                <a:solidFill>
                  <a:srgbClr val="000000"/>
                </a:solidFill>
                <a:latin typeface="新宋体" panose="02010609030101010101" pitchFamily="49" charset="-122"/>
                <a:ea typeface="新宋体" panose="02010609030101010101" pitchFamily="49" charset="-122"/>
              </a:rPr>
              <a:t>%{</a:t>
            </a:r>
          </a:p>
          <a:p>
            <a:r>
              <a:rPr lang="en-US" altLang="zh-CN" sz="2400">
                <a:solidFill>
                  <a:srgbClr val="000000"/>
                </a:solidFill>
                <a:latin typeface="新宋体" panose="02010609030101010101" pitchFamily="49" charset="-122"/>
                <a:ea typeface="新宋体" panose="02010609030101010101" pitchFamily="49" charset="-122"/>
              </a:rPr>
              <a:t>#include &lt;stdio.h&gt;</a:t>
            </a:r>
          </a:p>
          <a:p>
            <a:r>
              <a:rPr lang="en-US" altLang="zh-CN" sz="2400">
                <a:solidFill>
                  <a:srgbClr val="000000"/>
                </a:solidFill>
                <a:latin typeface="新宋体" panose="02010609030101010101" pitchFamily="49" charset="-122"/>
                <a:ea typeface="新宋体" panose="02010609030101010101" pitchFamily="49" charset="-122"/>
              </a:rPr>
              <a:t>#include &lt;stdlib.h&gt;</a:t>
            </a:r>
          </a:p>
          <a:p>
            <a:r>
              <a:rPr lang="en-US" altLang="zh-CN" sz="2400">
                <a:solidFill>
                  <a:srgbClr val="000000"/>
                </a:solidFill>
                <a:latin typeface="新宋体" panose="02010609030101010101" pitchFamily="49" charset="-122"/>
                <a:ea typeface="新宋体" panose="02010609030101010101" pitchFamily="49" charset="-122"/>
              </a:rPr>
              <a:t>#include &lt;string.h&gt;</a:t>
            </a:r>
          </a:p>
          <a:p>
            <a:r>
              <a:rPr lang="en-US" altLang="zh-CN" sz="2400">
                <a:solidFill>
                  <a:srgbClr val="000000"/>
                </a:solidFill>
                <a:latin typeface="新宋体" panose="02010609030101010101" pitchFamily="49" charset="-122"/>
                <a:ea typeface="新宋体" panose="02010609030101010101" pitchFamily="49" charset="-122"/>
              </a:rPr>
              <a:t>#include "gram.tab.h"</a:t>
            </a:r>
            <a:endParaRPr lang="zh-CN" altLang="en-US" sz="2400">
              <a:solidFill>
                <a:srgbClr val="000000"/>
              </a:solidFill>
              <a:latin typeface="新宋体" panose="02010609030101010101" pitchFamily="49" charset="-122"/>
              <a:ea typeface="新宋体" panose="02010609030101010101" pitchFamily="49" charset="-122"/>
            </a:endParaRPr>
          </a:p>
          <a:p>
            <a:r>
              <a:rPr lang="en-US" altLang="zh-CN" sz="2400">
                <a:solidFill>
                  <a:srgbClr val="000000"/>
                </a:solidFill>
                <a:latin typeface="新宋体" panose="02010609030101010101" pitchFamily="49" charset="-122"/>
                <a:ea typeface="新宋体" panose="02010609030101010101" pitchFamily="49" charset="-122"/>
              </a:rPr>
              <a:t>extern void yyerror(const char*);</a:t>
            </a:r>
            <a:endParaRPr lang="zh-CN" altLang="en-US" sz="2400">
              <a:solidFill>
                <a:srgbClr val="000000"/>
              </a:solidFill>
              <a:latin typeface="新宋体" panose="02010609030101010101" pitchFamily="49" charset="-122"/>
              <a:ea typeface="新宋体" panose="02010609030101010101" pitchFamily="49" charset="-122"/>
            </a:endParaRPr>
          </a:p>
          <a:p>
            <a:r>
              <a:rPr lang="en-US" altLang="zh-CN" sz="2400">
                <a:solidFill>
                  <a:srgbClr val="000000"/>
                </a:solidFill>
                <a:latin typeface="新宋体" panose="02010609030101010101" pitchFamily="49" charset="-122"/>
                <a:ea typeface="新宋体" panose="02010609030101010101" pitchFamily="49" charset="-122"/>
              </a:rPr>
              <a:t>int yylex(void);</a:t>
            </a:r>
          </a:p>
          <a:p>
            <a:r>
              <a:rPr lang="en-US" altLang="zh-CN" sz="2400">
                <a:solidFill>
                  <a:srgbClr val="000000"/>
                </a:solidFill>
                <a:latin typeface="新宋体" panose="02010609030101010101" pitchFamily="49" charset="-122"/>
                <a:ea typeface="新宋体" panose="02010609030101010101" pitchFamily="49" charset="-122"/>
              </a:rPr>
              <a:t>%}</a:t>
            </a:r>
            <a:endParaRPr lang="zh-CN" altLang="en-US" sz="2400"/>
          </a:p>
        </p:txBody>
      </p:sp>
      <p:sp>
        <p:nvSpPr>
          <p:cNvPr id="2" name="文本框 1">
            <a:extLst>
              <a:ext uri="{FF2B5EF4-FFF2-40B4-BE49-F238E27FC236}">
                <a16:creationId xmlns:a16="http://schemas.microsoft.com/office/drawing/2014/main" id="{6028121F-A94D-4649-8552-A43EE20E0062}"/>
              </a:ext>
            </a:extLst>
          </p:cNvPr>
          <p:cNvSpPr txBox="1"/>
          <p:nvPr/>
        </p:nvSpPr>
        <p:spPr>
          <a:xfrm>
            <a:off x="651569" y="588244"/>
            <a:ext cx="2605200" cy="553998"/>
          </a:xfrm>
          <a:prstGeom prst="rect">
            <a:avLst/>
          </a:prstGeom>
          <a:noFill/>
        </p:spPr>
        <p:txBody>
          <a:bodyPr wrap="none" rtlCol="0">
            <a:spAutoFit/>
          </a:bodyPr>
          <a:lstStyle/>
          <a:p>
            <a:r>
              <a:rPr lang="en-US" altLang="zh-CN" sz="3000"/>
              <a:t>3.1.2 </a:t>
            </a:r>
            <a:r>
              <a:rPr lang="zh-CN" altLang="en-US" sz="3000"/>
              <a:t>第一部分</a:t>
            </a:r>
          </a:p>
        </p:txBody>
      </p:sp>
    </p:spTree>
    <p:extLst>
      <p:ext uri="{BB962C8B-B14F-4D97-AF65-F5344CB8AC3E}">
        <p14:creationId xmlns:p14="http://schemas.microsoft.com/office/powerpoint/2010/main" val="123411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2D6B2B-C5A7-4C77-A81D-08ECCA5BE86A}"/>
              </a:ext>
            </a:extLst>
          </p:cNvPr>
          <p:cNvSpPr>
            <a:spLocks noGrp="1"/>
          </p:cNvSpPr>
          <p:nvPr>
            <p:ph idx="1"/>
          </p:nvPr>
        </p:nvSpPr>
        <p:spPr>
          <a:xfrm>
            <a:off x="838200" y="1825625"/>
            <a:ext cx="10515600" cy="4235869"/>
          </a:xfrm>
        </p:spPr>
        <p:txBody>
          <a:bodyPr/>
          <a:lstStyle/>
          <a:p>
            <a:pPr marL="0" indent="0">
              <a:buNone/>
            </a:pPr>
            <a:r>
              <a:rPr lang="zh-CN" altLang="en-US"/>
              <a:t>正规定义举例：</a:t>
            </a:r>
            <a:endParaRPr lang="en-US" altLang="zh-CN"/>
          </a:p>
          <a:p>
            <a:pPr marL="0" indent="0">
              <a:buNone/>
            </a:pPr>
            <a:r>
              <a:rPr lang="pl-PL" altLang="zh-CN"/>
              <a:t>digit [0-9]</a:t>
            </a:r>
          </a:p>
          <a:p>
            <a:pPr marL="0" indent="0">
              <a:buNone/>
            </a:pPr>
            <a:r>
              <a:rPr lang="pl-PL" altLang="zh-CN"/>
              <a:t>digits {digit}+</a:t>
            </a:r>
          </a:p>
          <a:p>
            <a:pPr marL="0" indent="0">
              <a:buNone/>
            </a:pPr>
            <a:r>
              <a:rPr lang="pl-PL" altLang="zh-CN"/>
              <a:t>id [a-zA-Z][a-zA-Z0-9_]*</a:t>
            </a:r>
          </a:p>
          <a:p>
            <a:pPr marL="0" indent="0">
              <a:buNone/>
            </a:pPr>
            <a:r>
              <a:rPr lang="pl-PL" altLang="zh-CN"/>
              <a:t>string '[^']*’</a:t>
            </a:r>
            <a:endParaRPr lang="en-US" altLang="zh-CN"/>
          </a:p>
          <a:p>
            <a:pPr marL="0" indent="0">
              <a:buNone/>
            </a:pPr>
            <a:r>
              <a:rPr lang="zh-CN" altLang="en-US"/>
              <a:t>注意：在正规式中使用正规定义需要用</a:t>
            </a:r>
            <a:r>
              <a:rPr lang="en-US" altLang="zh-CN"/>
              <a:t>{}</a:t>
            </a:r>
            <a:r>
              <a:rPr lang="zh-CN" altLang="en-US"/>
              <a:t>将其括起来。</a:t>
            </a:r>
          </a:p>
        </p:txBody>
      </p:sp>
    </p:spTree>
    <p:extLst>
      <p:ext uri="{BB962C8B-B14F-4D97-AF65-F5344CB8AC3E}">
        <p14:creationId xmlns:p14="http://schemas.microsoft.com/office/powerpoint/2010/main" val="3511680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1663F-DE77-4EB7-BBD1-6D44FABFDF53}"/>
              </a:ext>
            </a:extLst>
          </p:cNvPr>
          <p:cNvSpPr>
            <a:spLocks noGrp="1"/>
          </p:cNvSpPr>
          <p:nvPr>
            <p:ph type="title"/>
          </p:nvPr>
        </p:nvSpPr>
        <p:spPr>
          <a:xfrm>
            <a:off x="838200" y="365126"/>
            <a:ext cx="10515600" cy="753122"/>
          </a:xfrm>
        </p:spPr>
        <p:txBody>
          <a:bodyPr>
            <a:normAutofit/>
          </a:bodyPr>
          <a:lstStyle/>
          <a:p>
            <a:r>
              <a:rPr lang="en-US" altLang="zh-CN" sz="3000"/>
              <a:t>3.1.3 </a:t>
            </a:r>
            <a:r>
              <a:rPr lang="zh-CN" altLang="en-US" sz="3000"/>
              <a:t>第二部分</a:t>
            </a:r>
          </a:p>
        </p:txBody>
      </p:sp>
      <p:sp>
        <p:nvSpPr>
          <p:cNvPr id="3" name="内容占位符 2">
            <a:extLst>
              <a:ext uri="{FF2B5EF4-FFF2-40B4-BE49-F238E27FC236}">
                <a16:creationId xmlns:a16="http://schemas.microsoft.com/office/drawing/2014/main" id="{B7694F48-3058-4CB8-BF55-E245CBD83F3F}"/>
              </a:ext>
            </a:extLst>
          </p:cNvPr>
          <p:cNvSpPr>
            <a:spLocks noGrp="1"/>
          </p:cNvSpPr>
          <p:nvPr>
            <p:ph idx="1"/>
          </p:nvPr>
        </p:nvSpPr>
        <p:spPr>
          <a:xfrm>
            <a:off x="838200" y="1825625"/>
            <a:ext cx="10515600" cy="1185488"/>
          </a:xfrm>
        </p:spPr>
        <p:txBody>
          <a:bodyPr>
            <a:normAutofit/>
          </a:bodyPr>
          <a:lstStyle/>
          <a:p>
            <a:pPr marL="0" indent="0">
              <a:buNone/>
            </a:pPr>
            <a:r>
              <a:rPr lang="zh-CN" altLang="en-US" sz="2400"/>
              <a:t>元字符：</a:t>
            </a:r>
            <a:r>
              <a:rPr lang="en-US" altLang="zh-CN" sz="2400"/>
              <a:t>lex</a:t>
            </a:r>
            <a:r>
              <a:rPr lang="zh-CN" altLang="en-US" sz="2400"/>
              <a:t>中作特殊用途的一些字符，包括：* </a:t>
            </a:r>
            <a:r>
              <a:rPr lang="en-US" altLang="zh-CN" sz="2400"/>
              <a:t>+ ? | { } [ ] ( ). ^ $ “ \ - / &lt; &gt;</a:t>
            </a:r>
            <a:r>
              <a:rPr lang="zh-CN" altLang="en-US" sz="2400"/>
              <a:t>。</a:t>
            </a:r>
            <a:endParaRPr lang="en-US" altLang="zh-CN" sz="2400"/>
          </a:p>
          <a:p>
            <a:pPr marL="0" indent="0">
              <a:buNone/>
            </a:pPr>
            <a:r>
              <a:rPr lang="zh-CN" altLang="en-US" sz="2400"/>
              <a:t>如果想要匹配元字符，需要通过转义的方式，即用</a:t>
            </a:r>
            <a:r>
              <a:rPr lang="en-US" altLang="zh-CN" sz="2400"/>
              <a:t>””</a:t>
            </a:r>
            <a:r>
              <a:rPr lang="zh-CN" altLang="en-US" sz="2400"/>
              <a:t>包括住元字符。</a:t>
            </a:r>
          </a:p>
        </p:txBody>
      </p:sp>
      <p:graphicFrame>
        <p:nvGraphicFramePr>
          <p:cNvPr id="6" name="表格 6">
            <a:extLst>
              <a:ext uri="{FF2B5EF4-FFF2-40B4-BE49-F238E27FC236}">
                <a16:creationId xmlns:a16="http://schemas.microsoft.com/office/drawing/2014/main" id="{02E023D1-7088-4E8D-9F47-CF1DCB822E94}"/>
              </a:ext>
            </a:extLst>
          </p:cNvPr>
          <p:cNvGraphicFramePr>
            <a:graphicFrameLocks noGrp="1"/>
          </p:cNvGraphicFramePr>
          <p:nvPr>
            <p:extLst>
              <p:ext uri="{D42A27DB-BD31-4B8C-83A1-F6EECF244321}">
                <p14:modId xmlns:p14="http://schemas.microsoft.com/office/powerpoint/2010/main" val="1307971410"/>
              </p:ext>
            </p:extLst>
          </p:nvPr>
        </p:nvGraphicFramePr>
        <p:xfrm>
          <a:off x="838200" y="3011113"/>
          <a:ext cx="10874274" cy="3337560"/>
        </p:xfrm>
        <a:graphic>
          <a:graphicData uri="http://schemas.openxmlformats.org/drawingml/2006/table">
            <a:tbl>
              <a:tblPr firstRow="1" bandRow="1">
                <a:tableStyleId>{5C22544A-7EE6-4342-B048-85BDC9FD1C3A}</a:tableStyleId>
              </a:tblPr>
              <a:tblGrid>
                <a:gridCol w="2906763">
                  <a:extLst>
                    <a:ext uri="{9D8B030D-6E8A-4147-A177-3AD203B41FA5}">
                      <a16:colId xmlns:a16="http://schemas.microsoft.com/office/drawing/2014/main" val="2888675659"/>
                    </a:ext>
                  </a:extLst>
                </a:gridCol>
                <a:gridCol w="7967511">
                  <a:extLst>
                    <a:ext uri="{9D8B030D-6E8A-4147-A177-3AD203B41FA5}">
                      <a16:colId xmlns:a16="http://schemas.microsoft.com/office/drawing/2014/main" val="787667727"/>
                    </a:ext>
                  </a:extLst>
                </a:gridCol>
              </a:tblGrid>
              <a:tr h="370840">
                <a:tc>
                  <a:txBody>
                    <a:bodyPr/>
                    <a:lstStyle/>
                    <a:p>
                      <a:r>
                        <a:rPr lang="zh-CN" altLang="en-US"/>
                        <a:t>正规式</a:t>
                      </a:r>
                    </a:p>
                  </a:txBody>
                  <a:tcPr/>
                </a:tc>
                <a:tc>
                  <a:txBody>
                    <a:bodyPr/>
                    <a:lstStyle/>
                    <a:p>
                      <a:r>
                        <a:rPr lang="zh-CN" altLang="en-US"/>
                        <a:t>匹配类型</a:t>
                      </a:r>
                    </a:p>
                  </a:txBody>
                  <a:tcPr/>
                </a:tc>
                <a:extLst>
                  <a:ext uri="{0D108BD9-81ED-4DB2-BD59-A6C34878D82A}">
                    <a16:rowId xmlns:a16="http://schemas.microsoft.com/office/drawing/2014/main" val="2739586749"/>
                  </a:ext>
                </a:extLst>
              </a:tr>
              <a:tr h="370840">
                <a:tc>
                  <a:txBody>
                    <a:bodyPr/>
                    <a:lstStyle/>
                    <a:p>
                      <a:r>
                        <a:rPr lang="en-US" altLang="zh-CN"/>
                        <a:t>x</a:t>
                      </a:r>
                      <a:endParaRPr lang="zh-CN" altLang="en-US"/>
                    </a:p>
                  </a:txBody>
                  <a:tcPr/>
                </a:tc>
                <a:tc>
                  <a:txBody>
                    <a:bodyPr/>
                    <a:lstStyle/>
                    <a:p>
                      <a:r>
                        <a:rPr lang="zh-CN" altLang="en-US"/>
                        <a:t>字符</a:t>
                      </a:r>
                      <a:r>
                        <a:rPr lang="en-US" altLang="zh-CN"/>
                        <a:t>x</a:t>
                      </a:r>
                      <a:endParaRPr lang="zh-CN" altLang="en-US"/>
                    </a:p>
                  </a:txBody>
                  <a:tcPr/>
                </a:tc>
                <a:extLst>
                  <a:ext uri="{0D108BD9-81ED-4DB2-BD59-A6C34878D82A}">
                    <a16:rowId xmlns:a16="http://schemas.microsoft.com/office/drawing/2014/main" val="3718418188"/>
                  </a:ext>
                </a:extLst>
              </a:tr>
              <a:tr h="370840">
                <a:tc>
                  <a:txBody>
                    <a:bodyPr/>
                    <a:lstStyle/>
                    <a:p>
                      <a:r>
                        <a:rPr lang="en-US" altLang="zh-CN"/>
                        <a:t>.</a:t>
                      </a:r>
                      <a:endParaRPr lang="zh-CN" altLang="en-US"/>
                    </a:p>
                  </a:txBody>
                  <a:tcPr/>
                </a:tc>
                <a:tc>
                  <a:txBody>
                    <a:bodyPr/>
                    <a:lstStyle/>
                    <a:p>
                      <a:r>
                        <a:rPr lang="zh-CN" altLang="en-US"/>
                        <a:t>除换行符外的所有字符</a:t>
                      </a:r>
                    </a:p>
                  </a:txBody>
                  <a:tcPr/>
                </a:tc>
                <a:extLst>
                  <a:ext uri="{0D108BD9-81ED-4DB2-BD59-A6C34878D82A}">
                    <a16:rowId xmlns:a16="http://schemas.microsoft.com/office/drawing/2014/main" val="2116512082"/>
                  </a:ext>
                </a:extLst>
              </a:tr>
              <a:tr h="370840">
                <a:tc>
                  <a:txBody>
                    <a:bodyPr/>
                    <a:lstStyle/>
                    <a:p>
                      <a:r>
                        <a:rPr lang="en-US" altLang="zh-CN"/>
                        <a:t>[xyz]</a:t>
                      </a:r>
                      <a:endParaRPr lang="zh-CN" altLang="en-US"/>
                    </a:p>
                  </a:txBody>
                  <a:tcPr/>
                </a:tc>
                <a:tc>
                  <a:txBody>
                    <a:bodyPr/>
                    <a:lstStyle/>
                    <a:p>
                      <a:r>
                        <a:rPr lang="en-US" altLang="zh-CN"/>
                        <a:t>x</a:t>
                      </a:r>
                      <a:r>
                        <a:rPr lang="zh-CN" altLang="en-US"/>
                        <a:t>或</a:t>
                      </a:r>
                      <a:r>
                        <a:rPr lang="en-US" altLang="zh-CN"/>
                        <a:t>y</a:t>
                      </a:r>
                      <a:r>
                        <a:rPr lang="zh-CN" altLang="en-US"/>
                        <a:t>或</a:t>
                      </a:r>
                      <a:r>
                        <a:rPr lang="en-US" altLang="zh-CN"/>
                        <a:t>z</a:t>
                      </a:r>
                      <a:endParaRPr lang="zh-CN" altLang="en-US"/>
                    </a:p>
                  </a:txBody>
                  <a:tcPr/>
                </a:tc>
                <a:extLst>
                  <a:ext uri="{0D108BD9-81ED-4DB2-BD59-A6C34878D82A}">
                    <a16:rowId xmlns:a16="http://schemas.microsoft.com/office/drawing/2014/main" val="3060777532"/>
                  </a:ext>
                </a:extLst>
              </a:tr>
              <a:tr h="370840">
                <a:tc>
                  <a:txBody>
                    <a:bodyPr/>
                    <a:lstStyle/>
                    <a:p>
                      <a:r>
                        <a:rPr lang="en-US" altLang="zh-CN"/>
                        <a:t>[abd-zA]</a:t>
                      </a:r>
                      <a:endParaRPr lang="zh-CN" altLang="en-US"/>
                    </a:p>
                  </a:txBody>
                  <a:tcPr/>
                </a:tc>
                <a:tc>
                  <a:txBody>
                    <a:bodyPr/>
                    <a:lstStyle/>
                    <a:p>
                      <a:r>
                        <a:rPr lang="en-US" altLang="zh-CN"/>
                        <a:t>a</a:t>
                      </a:r>
                      <a:r>
                        <a:rPr lang="zh-CN" altLang="en-US"/>
                        <a:t>或</a:t>
                      </a:r>
                      <a:r>
                        <a:rPr lang="en-US" altLang="zh-CN"/>
                        <a:t>b</a:t>
                      </a:r>
                      <a:r>
                        <a:rPr lang="zh-CN" altLang="en-US"/>
                        <a:t>，或</a:t>
                      </a:r>
                      <a:r>
                        <a:rPr lang="en-US" altLang="zh-CN"/>
                        <a:t>d</a:t>
                      </a:r>
                      <a:r>
                        <a:rPr lang="zh-CN" altLang="en-US"/>
                        <a:t>到</a:t>
                      </a:r>
                      <a:r>
                        <a:rPr lang="en-US" altLang="zh-CN"/>
                        <a:t>z</a:t>
                      </a:r>
                      <a:r>
                        <a:rPr lang="zh-CN" altLang="en-US"/>
                        <a:t>的字符，或</a:t>
                      </a:r>
                      <a:r>
                        <a:rPr lang="en-US" altLang="zh-CN"/>
                        <a:t>A</a:t>
                      </a:r>
                      <a:endParaRPr lang="zh-CN" altLang="en-US"/>
                    </a:p>
                  </a:txBody>
                  <a:tcPr/>
                </a:tc>
                <a:extLst>
                  <a:ext uri="{0D108BD9-81ED-4DB2-BD59-A6C34878D82A}">
                    <a16:rowId xmlns:a16="http://schemas.microsoft.com/office/drawing/2014/main" val="4224670973"/>
                  </a:ext>
                </a:extLst>
              </a:tr>
              <a:tr h="370840">
                <a:tc>
                  <a:txBody>
                    <a:bodyPr/>
                    <a:lstStyle/>
                    <a:p>
                      <a:r>
                        <a:rPr lang="en-US" altLang="zh-CN"/>
                        <a:t>^A-F</a:t>
                      </a:r>
                      <a:endParaRPr lang="zh-CN" altLang="en-US"/>
                    </a:p>
                  </a:txBody>
                  <a:tcPr/>
                </a:tc>
                <a:tc>
                  <a:txBody>
                    <a:bodyPr/>
                    <a:lstStyle/>
                    <a:p>
                      <a:r>
                        <a:rPr lang="zh-CN" altLang="en-US"/>
                        <a:t>除</a:t>
                      </a:r>
                      <a:r>
                        <a:rPr lang="en-US" altLang="zh-CN"/>
                        <a:t>A~F</a:t>
                      </a:r>
                      <a:r>
                        <a:rPr lang="zh-CN" altLang="en-US"/>
                        <a:t>外的所有字符</a:t>
                      </a:r>
                    </a:p>
                  </a:txBody>
                  <a:tcPr/>
                </a:tc>
                <a:extLst>
                  <a:ext uri="{0D108BD9-81ED-4DB2-BD59-A6C34878D82A}">
                    <a16:rowId xmlns:a16="http://schemas.microsoft.com/office/drawing/2014/main" val="3191836767"/>
                  </a:ext>
                </a:extLst>
              </a:tr>
              <a:tr h="370840">
                <a:tc>
                  <a:txBody>
                    <a:bodyPr/>
                    <a:lstStyle/>
                    <a:p>
                      <a:r>
                        <a:rPr lang="en-US" altLang="zh-CN"/>
                        <a:t>a*</a:t>
                      </a:r>
                      <a:endParaRPr lang="zh-CN" altLang="en-US"/>
                    </a:p>
                  </a:txBody>
                  <a:tcPr/>
                </a:tc>
                <a:tc>
                  <a:txBody>
                    <a:bodyPr/>
                    <a:lstStyle/>
                    <a:p>
                      <a:r>
                        <a:rPr lang="en-US" altLang="zh-CN"/>
                        <a:t>a</a:t>
                      </a:r>
                      <a:r>
                        <a:rPr lang="zh-CN" altLang="en-US"/>
                        <a:t>的克林闭包</a:t>
                      </a:r>
                    </a:p>
                  </a:txBody>
                  <a:tcPr/>
                </a:tc>
                <a:extLst>
                  <a:ext uri="{0D108BD9-81ED-4DB2-BD59-A6C34878D82A}">
                    <a16:rowId xmlns:a16="http://schemas.microsoft.com/office/drawing/2014/main" val="2793081512"/>
                  </a:ext>
                </a:extLst>
              </a:tr>
              <a:tr h="370840">
                <a:tc>
                  <a:txBody>
                    <a:bodyPr/>
                    <a:lstStyle/>
                    <a:p>
                      <a:r>
                        <a:rPr lang="en-US" altLang="zh-CN"/>
                        <a:t>a+</a:t>
                      </a:r>
                    </a:p>
                  </a:txBody>
                  <a:tcPr/>
                </a:tc>
                <a:tc>
                  <a:txBody>
                    <a:bodyPr/>
                    <a:lstStyle/>
                    <a:p>
                      <a:r>
                        <a:rPr lang="en-US" altLang="zh-CN"/>
                        <a:t>a</a:t>
                      </a:r>
                      <a:r>
                        <a:rPr lang="zh-CN" altLang="en-US"/>
                        <a:t>的正闭包</a:t>
                      </a:r>
                    </a:p>
                  </a:txBody>
                  <a:tcPr/>
                </a:tc>
                <a:extLst>
                  <a:ext uri="{0D108BD9-81ED-4DB2-BD59-A6C34878D82A}">
                    <a16:rowId xmlns:a16="http://schemas.microsoft.com/office/drawing/2014/main" val="3080083326"/>
                  </a:ext>
                </a:extLst>
              </a:tr>
              <a:tr h="370840">
                <a:tc>
                  <a:txBody>
                    <a:bodyPr/>
                    <a:lstStyle/>
                    <a:p>
                      <a:r>
                        <a:rPr lang="en-US" altLang="zh-CN"/>
                        <a:t>a?</a:t>
                      </a:r>
                    </a:p>
                  </a:txBody>
                  <a:tcPr/>
                </a:tc>
                <a:tc>
                  <a:txBody>
                    <a:bodyPr/>
                    <a:lstStyle/>
                    <a:p>
                      <a:r>
                        <a:rPr lang="en-US" altLang="zh-CN"/>
                        <a:t>0</a:t>
                      </a:r>
                      <a:r>
                        <a:rPr lang="zh-CN" altLang="en-US"/>
                        <a:t>个或</a:t>
                      </a:r>
                      <a:r>
                        <a:rPr lang="en-US" altLang="zh-CN"/>
                        <a:t>1</a:t>
                      </a:r>
                      <a:r>
                        <a:rPr lang="zh-CN" altLang="en-US"/>
                        <a:t>个</a:t>
                      </a:r>
                      <a:r>
                        <a:rPr lang="en-US" altLang="zh-CN"/>
                        <a:t>a</a:t>
                      </a:r>
                      <a:endParaRPr lang="zh-CN" altLang="en-US"/>
                    </a:p>
                  </a:txBody>
                  <a:tcPr/>
                </a:tc>
                <a:extLst>
                  <a:ext uri="{0D108BD9-81ED-4DB2-BD59-A6C34878D82A}">
                    <a16:rowId xmlns:a16="http://schemas.microsoft.com/office/drawing/2014/main" val="287048966"/>
                  </a:ext>
                </a:extLst>
              </a:tr>
            </a:tbl>
          </a:graphicData>
        </a:graphic>
      </p:graphicFrame>
    </p:spTree>
    <p:extLst>
      <p:ext uri="{BB962C8B-B14F-4D97-AF65-F5344CB8AC3E}">
        <p14:creationId xmlns:p14="http://schemas.microsoft.com/office/powerpoint/2010/main" val="1013667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A139404-A35A-40FE-8103-CDC0D79AF9B1}"/>
              </a:ext>
            </a:extLst>
          </p:cNvPr>
          <p:cNvGraphicFramePr>
            <a:graphicFrameLocks noGrp="1"/>
          </p:cNvGraphicFramePr>
          <p:nvPr>
            <p:extLst>
              <p:ext uri="{D42A27DB-BD31-4B8C-83A1-F6EECF244321}">
                <p14:modId xmlns:p14="http://schemas.microsoft.com/office/powerpoint/2010/main" val="1935293273"/>
              </p:ext>
            </p:extLst>
          </p:nvPr>
        </p:nvGraphicFramePr>
        <p:xfrm>
          <a:off x="1129247" y="906041"/>
          <a:ext cx="9534869" cy="1854200"/>
        </p:xfrm>
        <a:graphic>
          <a:graphicData uri="http://schemas.openxmlformats.org/drawingml/2006/table">
            <a:tbl>
              <a:tblPr firstRow="1" bandRow="1">
                <a:tableStyleId>{5C22544A-7EE6-4342-B048-85BDC9FD1C3A}</a:tableStyleId>
              </a:tblPr>
              <a:tblGrid>
                <a:gridCol w="2726851">
                  <a:extLst>
                    <a:ext uri="{9D8B030D-6E8A-4147-A177-3AD203B41FA5}">
                      <a16:colId xmlns:a16="http://schemas.microsoft.com/office/drawing/2014/main" val="3895813424"/>
                    </a:ext>
                  </a:extLst>
                </a:gridCol>
                <a:gridCol w="6808018">
                  <a:extLst>
                    <a:ext uri="{9D8B030D-6E8A-4147-A177-3AD203B41FA5}">
                      <a16:colId xmlns:a16="http://schemas.microsoft.com/office/drawing/2014/main" val="499941044"/>
                    </a:ext>
                  </a:extLst>
                </a:gridCol>
              </a:tblGrid>
              <a:tr h="370840">
                <a:tc>
                  <a:txBody>
                    <a:bodyPr/>
                    <a:lstStyle/>
                    <a:p>
                      <a:r>
                        <a:rPr lang="zh-CN" altLang="en-US"/>
                        <a:t>正规式</a:t>
                      </a:r>
                    </a:p>
                  </a:txBody>
                  <a:tcPr/>
                </a:tc>
                <a:tc>
                  <a:txBody>
                    <a:bodyPr/>
                    <a:lstStyle/>
                    <a:p>
                      <a:r>
                        <a:rPr lang="zh-CN" altLang="en-US"/>
                        <a:t>匹配类型</a:t>
                      </a:r>
                    </a:p>
                  </a:txBody>
                  <a:tcPr/>
                </a:tc>
                <a:extLst>
                  <a:ext uri="{0D108BD9-81ED-4DB2-BD59-A6C34878D82A}">
                    <a16:rowId xmlns:a16="http://schemas.microsoft.com/office/drawing/2014/main" val="3193629406"/>
                  </a:ext>
                </a:extLst>
              </a:tr>
              <a:tr h="370840">
                <a:tc>
                  <a:txBody>
                    <a:bodyPr/>
                    <a:lstStyle/>
                    <a:p>
                      <a:r>
                        <a:rPr lang="en-US" altLang="zh-CN"/>
                        <a:t>\x</a:t>
                      </a:r>
                      <a:endParaRPr lang="zh-CN" altLang="en-US"/>
                    </a:p>
                  </a:txBody>
                  <a:tcPr/>
                </a:tc>
                <a:tc>
                  <a:txBody>
                    <a:bodyPr/>
                    <a:lstStyle/>
                    <a:p>
                      <a:r>
                        <a:rPr lang="zh-CN" altLang="en-US"/>
                        <a:t>若</a:t>
                      </a:r>
                      <a:r>
                        <a:rPr lang="en-US" altLang="zh-CN"/>
                        <a:t>x</a:t>
                      </a:r>
                      <a:r>
                        <a:rPr lang="zh-CN" altLang="en-US"/>
                        <a:t>是</a:t>
                      </a:r>
                      <a:r>
                        <a:rPr lang="en-US" altLang="zh-CN"/>
                        <a:t>a,b,f,n,r,t,v</a:t>
                      </a:r>
                      <a:r>
                        <a:rPr lang="zh-CN" altLang="en-US"/>
                        <a:t>，则按照</a:t>
                      </a:r>
                      <a:r>
                        <a:rPr lang="en-US" altLang="zh-CN"/>
                        <a:t>ANSI-C</a:t>
                      </a:r>
                      <a:r>
                        <a:rPr lang="zh-CN" altLang="en-US"/>
                        <a:t>的规则对</a:t>
                      </a:r>
                      <a:r>
                        <a:rPr lang="en-US" altLang="zh-CN"/>
                        <a:t>x</a:t>
                      </a:r>
                      <a:r>
                        <a:rPr lang="zh-CN" altLang="en-US"/>
                        <a:t>转义</a:t>
                      </a:r>
                    </a:p>
                  </a:txBody>
                  <a:tcPr/>
                </a:tc>
                <a:extLst>
                  <a:ext uri="{0D108BD9-81ED-4DB2-BD59-A6C34878D82A}">
                    <a16:rowId xmlns:a16="http://schemas.microsoft.com/office/drawing/2014/main" val="2214912315"/>
                  </a:ext>
                </a:extLst>
              </a:tr>
              <a:tr h="370840">
                <a:tc>
                  <a:txBody>
                    <a:bodyPr/>
                    <a:lstStyle/>
                    <a:p>
                      <a:r>
                        <a:rPr lang="en-US" altLang="zh-CN"/>
                        <a:t>a|b</a:t>
                      </a:r>
                      <a:endParaRPr lang="zh-CN" altLang="en-US"/>
                    </a:p>
                  </a:txBody>
                  <a:tcPr/>
                </a:tc>
                <a:tc>
                  <a:txBody>
                    <a:bodyPr/>
                    <a:lstStyle/>
                    <a:p>
                      <a:r>
                        <a:rPr lang="en-US" altLang="zh-CN"/>
                        <a:t>a</a:t>
                      </a:r>
                      <a:r>
                        <a:rPr lang="zh-CN" altLang="en-US"/>
                        <a:t>或</a:t>
                      </a:r>
                      <a:r>
                        <a:rPr lang="en-US" altLang="zh-CN"/>
                        <a:t>b</a:t>
                      </a:r>
                      <a:endParaRPr lang="zh-CN" altLang="en-US"/>
                    </a:p>
                  </a:txBody>
                  <a:tcPr/>
                </a:tc>
                <a:extLst>
                  <a:ext uri="{0D108BD9-81ED-4DB2-BD59-A6C34878D82A}">
                    <a16:rowId xmlns:a16="http://schemas.microsoft.com/office/drawing/2014/main" val="3912317263"/>
                  </a:ext>
                </a:extLst>
              </a:tr>
              <a:tr h="370840">
                <a:tc>
                  <a:txBody>
                    <a:bodyPr/>
                    <a:lstStyle/>
                    <a:p>
                      <a:r>
                        <a:rPr lang="en-US" altLang="zh-CN"/>
                        <a:t>ab</a:t>
                      </a:r>
                      <a:endParaRPr lang="zh-CN" altLang="en-US"/>
                    </a:p>
                  </a:txBody>
                  <a:tcPr/>
                </a:tc>
                <a:tc>
                  <a:txBody>
                    <a:bodyPr/>
                    <a:lstStyle/>
                    <a:p>
                      <a:r>
                        <a:rPr lang="en-US" altLang="zh-CN"/>
                        <a:t>a</a:t>
                      </a:r>
                      <a:r>
                        <a:rPr lang="zh-CN" altLang="en-US"/>
                        <a:t>与</a:t>
                      </a:r>
                      <a:r>
                        <a:rPr lang="en-US" altLang="zh-CN"/>
                        <a:t>b</a:t>
                      </a:r>
                      <a:r>
                        <a:rPr lang="zh-CN" altLang="en-US"/>
                        <a:t>连接</a:t>
                      </a:r>
                    </a:p>
                  </a:txBody>
                  <a:tcPr/>
                </a:tc>
                <a:extLst>
                  <a:ext uri="{0D108BD9-81ED-4DB2-BD59-A6C34878D82A}">
                    <a16:rowId xmlns:a16="http://schemas.microsoft.com/office/drawing/2014/main" val="2058169846"/>
                  </a:ext>
                </a:extLst>
              </a:tr>
              <a:tr h="370840">
                <a:tc>
                  <a:txBody>
                    <a:bodyPr/>
                    <a:lstStyle/>
                    <a:p>
                      <a:r>
                        <a:rPr lang="en-US" altLang="zh-CN"/>
                        <a:t>(a)</a:t>
                      </a:r>
                      <a:endParaRPr lang="zh-CN" altLang="en-US"/>
                    </a:p>
                  </a:txBody>
                  <a:tcPr/>
                </a:tc>
                <a:tc>
                  <a:txBody>
                    <a:bodyPr/>
                    <a:lstStyle/>
                    <a:p>
                      <a:r>
                        <a:rPr lang="zh-CN" altLang="en-US"/>
                        <a:t>通过括号改变</a:t>
                      </a:r>
                      <a:r>
                        <a:rPr lang="en-US" altLang="zh-CN"/>
                        <a:t>a</a:t>
                      </a:r>
                      <a:r>
                        <a:rPr lang="zh-CN" altLang="en-US"/>
                        <a:t>的优先级</a:t>
                      </a:r>
                    </a:p>
                  </a:txBody>
                  <a:tcPr/>
                </a:tc>
                <a:extLst>
                  <a:ext uri="{0D108BD9-81ED-4DB2-BD59-A6C34878D82A}">
                    <a16:rowId xmlns:a16="http://schemas.microsoft.com/office/drawing/2014/main" val="644041089"/>
                  </a:ext>
                </a:extLst>
              </a:tr>
            </a:tbl>
          </a:graphicData>
        </a:graphic>
      </p:graphicFrame>
      <p:sp>
        <p:nvSpPr>
          <p:cNvPr id="5" name="文本框 4">
            <a:extLst>
              <a:ext uri="{FF2B5EF4-FFF2-40B4-BE49-F238E27FC236}">
                <a16:creationId xmlns:a16="http://schemas.microsoft.com/office/drawing/2014/main" id="{59D30EFB-944B-44D4-9F03-713E80D4E2F8}"/>
              </a:ext>
            </a:extLst>
          </p:cNvPr>
          <p:cNvSpPr txBox="1"/>
          <p:nvPr/>
        </p:nvSpPr>
        <p:spPr>
          <a:xfrm>
            <a:off x="803740" y="3972107"/>
            <a:ext cx="9987029" cy="1569660"/>
          </a:xfrm>
          <a:prstGeom prst="rect">
            <a:avLst/>
          </a:prstGeom>
          <a:noFill/>
        </p:spPr>
        <p:txBody>
          <a:bodyPr wrap="none" rtlCol="0">
            <a:spAutoFit/>
          </a:bodyPr>
          <a:lstStyle/>
          <a:p>
            <a:pPr algn="l"/>
            <a:r>
              <a:rPr lang="en-US" altLang="zh-CN" sz="2400" b="1" i="0">
                <a:solidFill>
                  <a:srgbClr val="000000"/>
                </a:solidFill>
                <a:effectLst/>
                <a:latin typeface="Microsoft YaHei" panose="020B0503020204020204" pitchFamily="34" charset="-122"/>
                <a:ea typeface="Microsoft YaHei" panose="020B0503020204020204" pitchFamily="34" charset="-122"/>
              </a:rPr>
              <a:t>Lex</a:t>
            </a:r>
            <a:r>
              <a:rPr lang="zh-CN" altLang="en-US" sz="2400" b="1" i="0">
                <a:solidFill>
                  <a:srgbClr val="000000"/>
                </a:solidFill>
                <a:effectLst/>
                <a:latin typeface="Microsoft YaHei" panose="020B0503020204020204" pitchFamily="34" charset="-122"/>
                <a:ea typeface="Microsoft YaHei" panose="020B0503020204020204" pitchFamily="34" charset="-122"/>
              </a:rPr>
              <a:t>的匹配策略：</a:t>
            </a:r>
            <a:endParaRPr lang="zh-CN" altLang="en-US" sz="2400" b="1" i="0">
              <a:solidFill>
                <a:srgbClr val="000000"/>
              </a:solidFill>
              <a:effectLst/>
              <a:latin typeface="微软雅黑" panose="020B0503020204020204" pitchFamily="34" charset="-122"/>
              <a:ea typeface="微软雅黑" panose="020B0503020204020204" pitchFamily="34" charset="-122"/>
            </a:endParaRPr>
          </a:p>
          <a:p>
            <a:pPr algn="l"/>
            <a:r>
              <a:rPr lang="en-US" altLang="zh-CN" sz="2400" b="0" i="0">
                <a:solidFill>
                  <a:srgbClr val="000000"/>
                </a:solidFill>
                <a:effectLst/>
                <a:latin typeface="Microsoft YaHei" panose="020B0503020204020204" pitchFamily="34" charset="-122"/>
                <a:ea typeface="Microsoft YaHei" panose="020B0503020204020204" pitchFamily="34" charset="-122"/>
              </a:rPr>
              <a:t>(1)  </a:t>
            </a:r>
            <a:r>
              <a:rPr lang="zh-CN" altLang="en-US" sz="2400" b="0" i="0">
                <a:solidFill>
                  <a:srgbClr val="000000"/>
                </a:solidFill>
                <a:effectLst/>
                <a:latin typeface="Microsoft YaHei" panose="020B0503020204020204" pitchFamily="34" charset="-122"/>
                <a:ea typeface="Microsoft YaHei" panose="020B0503020204020204" pitchFamily="34" charset="-122"/>
              </a:rPr>
              <a:t>按最长匹配原则确定被选中的单词。</a:t>
            </a:r>
            <a:endParaRPr lang="zh-CN" altLang="en-US" sz="2400" b="0" i="0">
              <a:solidFill>
                <a:srgbClr val="000000"/>
              </a:solidFill>
              <a:effectLst/>
              <a:latin typeface="微软雅黑" panose="020B0503020204020204" pitchFamily="34" charset="-122"/>
              <a:ea typeface="微软雅黑" panose="020B0503020204020204" pitchFamily="34" charset="-122"/>
            </a:endParaRPr>
          </a:p>
          <a:p>
            <a:pPr algn="l"/>
            <a:r>
              <a:rPr lang="en-US" altLang="zh-CN" sz="2400" b="0" i="0">
                <a:solidFill>
                  <a:srgbClr val="000000"/>
                </a:solidFill>
                <a:effectLst/>
                <a:latin typeface="Microsoft YaHei" panose="020B0503020204020204" pitchFamily="34" charset="-122"/>
                <a:ea typeface="Microsoft YaHei" panose="020B0503020204020204" pitchFamily="34" charset="-122"/>
              </a:rPr>
              <a:t>(2)  </a:t>
            </a:r>
            <a:r>
              <a:rPr lang="zh-CN" altLang="en-US" sz="2400" b="0" i="0">
                <a:solidFill>
                  <a:srgbClr val="000000"/>
                </a:solidFill>
                <a:effectLst/>
                <a:latin typeface="Microsoft YaHei" panose="020B0503020204020204" pitchFamily="34" charset="-122"/>
                <a:ea typeface="Microsoft YaHei" panose="020B0503020204020204" pitchFamily="34" charset="-122"/>
              </a:rPr>
              <a:t>如果一个字符串能被若干正规式匹配，则先匹配排在前面的正规式。</a:t>
            </a:r>
            <a:endParaRPr lang="zh-CN" altLang="en-US" sz="2400" b="0" i="0">
              <a:solidFill>
                <a:srgbClr val="000000"/>
              </a:solidFill>
              <a:effectLst/>
              <a:latin typeface="微软雅黑" panose="020B0503020204020204" pitchFamily="34" charset="-122"/>
              <a:ea typeface="微软雅黑" panose="020B0503020204020204" pitchFamily="34" charset="-122"/>
            </a:endParaRPr>
          </a:p>
          <a:p>
            <a:endParaRPr lang="zh-CN" altLang="en-US" sz="2400"/>
          </a:p>
        </p:txBody>
      </p:sp>
    </p:spTree>
    <p:extLst>
      <p:ext uri="{BB962C8B-B14F-4D97-AF65-F5344CB8AC3E}">
        <p14:creationId xmlns:p14="http://schemas.microsoft.com/office/powerpoint/2010/main" val="81094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9FB29-81BC-47F5-80E7-DAD0207D5CA8}"/>
              </a:ext>
            </a:extLst>
          </p:cNvPr>
          <p:cNvSpPr>
            <a:spLocks noGrp="1"/>
          </p:cNvSpPr>
          <p:nvPr>
            <p:ph type="title"/>
          </p:nvPr>
        </p:nvSpPr>
        <p:spPr>
          <a:xfrm>
            <a:off x="838200" y="365125"/>
            <a:ext cx="10515600" cy="1006475"/>
          </a:xfrm>
        </p:spPr>
        <p:txBody>
          <a:bodyPr>
            <a:normAutofit/>
          </a:bodyPr>
          <a:lstStyle/>
          <a:p>
            <a:r>
              <a:rPr lang="en-US" altLang="zh-CN" sz="3000"/>
              <a:t>3.1.4 </a:t>
            </a:r>
            <a:r>
              <a:rPr lang="zh-CN" altLang="en-US" sz="3000"/>
              <a:t>记号</a:t>
            </a:r>
          </a:p>
        </p:txBody>
      </p:sp>
      <p:sp>
        <p:nvSpPr>
          <p:cNvPr id="3" name="内容占位符 2">
            <a:extLst>
              <a:ext uri="{FF2B5EF4-FFF2-40B4-BE49-F238E27FC236}">
                <a16:creationId xmlns:a16="http://schemas.microsoft.com/office/drawing/2014/main" id="{02096389-A81F-4DAE-8DC7-DB53493DA009}"/>
              </a:ext>
            </a:extLst>
          </p:cNvPr>
          <p:cNvSpPr>
            <a:spLocks noGrp="1"/>
          </p:cNvSpPr>
          <p:nvPr>
            <p:ph idx="1"/>
          </p:nvPr>
        </p:nvSpPr>
        <p:spPr>
          <a:xfrm>
            <a:off x="838200" y="1491797"/>
            <a:ext cx="10515600" cy="3283403"/>
          </a:xfrm>
        </p:spPr>
        <p:txBody>
          <a:bodyPr>
            <a:normAutofit/>
          </a:bodyPr>
          <a:lstStyle/>
          <a:p>
            <a:pPr marL="0" indent="0">
              <a:buNone/>
            </a:pPr>
            <a:r>
              <a:rPr lang="zh-CN" altLang="en-US" sz="2400"/>
              <a:t>在与</a:t>
            </a:r>
            <a:r>
              <a:rPr lang="en-US" altLang="zh-CN" sz="2400"/>
              <a:t>yacc</a:t>
            </a:r>
            <a:r>
              <a:rPr lang="zh-CN" altLang="en-US" sz="2400"/>
              <a:t>联合使用时，开发者要给记号定义记号编号与记号值（记号即终结符）。调用词法分析的入口</a:t>
            </a:r>
            <a:r>
              <a:rPr lang="en-US" altLang="zh-CN" sz="2400"/>
              <a:t>( </a:t>
            </a:r>
            <a:r>
              <a:rPr lang="zh-CN" altLang="en-US" sz="2400"/>
              <a:t>如</a:t>
            </a:r>
            <a:r>
              <a:rPr lang="en-US" altLang="zh-CN" sz="2400" err="1"/>
              <a:t>yylex</a:t>
            </a:r>
            <a:r>
              <a:rPr lang="en-US" altLang="zh-CN" sz="2400"/>
              <a:t>() )</a:t>
            </a:r>
            <a:r>
              <a:rPr lang="zh-CN" altLang="en-US" sz="2400"/>
              <a:t>来返回记号编号。</a:t>
            </a:r>
            <a:endParaRPr lang="en-US" altLang="zh-CN" sz="2400"/>
          </a:p>
          <a:p>
            <a:pPr marL="0" indent="0">
              <a:buNone/>
            </a:pPr>
            <a:r>
              <a:rPr lang="zh-CN" altLang="en-US" sz="2400"/>
              <a:t>记号编号可以由开发者手动定义。但在与</a:t>
            </a:r>
            <a:r>
              <a:rPr lang="en-US" altLang="zh-CN" sz="2400"/>
              <a:t>yacc</a:t>
            </a:r>
            <a:r>
              <a:rPr lang="zh-CN" altLang="en-US" sz="2400"/>
              <a:t>联合使用时，可以在 </a:t>
            </a:r>
            <a:r>
              <a:rPr lang="en-US" altLang="zh-CN" sz="2400"/>
              <a:t>.y </a:t>
            </a:r>
            <a:r>
              <a:rPr lang="zh-CN" altLang="en-US" sz="2400"/>
              <a:t>文件中声明终结符，然后</a:t>
            </a:r>
            <a:r>
              <a:rPr lang="en-US" altLang="zh-CN" sz="2400"/>
              <a:t>bison</a:t>
            </a:r>
            <a:r>
              <a:rPr lang="zh-CN" altLang="en-US" sz="2400"/>
              <a:t>编译得到的 </a:t>
            </a:r>
            <a:r>
              <a:rPr lang="en-US" altLang="zh-CN" sz="2400"/>
              <a:t>.h </a:t>
            </a:r>
            <a:r>
              <a:rPr lang="zh-CN" altLang="en-US" sz="2400"/>
              <a:t>文件中会自动给每个记号定义一个从</a:t>
            </a:r>
            <a:r>
              <a:rPr lang="en-US" altLang="zh-CN" sz="2400"/>
              <a:t>258</a:t>
            </a:r>
            <a:r>
              <a:rPr lang="zh-CN" altLang="en-US" sz="2400"/>
              <a:t>开始的记号编号，此时 </a:t>
            </a:r>
            <a:r>
              <a:rPr lang="en-US" altLang="zh-CN" sz="2400"/>
              <a:t>.l </a:t>
            </a:r>
            <a:r>
              <a:rPr lang="zh-CN" altLang="en-US" sz="2400"/>
              <a:t>文件使用该头文件即可，无需开发者定义。</a:t>
            </a:r>
            <a:endParaRPr lang="en-US" altLang="zh-CN" sz="2400"/>
          </a:p>
          <a:p>
            <a:pPr marL="0" indent="0">
              <a:buNone/>
            </a:pPr>
            <a:endParaRPr lang="en-US" altLang="zh-CN" sz="2400"/>
          </a:p>
          <a:p>
            <a:pPr marL="0" indent="0">
              <a:buNone/>
            </a:pPr>
            <a:r>
              <a:rPr lang="en-US" altLang="zh-CN" sz="2400" err="1"/>
              <a:t>yylex</a:t>
            </a:r>
            <a:r>
              <a:rPr lang="en-US" altLang="zh-CN" sz="2400"/>
              <a:t>() </a:t>
            </a:r>
            <a:r>
              <a:rPr lang="zh-CN" altLang="en-US" sz="2400"/>
              <a:t>是词法分析器的入口，调用它可以启动对输入的扫描，最后可以得到对应于输入的记号流。</a:t>
            </a:r>
          </a:p>
        </p:txBody>
      </p:sp>
    </p:spTree>
    <p:extLst>
      <p:ext uri="{BB962C8B-B14F-4D97-AF65-F5344CB8AC3E}">
        <p14:creationId xmlns:p14="http://schemas.microsoft.com/office/powerpoint/2010/main" val="955161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F925C-6660-49B5-A43D-D3F181E65CB2}"/>
              </a:ext>
            </a:extLst>
          </p:cNvPr>
          <p:cNvSpPr>
            <a:spLocks noGrp="1"/>
          </p:cNvSpPr>
          <p:nvPr>
            <p:ph type="title"/>
          </p:nvPr>
        </p:nvSpPr>
        <p:spPr/>
        <p:txBody>
          <a:bodyPr>
            <a:normAutofit/>
          </a:bodyPr>
          <a:lstStyle/>
          <a:p>
            <a:r>
              <a:rPr lang="en-US" altLang="zh-CN" sz="3000"/>
              <a:t>3.1.5 </a:t>
            </a:r>
            <a:r>
              <a:rPr lang="zh-CN" altLang="en-US" sz="3000"/>
              <a:t>常用变量与函数</a:t>
            </a:r>
          </a:p>
        </p:txBody>
      </p:sp>
      <p:graphicFrame>
        <p:nvGraphicFramePr>
          <p:cNvPr id="4" name="表格 4">
            <a:extLst>
              <a:ext uri="{FF2B5EF4-FFF2-40B4-BE49-F238E27FC236}">
                <a16:creationId xmlns:a16="http://schemas.microsoft.com/office/drawing/2014/main" id="{274E613F-10C6-46E4-B745-4797030B8A55}"/>
              </a:ext>
            </a:extLst>
          </p:cNvPr>
          <p:cNvGraphicFramePr>
            <a:graphicFrameLocks noGrp="1"/>
          </p:cNvGraphicFramePr>
          <p:nvPr>
            <p:extLst>
              <p:ext uri="{D42A27DB-BD31-4B8C-83A1-F6EECF244321}">
                <p14:modId xmlns:p14="http://schemas.microsoft.com/office/powerpoint/2010/main" val="107491452"/>
              </p:ext>
            </p:extLst>
          </p:nvPr>
        </p:nvGraphicFramePr>
        <p:xfrm>
          <a:off x="838200" y="1632446"/>
          <a:ext cx="10885922" cy="3289008"/>
        </p:xfrm>
        <a:graphic>
          <a:graphicData uri="http://schemas.openxmlformats.org/drawingml/2006/table">
            <a:tbl>
              <a:tblPr firstRow="1" bandRow="1">
                <a:tableStyleId>{5C22544A-7EE6-4342-B048-85BDC9FD1C3A}</a:tableStyleId>
              </a:tblPr>
              <a:tblGrid>
                <a:gridCol w="2930060">
                  <a:extLst>
                    <a:ext uri="{9D8B030D-6E8A-4147-A177-3AD203B41FA5}">
                      <a16:colId xmlns:a16="http://schemas.microsoft.com/office/drawing/2014/main" val="1074911524"/>
                    </a:ext>
                  </a:extLst>
                </a:gridCol>
                <a:gridCol w="7955862">
                  <a:extLst>
                    <a:ext uri="{9D8B030D-6E8A-4147-A177-3AD203B41FA5}">
                      <a16:colId xmlns:a16="http://schemas.microsoft.com/office/drawing/2014/main" val="3119690523"/>
                    </a:ext>
                  </a:extLst>
                </a:gridCol>
              </a:tblGrid>
              <a:tr h="822252">
                <a:tc>
                  <a:txBody>
                    <a:bodyPr/>
                    <a:lstStyle/>
                    <a:p>
                      <a:r>
                        <a:rPr lang="zh-CN" altLang="en-US"/>
                        <a:t>变量</a:t>
                      </a:r>
                      <a:r>
                        <a:rPr lang="en-US" altLang="zh-CN"/>
                        <a:t>/</a:t>
                      </a:r>
                      <a:r>
                        <a:rPr lang="zh-CN" altLang="en-US"/>
                        <a:t>函数</a:t>
                      </a:r>
                    </a:p>
                  </a:txBody>
                  <a:tcPr/>
                </a:tc>
                <a:tc>
                  <a:txBody>
                    <a:bodyPr/>
                    <a:lstStyle/>
                    <a:p>
                      <a:r>
                        <a:rPr lang="zh-CN" altLang="en-US"/>
                        <a:t>功能</a:t>
                      </a:r>
                    </a:p>
                  </a:txBody>
                  <a:tcPr/>
                </a:tc>
                <a:extLst>
                  <a:ext uri="{0D108BD9-81ED-4DB2-BD59-A6C34878D82A}">
                    <a16:rowId xmlns:a16="http://schemas.microsoft.com/office/drawing/2014/main" val="245619777"/>
                  </a:ext>
                </a:extLst>
              </a:tr>
              <a:tr h="822252">
                <a:tc>
                  <a:txBody>
                    <a:bodyPr/>
                    <a:lstStyle/>
                    <a:p>
                      <a:r>
                        <a:rPr lang="en-US" altLang="zh-CN"/>
                        <a:t>char* yytext</a:t>
                      </a:r>
                      <a:endParaRPr lang="zh-CN" altLang="en-US"/>
                    </a:p>
                  </a:txBody>
                  <a:tcPr/>
                </a:tc>
                <a:tc>
                  <a:txBody>
                    <a:bodyPr/>
                    <a:lstStyle/>
                    <a:p>
                      <a:r>
                        <a:rPr lang="zh-CN" altLang="en-US"/>
                        <a:t>指向当前匹配到正规式的字符串</a:t>
                      </a:r>
                    </a:p>
                  </a:txBody>
                  <a:tcPr/>
                </a:tc>
                <a:extLst>
                  <a:ext uri="{0D108BD9-81ED-4DB2-BD59-A6C34878D82A}">
                    <a16:rowId xmlns:a16="http://schemas.microsoft.com/office/drawing/2014/main" val="1736729488"/>
                  </a:ext>
                </a:extLst>
              </a:tr>
              <a:tr h="822252">
                <a:tc>
                  <a:txBody>
                    <a:bodyPr/>
                    <a:lstStyle/>
                    <a:p>
                      <a:r>
                        <a:rPr lang="en-US" altLang="zh-CN"/>
                        <a:t>int yyleng</a:t>
                      </a:r>
                      <a:endParaRPr lang="zh-CN" altLang="en-US"/>
                    </a:p>
                  </a:txBody>
                  <a:tcPr/>
                </a:tc>
                <a:tc>
                  <a:txBody>
                    <a:bodyPr/>
                    <a:lstStyle/>
                    <a:p>
                      <a:r>
                        <a:rPr lang="zh-CN" altLang="en-US"/>
                        <a:t>上述字符串的长度</a:t>
                      </a:r>
                    </a:p>
                  </a:txBody>
                  <a:tcPr/>
                </a:tc>
                <a:extLst>
                  <a:ext uri="{0D108BD9-81ED-4DB2-BD59-A6C34878D82A}">
                    <a16:rowId xmlns:a16="http://schemas.microsoft.com/office/drawing/2014/main" val="735051150"/>
                  </a:ext>
                </a:extLst>
              </a:tr>
              <a:tr h="822252">
                <a:tc>
                  <a:txBody>
                    <a:bodyPr/>
                    <a:lstStyle/>
                    <a:p>
                      <a:r>
                        <a:rPr lang="en-US" altLang="zh-CN"/>
                        <a:t>FILE* yyin</a:t>
                      </a:r>
                      <a:endParaRPr lang="zh-CN" altLang="en-US"/>
                    </a:p>
                  </a:txBody>
                  <a:tcPr/>
                </a:tc>
                <a:tc>
                  <a:txBody>
                    <a:bodyPr/>
                    <a:lstStyle/>
                    <a:p>
                      <a:r>
                        <a:rPr lang="zh-CN" altLang="en-US"/>
                        <a:t>指向</a:t>
                      </a:r>
                      <a:r>
                        <a:rPr lang="en-US" altLang="zh-CN"/>
                        <a:t>lex</a:t>
                      </a:r>
                      <a:r>
                        <a:rPr lang="zh-CN" altLang="en-US"/>
                        <a:t>的输入，默认情况下为</a:t>
                      </a:r>
                      <a:r>
                        <a:rPr lang="en-US" altLang="zh-CN"/>
                        <a:t>stdin</a:t>
                      </a:r>
                      <a:r>
                        <a:rPr lang="zh-CN" altLang="en-US"/>
                        <a:t>，即键盘输入</a:t>
                      </a:r>
                    </a:p>
                  </a:txBody>
                  <a:tcPr/>
                </a:tc>
                <a:extLst>
                  <a:ext uri="{0D108BD9-81ED-4DB2-BD59-A6C34878D82A}">
                    <a16:rowId xmlns:a16="http://schemas.microsoft.com/office/drawing/2014/main" val="1708518681"/>
                  </a:ext>
                </a:extLst>
              </a:tr>
            </a:tbl>
          </a:graphicData>
        </a:graphic>
      </p:graphicFrame>
    </p:spTree>
    <p:extLst>
      <p:ext uri="{BB962C8B-B14F-4D97-AF65-F5344CB8AC3E}">
        <p14:creationId xmlns:p14="http://schemas.microsoft.com/office/powerpoint/2010/main" val="463151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F99DC-709D-44AB-9837-EBD929EAAE31}"/>
              </a:ext>
            </a:extLst>
          </p:cNvPr>
          <p:cNvSpPr>
            <a:spLocks noGrp="1"/>
          </p:cNvSpPr>
          <p:nvPr>
            <p:ph type="title"/>
          </p:nvPr>
        </p:nvSpPr>
        <p:spPr/>
        <p:txBody>
          <a:bodyPr/>
          <a:lstStyle/>
          <a:p>
            <a:r>
              <a:rPr lang="en-US" altLang="zh-CN"/>
              <a:t>3.2 yacc</a:t>
            </a:r>
            <a:r>
              <a:rPr lang="zh-CN" altLang="en-US"/>
              <a:t>简介</a:t>
            </a:r>
          </a:p>
        </p:txBody>
      </p:sp>
      <p:sp>
        <p:nvSpPr>
          <p:cNvPr id="3" name="内容占位符 2">
            <a:extLst>
              <a:ext uri="{FF2B5EF4-FFF2-40B4-BE49-F238E27FC236}">
                <a16:creationId xmlns:a16="http://schemas.microsoft.com/office/drawing/2014/main" id="{5F571ED2-FC69-4949-9B57-127A1A0F322F}"/>
              </a:ext>
            </a:extLst>
          </p:cNvPr>
          <p:cNvSpPr>
            <a:spLocks noGrp="1"/>
          </p:cNvSpPr>
          <p:nvPr>
            <p:ph idx="1"/>
          </p:nvPr>
        </p:nvSpPr>
        <p:spPr/>
        <p:txBody>
          <a:bodyPr/>
          <a:lstStyle/>
          <a:p>
            <a:pPr marL="0" indent="0">
              <a:buNone/>
            </a:pPr>
            <a:r>
              <a:rPr lang="en-US" altLang="zh-CN"/>
              <a:t>yacc</a:t>
            </a:r>
            <a:r>
              <a:rPr lang="zh-CN" altLang="en-US"/>
              <a:t>是一种通用解析器生成器，它可以将带注释的上下文无关文法转换为使用</a:t>
            </a:r>
            <a:r>
              <a:rPr lang="en-US" altLang="zh-CN"/>
              <a:t>LALR(1)</a:t>
            </a:r>
            <a:r>
              <a:rPr lang="zh-CN" altLang="en-US"/>
              <a:t>文法转换表的确定性</a:t>
            </a:r>
            <a:r>
              <a:rPr lang="en-US" altLang="zh-CN"/>
              <a:t>LR</a:t>
            </a:r>
            <a:r>
              <a:rPr lang="zh-CN" altLang="en-US"/>
              <a:t>或广义</a:t>
            </a:r>
            <a:r>
              <a:rPr lang="en-US" altLang="zh-CN"/>
              <a:t>LR</a:t>
            </a:r>
            <a:r>
              <a:rPr lang="zh-CN" altLang="en-US"/>
              <a:t>（</a:t>
            </a:r>
            <a:r>
              <a:rPr lang="en-US" altLang="zh-CN"/>
              <a:t>GLR</a:t>
            </a:r>
            <a:r>
              <a:rPr lang="zh-CN" altLang="en-US"/>
              <a:t>）解析器 。与</a:t>
            </a:r>
            <a:r>
              <a:rPr lang="en-US" altLang="zh-CN"/>
              <a:t>flex</a:t>
            </a:r>
            <a:r>
              <a:rPr lang="zh-CN" altLang="en-US"/>
              <a:t>类似的，</a:t>
            </a:r>
            <a:r>
              <a:rPr lang="en-US" altLang="zh-CN"/>
              <a:t>yacc</a:t>
            </a:r>
            <a:r>
              <a:rPr lang="zh-CN" altLang="en-US"/>
              <a:t>不是语法分析器，而是用来生成语法分析器的软件。</a:t>
            </a:r>
          </a:p>
          <a:p>
            <a:pPr marL="0" indent="0">
              <a:buNone/>
            </a:pPr>
            <a:endParaRPr lang="zh-CN" altLang="en-US"/>
          </a:p>
        </p:txBody>
      </p:sp>
    </p:spTree>
    <p:extLst>
      <p:ext uri="{BB962C8B-B14F-4D97-AF65-F5344CB8AC3E}">
        <p14:creationId xmlns:p14="http://schemas.microsoft.com/office/powerpoint/2010/main" val="120895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95146-54AD-40CE-BD6C-FFFB6F5FE826}"/>
              </a:ext>
            </a:extLst>
          </p:cNvPr>
          <p:cNvSpPr>
            <a:spLocks noGrp="1"/>
          </p:cNvSpPr>
          <p:nvPr>
            <p:ph type="title"/>
          </p:nvPr>
        </p:nvSpPr>
        <p:spPr/>
        <p:txBody>
          <a:bodyPr>
            <a:normAutofit/>
          </a:bodyPr>
          <a:lstStyle/>
          <a:p>
            <a:r>
              <a:rPr lang="en-US" altLang="zh-CN" sz="3000"/>
              <a:t>3.2.1 </a:t>
            </a:r>
            <a:r>
              <a:rPr lang="zh-CN" altLang="en-US" sz="3000"/>
              <a:t>符号</a:t>
            </a:r>
          </a:p>
        </p:txBody>
      </p:sp>
      <p:sp>
        <p:nvSpPr>
          <p:cNvPr id="3" name="内容占位符 2">
            <a:extLst>
              <a:ext uri="{FF2B5EF4-FFF2-40B4-BE49-F238E27FC236}">
                <a16:creationId xmlns:a16="http://schemas.microsoft.com/office/drawing/2014/main" id="{3E190CA3-FED6-4638-9F00-00D56CD43641}"/>
              </a:ext>
            </a:extLst>
          </p:cNvPr>
          <p:cNvSpPr>
            <a:spLocks noGrp="1"/>
          </p:cNvSpPr>
          <p:nvPr>
            <p:ph idx="1"/>
          </p:nvPr>
        </p:nvSpPr>
        <p:spPr>
          <a:xfrm>
            <a:off x="838200" y="1433739"/>
            <a:ext cx="10515600" cy="518432"/>
          </a:xfrm>
        </p:spPr>
        <p:txBody>
          <a:bodyPr/>
          <a:lstStyle/>
          <a:p>
            <a:pPr marL="0" indent="0">
              <a:buNone/>
            </a:pPr>
            <a:r>
              <a:rPr lang="zh-CN" altLang="en-US"/>
              <a:t>符号分为终结符与非终结符</a:t>
            </a:r>
          </a:p>
        </p:txBody>
      </p:sp>
      <p:sp>
        <p:nvSpPr>
          <p:cNvPr id="5" name="文本框 4">
            <a:extLst>
              <a:ext uri="{FF2B5EF4-FFF2-40B4-BE49-F238E27FC236}">
                <a16:creationId xmlns:a16="http://schemas.microsoft.com/office/drawing/2014/main" id="{D98D7090-B0AD-4F90-80DC-0930AB3C4464}"/>
              </a:ext>
            </a:extLst>
          </p:cNvPr>
          <p:cNvSpPr txBox="1"/>
          <p:nvPr/>
        </p:nvSpPr>
        <p:spPr>
          <a:xfrm>
            <a:off x="838200" y="2079534"/>
            <a:ext cx="10083800" cy="4154984"/>
          </a:xfrm>
          <a:prstGeom prst="rect">
            <a:avLst/>
          </a:prstGeom>
          <a:noFill/>
        </p:spPr>
        <p:txBody>
          <a:bodyPr wrap="square">
            <a:spAutoFit/>
          </a:bodyPr>
          <a:lstStyle/>
          <a:p>
            <a:r>
              <a:rPr lang="zh-CN" altLang="en-US" sz="2400"/>
              <a:t>词法分析入口</a:t>
            </a:r>
            <a:r>
              <a:rPr lang="en-US" altLang="zh-CN" sz="2400" err="1"/>
              <a:t>yylex</a:t>
            </a:r>
            <a:r>
              <a:rPr lang="en-US" altLang="zh-CN" sz="2400"/>
              <a:t>()</a:t>
            </a:r>
            <a:r>
              <a:rPr lang="zh-CN" altLang="en-US" sz="2400"/>
              <a:t>返回的值一般是终结符，语法分析读入的记号流由词法分析器输出的终结符</a:t>
            </a:r>
            <a:r>
              <a:rPr lang="en-US" altLang="zh-CN" sz="2400"/>
              <a:t>(token)</a:t>
            </a:r>
            <a:r>
              <a:rPr lang="zh-CN" altLang="en-US" sz="2400"/>
              <a:t>组成。</a:t>
            </a:r>
          </a:p>
          <a:p>
            <a:r>
              <a:rPr lang="zh-CN" altLang="en-US" sz="2400"/>
              <a:t>在</a:t>
            </a:r>
            <a:r>
              <a:rPr lang="en-US" altLang="zh-CN" sz="2400"/>
              <a:t>bison</a:t>
            </a:r>
            <a:r>
              <a:rPr lang="zh-CN" altLang="en-US" sz="2400"/>
              <a:t>中，终结符依照惯例使用大写字母表示，如</a:t>
            </a:r>
            <a:r>
              <a:rPr lang="en-US" altLang="zh-CN" sz="2400"/>
              <a:t>ADD,NUMBER</a:t>
            </a:r>
            <a:r>
              <a:rPr lang="zh-CN" altLang="en-US" sz="2400"/>
              <a:t>。</a:t>
            </a:r>
            <a:endParaRPr lang="en-US" altLang="zh-CN" sz="2400"/>
          </a:p>
          <a:p>
            <a:r>
              <a:rPr lang="en-US" altLang="zh-CN" sz="2400"/>
              <a:t>(</a:t>
            </a:r>
            <a:r>
              <a:rPr lang="zh-CN" altLang="en-US" sz="2400"/>
              <a:t>理论学习中，终结符为小写，非终结符为大写，但在这里是相反的</a:t>
            </a:r>
            <a:r>
              <a:rPr lang="en-US" altLang="zh-CN" sz="2400"/>
              <a:t>)</a:t>
            </a:r>
          </a:p>
          <a:p>
            <a:endParaRPr lang="en-US" altLang="zh-CN" sz="2400"/>
          </a:p>
          <a:p>
            <a:r>
              <a:rPr lang="zh-CN" altLang="en-US" sz="2400" b="1"/>
              <a:t>终结符声明方法：</a:t>
            </a:r>
            <a:endParaRPr lang="en-US" altLang="zh-CN" sz="2400" b="1"/>
          </a:p>
          <a:p>
            <a:r>
              <a:rPr lang="en-US" altLang="zh-CN" sz="2400"/>
              <a:t>%token[&lt; value type &gt;] NAME1 [token number] [NAME2…]</a:t>
            </a:r>
          </a:p>
          <a:p>
            <a:endParaRPr lang="en-US" altLang="zh-CN" sz="2400"/>
          </a:p>
          <a:p>
            <a:r>
              <a:rPr lang="zh-CN" altLang="en-US" sz="2400"/>
              <a:t>可选项：</a:t>
            </a:r>
            <a:r>
              <a:rPr lang="en-US" altLang="zh-CN" sz="2400"/>
              <a:t>value type</a:t>
            </a:r>
            <a:r>
              <a:rPr lang="zh-CN" altLang="en-US" sz="2400"/>
              <a:t>是该终结符语义值的数据类型。</a:t>
            </a:r>
            <a:r>
              <a:rPr lang="en-US" altLang="zh-CN" sz="2400"/>
              <a:t>token number</a:t>
            </a:r>
            <a:r>
              <a:rPr lang="zh-CN" altLang="en-US" sz="2400"/>
              <a:t>是程序员定义的的记号编号</a:t>
            </a:r>
            <a:r>
              <a:rPr lang="en-US" altLang="zh-CN" sz="2400"/>
              <a:t>(</a:t>
            </a:r>
            <a:r>
              <a:rPr lang="zh-CN" altLang="en-US" sz="2400"/>
              <a:t>一般不填</a:t>
            </a:r>
            <a:r>
              <a:rPr lang="en-US" altLang="zh-CN" sz="2400"/>
              <a:t>)</a:t>
            </a:r>
            <a:r>
              <a:rPr lang="zh-CN" altLang="en-US" sz="2400"/>
              <a:t>。</a:t>
            </a:r>
            <a:endParaRPr lang="en-US" altLang="zh-CN" sz="2400"/>
          </a:p>
          <a:p>
            <a:r>
              <a:rPr lang="zh-CN" altLang="en-US" sz="2400"/>
              <a:t>也有字符记号类型，即直接使用字符来表示它对应的非终结符。如</a:t>
            </a:r>
            <a:r>
              <a:rPr lang="en-US" altLang="zh-CN" sz="2400"/>
              <a:t>’+’,’-’</a:t>
            </a:r>
            <a:endParaRPr lang="zh-CN" altLang="en-US" sz="2400"/>
          </a:p>
        </p:txBody>
      </p:sp>
    </p:spTree>
    <p:extLst>
      <p:ext uri="{BB962C8B-B14F-4D97-AF65-F5344CB8AC3E}">
        <p14:creationId xmlns:p14="http://schemas.microsoft.com/office/powerpoint/2010/main" val="239866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72B4FE-4857-4E63-8483-DB4EA6BBA0D3}"/>
              </a:ext>
            </a:extLst>
          </p:cNvPr>
          <p:cNvSpPr>
            <a:spLocks noGrp="1"/>
          </p:cNvSpPr>
          <p:nvPr>
            <p:ph idx="1"/>
          </p:nvPr>
        </p:nvSpPr>
        <p:spPr>
          <a:xfrm>
            <a:off x="736600" y="628196"/>
            <a:ext cx="10515600" cy="4351338"/>
          </a:xfrm>
        </p:spPr>
        <p:txBody>
          <a:bodyPr>
            <a:normAutofit/>
          </a:bodyPr>
          <a:lstStyle/>
          <a:p>
            <a:pPr marL="0" indent="0">
              <a:buNone/>
            </a:pPr>
            <a:r>
              <a:rPr lang="zh-CN" altLang="en-US" sz="2400"/>
              <a:t>在</a:t>
            </a:r>
            <a:r>
              <a:rPr lang="en-US" altLang="zh-CN" sz="2400"/>
              <a:t>yacc</a:t>
            </a:r>
            <a:r>
              <a:rPr lang="zh-CN" altLang="en-US" sz="2400"/>
              <a:t>中，文法的非终结符依照惯例使用小写字母表示。如</a:t>
            </a:r>
            <a:r>
              <a:rPr lang="en-US" altLang="zh-CN" sz="2400"/>
              <a:t>express</a:t>
            </a:r>
            <a:r>
              <a:rPr lang="zh-CN" altLang="en-US" sz="2400"/>
              <a:t>，</a:t>
            </a:r>
            <a:r>
              <a:rPr lang="en-US" altLang="zh-CN" sz="2400"/>
              <a:t>start </a:t>
            </a:r>
            <a:r>
              <a:rPr lang="zh-CN" altLang="en-US" sz="2400"/>
              <a:t>。</a:t>
            </a:r>
            <a:endParaRPr lang="en-US" altLang="zh-CN" sz="2400"/>
          </a:p>
          <a:p>
            <a:pPr marL="0" indent="0">
              <a:buNone/>
            </a:pPr>
            <a:endParaRPr lang="en-US" altLang="zh-CN" sz="2400"/>
          </a:p>
          <a:p>
            <a:pPr marL="0" indent="0">
              <a:buNone/>
            </a:pPr>
            <a:r>
              <a:rPr lang="zh-CN" altLang="en-US" sz="2400" b="1"/>
              <a:t>非终结符声明方法：</a:t>
            </a:r>
            <a:endParaRPr lang="en-US" altLang="zh-CN" sz="2400" b="1"/>
          </a:p>
          <a:p>
            <a:pPr marL="0" indent="0">
              <a:buNone/>
            </a:pPr>
            <a:r>
              <a:rPr lang="en-US" altLang="zh-CN" sz="2400"/>
              <a:t>%type &lt; value type &gt; name1 [name2 …]</a:t>
            </a:r>
          </a:p>
          <a:p>
            <a:pPr marL="0" indent="0">
              <a:buNone/>
            </a:pPr>
            <a:r>
              <a:rPr lang="en-US" altLang="zh-CN" sz="2400"/>
              <a:t>value type</a:t>
            </a:r>
            <a:r>
              <a:rPr lang="zh-CN" altLang="en-US" sz="2400"/>
              <a:t>指定非终结符语义值的数据类型。</a:t>
            </a:r>
          </a:p>
        </p:txBody>
      </p:sp>
    </p:spTree>
    <p:extLst>
      <p:ext uri="{BB962C8B-B14F-4D97-AF65-F5344CB8AC3E}">
        <p14:creationId xmlns:p14="http://schemas.microsoft.com/office/powerpoint/2010/main" val="149140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FD392-076C-4DDD-89F0-4BFE330610B0}"/>
              </a:ext>
            </a:extLst>
          </p:cNvPr>
          <p:cNvSpPr>
            <a:spLocks noGrp="1"/>
          </p:cNvSpPr>
          <p:nvPr>
            <p:ph type="title"/>
          </p:nvPr>
        </p:nvSpPr>
        <p:spPr/>
        <p:txBody>
          <a:bodyPr/>
          <a:lstStyle/>
          <a:p>
            <a:r>
              <a:rPr lang="en-US" altLang="zh-CN"/>
              <a:t>1. </a:t>
            </a:r>
            <a:r>
              <a:rPr lang="zh-CN" altLang="en-US"/>
              <a:t>实验环境的安装与配置</a:t>
            </a:r>
            <a:r>
              <a:rPr lang="en-US" altLang="zh-CN"/>
              <a:t> </a:t>
            </a:r>
            <a:endParaRPr lang="zh-CN" altLang="en-US"/>
          </a:p>
        </p:txBody>
      </p:sp>
      <p:sp>
        <p:nvSpPr>
          <p:cNvPr id="3" name="内容占位符 2">
            <a:extLst>
              <a:ext uri="{FF2B5EF4-FFF2-40B4-BE49-F238E27FC236}">
                <a16:creationId xmlns:a16="http://schemas.microsoft.com/office/drawing/2014/main" id="{C1D6C1CE-4A27-42F5-A633-01E19902A215}"/>
              </a:ext>
            </a:extLst>
          </p:cNvPr>
          <p:cNvSpPr>
            <a:spLocks noGrp="1"/>
          </p:cNvSpPr>
          <p:nvPr>
            <p:ph idx="1"/>
          </p:nvPr>
        </p:nvSpPr>
        <p:spPr/>
        <p:txBody>
          <a:bodyPr/>
          <a:lstStyle/>
          <a:p>
            <a:pPr marL="0" indent="0">
              <a:buNone/>
            </a:pPr>
            <a:r>
              <a:rPr lang="en-US" altLang="zh-CN"/>
              <a:t>1.0 </a:t>
            </a:r>
            <a:r>
              <a:rPr lang="zh-CN" altLang="en-US"/>
              <a:t>开发环境</a:t>
            </a:r>
            <a:endParaRPr lang="en-US" altLang="zh-CN"/>
          </a:p>
          <a:p>
            <a:pPr marL="0" indent="0">
              <a:buNone/>
            </a:pPr>
            <a:r>
              <a:rPr lang="en-US" altLang="zh-CN"/>
              <a:t>Windows 10 </a:t>
            </a:r>
            <a:r>
              <a:rPr lang="zh-CN" altLang="en-US"/>
              <a:t>家庭版</a:t>
            </a:r>
            <a:r>
              <a:rPr lang="en-US" altLang="zh-CN"/>
              <a:t>/</a:t>
            </a:r>
            <a:r>
              <a:rPr lang="zh-CN" altLang="en-US"/>
              <a:t>专业版</a:t>
            </a:r>
            <a:endParaRPr lang="en-US" altLang="zh-CN"/>
          </a:p>
          <a:p>
            <a:pPr marL="0" indent="0">
              <a:buNone/>
            </a:pPr>
            <a:r>
              <a:rPr lang="en-US" altLang="zh-CN"/>
              <a:t>Visual Studio 2019 </a:t>
            </a:r>
            <a:r>
              <a:rPr lang="zh-CN" altLang="en-US"/>
              <a:t>社区版</a:t>
            </a:r>
            <a:endParaRPr lang="en-US" altLang="zh-CN"/>
          </a:p>
          <a:p>
            <a:pPr marL="0" indent="0">
              <a:buNone/>
            </a:pPr>
            <a:r>
              <a:rPr lang="en-US" altLang="zh-CN"/>
              <a:t>Win_flex_bison-latest</a:t>
            </a:r>
          </a:p>
          <a:p>
            <a:endParaRPr lang="en-US" altLang="zh-CN"/>
          </a:p>
          <a:p>
            <a:pPr marL="0" indent="0">
              <a:buNone/>
            </a:pPr>
            <a:r>
              <a:rPr lang="en-US" altLang="zh-CN"/>
              <a:t>1.1 </a:t>
            </a:r>
            <a:r>
              <a:rPr lang="zh-CN" altLang="en-US"/>
              <a:t>开发环境安装</a:t>
            </a:r>
            <a:endParaRPr lang="en-US" altLang="zh-CN"/>
          </a:p>
          <a:p>
            <a:pPr marL="0" indent="0">
              <a:buNone/>
            </a:pPr>
            <a:r>
              <a:rPr lang="en-US" altLang="zh-CN"/>
              <a:t>1.2 Visual Studio</a:t>
            </a:r>
            <a:r>
              <a:rPr lang="zh-CN" altLang="en-US"/>
              <a:t>开发环境配置</a:t>
            </a:r>
          </a:p>
          <a:p>
            <a:pPr marL="0" indent="0">
              <a:buNone/>
            </a:pPr>
            <a:endParaRPr lang="zh-CN" altLang="en-US"/>
          </a:p>
        </p:txBody>
      </p:sp>
    </p:spTree>
    <p:extLst>
      <p:ext uri="{BB962C8B-B14F-4D97-AF65-F5344CB8AC3E}">
        <p14:creationId xmlns:p14="http://schemas.microsoft.com/office/powerpoint/2010/main" val="3659508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97A9-5D19-409C-A261-DD7A4D707E81}"/>
              </a:ext>
            </a:extLst>
          </p:cNvPr>
          <p:cNvSpPr>
            <a:spLocks noGrp="1"/>
          </p:cNvSpPr>
          <p:nvPr>
            <p:ph type="title"/>
          </p:nvPr>
        </p:nvSpPr>
        <p:spPr>
          <a:xfrm>
            <a:off x="838200" y="365126"/>
            <a:ext cx="10515600" cy="745218"/>
          </a:xfrm>
        </p:spPr>
        <p:txBody>
          <a:bodyPr>
            <a:normAutofit/>
          </a:bodyPr>
          <a:lstStyle/>
          <a:p>
            <a:r>
              <a:rPr lang="en-US" altLang="zh-CN" sz="3000"/>
              <a:t>3.2.2 </a:t>
            </a:r>
            <a:r>
              <a:rPr lang="zh-CN" altLang="en-US" sz="3000"/>
              <a:t>操作符优先级与结合性</a:t>
            </a:r>
          </a:p>
        </p:txBody>
      </p:sp>
      <p:sp>
        <p:nvSpPr>
          <p:cNvPr id="3" name="内容占位符 2">
            <a:extLst>
              <a:ext uri="{FF2B5EF4-FFF2-40B4-BE49-F238E27FC236}">
                <a16:creationId xmlns:a16="http://schemas.microsoft.com/office/drawing/2014/main" id="{B6686C02-9893-4E9B-8FD8-90B0A797E68B}"/>
              </a:ext>
            </a:extLst>
          </p:cNvPr>
          <p:cNvSpPr>
            <a:spLocks noGrp="1"/>
          </p:cNvSpPr>
          <p:nvPr>
            <p:ph idx="1"/>
          </p:nvPr>
        </p:nvSpPr>
        <p:spPr>
          <a:xfrm>
            <a:off x="838200" y="1253331"/>
            <a:ext cx="10515600" cy="5372440"/>
          </a:xfrm>
        </p:spPr>
        <p:txBody>
          <a:bodyPr>
            <a:normAutofit/>
          </a:bodyPr>
          <a:lstStyle/>
          <a:p>
            <a:pPr marL="0" indent="0">
              <a:buNone/>
            </a:pPr>
            <a:r>
              <a:rPr lang="zh-CN" altLang="en-US"/>
              <a:t>为什么要使用操作符优先级？</a:t>
            </a:r>
            <a:endParaRPr lang="en-US" altLang="zh-CN"/>
          </a:p>
          <a:p>
            <a:pPr marL="0" indent="0">
              <a:buNone/>
            </a:pPr>
            <a:r>
              <a:rPr lang="zh-CN" altLang="en-US"/>
              <a:t>所有</a:t>
            </a:r>
            <a:r>
              <a:rPr lang="en-US" altLang="zh-CN"/>
              <a:t>LR</a:t>
            </a:r>
            <a:r>
              <a:rPr lang="zh-CN" altLang="en-US"/>
              <a:t>分析都是基于一个最基本的前提：文法不是二义性的</a:t>
            </a:r>
            <a:endParaRPr lang="en-US" altLang="zh-CN"/>
          </a:p>
          <a:p>
            <a:pPr marL="0" indent="0">
              <a:buNone/>
            </a:pPr>
            <a:r>
              <a:rPr lang="zh-CN" altLang="en-US"/>
              <a:t>考虑下面的文法</a:t>
            </a:r>
            <a:r>
              <a:rPr lang="en-US" altLang="zh-CN"/>
              <a:t>G</a:t>
            </a:r>
            <a:r>
              <a:rPr lang="zh-CN" altLang="en-US"/>
              <a:t>：</a:t>
            </a:r>
            <a:endParaRPr lang="en-US" altLang="zh-CN"/>
          </a:p>
          <a:p>
            <a:pPr marL="0" indent="0">
              <a:buNone/>
            </a:pPr>
            <a:r>
              <a:rPr lang="en-US" altLang="zh-CN"/>
              <a:t>S:=E</a:t>
            </a:r>
          </a:p>
          <a:p>
            <a:pPr marL="0" indent="0">
              <a:buNone/>
            </a:pPr>
            <a:r>
              <a:rPr lang="en-US" altLang="zh-CN"/>
              <a:t>E:=E+E | E*E |id</a:t>
            </a:r>
          </a:p>
          <a:p>
            <a:pPr marL="0" indent="0">
              <a:buNone/>
            </a:pPr>
            <a:r>
              <a:rPr lang="zh-CN" altLang="en-US"/>
              <a:t>显然文法</a:t>
            </a:r>
            <a:r>
              <a:rPr lang="en-US" altLang="zh-CN"/>
              <a:t>G</a:t>
            </a:r>
            <a:r>
              <a:rPr lang="zh-CN" altLang="en-US"/>
              <a:t>是一个二义性文法，让我们看看如果使用这样的文法进行</a:t>
            </a:r>
            <a:r>
              <a:rPr lang="en-US" altLang="zh-CN"/>
              <a:t>LR</a:t>
            </a:r>
            <a:r>
              <a:rPr lang="zh-CN" altLang="en-US"/>
              <a:t>分析会出现什么问题。</a:t>
            </a:r>
            <a:endParaRPr lang="en-US" altLang="zh-CN"/>
          </a:p>
          <a:p>
            <a:pPr marL="0" indent="0">
              <a:buNone/>
            </a:pPr>
            <a:r>
              <a:rPr lang="zh-CN" altLang="en-US"/>
              <a:t>使用</a:t>
            </a:r>
            <a:r>
              <a:rPr lang="en-US" altLang="zh-CN"/>
              <a:t>SLR</a:t>
            </a:r>
            <a:r>
              <a:rPr lang="zh-CN" altLang="en-US"/>
              <a:t>分析，得到对应的项目集以及</a:t>
            </a:r>
            <a:r>
              <a:rPr lang="en-US" altLang="zh-CN"/>
              <a:t>DFA</a:t>
            </a:r>
            <a:r>
              <a:rPr lang="zh-CN" altLang="en-US"/>
              <a:t>：</a:t>
            </a:r>
            <a:endParaRPr lang="en-US" altLang="zh-CN"/>
          </a:p>
        </p:txBody>
      </p:sp>
    </p:spTree>
    <p:extLst>
      <p:ext uri="{BB962C8B-B14F-4D97-AF65-F5344CB8AC3E}">
        <p14:creationId xmlns:p14="http://schemas.microsoft.com/office/powerpoint/2010/main" val="38527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90A831-EF55-4551-AE45-96110E441B01}"/>
              </a:ext>
            </a:extLst>
          </p:cNvPr>
          <p:cNvPicPr>
            <a:picLocks noChangeAspect="1"/>
          </p:cNvPicPr>
          <p:nvPr/>
        </p:nvPicPr>
        <p:blipFill>
          <a:blip r:embed="rId2"/>
          <a:stretch>
            <a:fillRect/>
          </a:stretch>
        </p:blipFill>
        <p:spPr>
          <a:xfrm>
            <a:off x="1426368" y="221456"/>
            <a:ext cx="9339263" cy="6415088"/>
          </a:xfrm>
          <a:prstGeom prst="rect">
            <a:avLst/>
          </a:prstGeom>
        </p:spPr>
      </p:pic>
    </p:spTree>
    <p:extLst>
      <p:ext uri="{BB962C8B-B14F-4D97-AF65-F5344CB8AC3E}">
        <p14:creationId xmlns:p14="http://schemas.microsoft.com/office/powerpoint/2010/main" val="72443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EC5208-EA39-460C-8904-B0A1485425D6}"/>
              </a:ext>
            </a:extLst>
          </p:cNvPr>
          <p:cNvSpPr>
            <a:spLocks noGrp="1"/>
          </p:cNvSpPr>
          <p:nvPr>
            <p:ph idx="1"/>
          </p:nvPr>
        </p:nvSpPr>
        <p:spPr>
          <a:xfrm>
            <a:off x="418857" y="526826"/>
            <a:ext cx="10515600" cy="6095293"/>
          </a:xfrm>
        </p:spPr>
        <p:txBody>
          <a:bodyPr>
            <a:normAutofit lnSpcReduction="10000"/>
          </a:bodyPr>
          <a:lstStyle/>
          <a:p>
            <a:pPr marL="0" indent="0">
              <a:buNone/>
            </a:pPr>
            <a:r>
              <a:rPr lang="zh-CN" altLang="en-US" sz="2400"/>
              <a:t>考虑输入的字符串：</a:t>
            </a:r>
            <a:r>
              <a:rPr lang="en-US" altLang="zh-CN" sz="2400"/>
              <a:t>a+b*c</a:t>
            </a:r>
          </a:p>
          <a:p>
            <a:pPr marL="0" indent="0">
              <a:buNone/>
            </a:pPr>
            <a:r>
              <a:rPr lang="zh-CN" altLang="en-US" sz="2400"/>
              <a:t>该串经过词法分析转换为记号流：</a:t>
            </a:r>
            <a:r>
              <a:rPr lang="en-US" altLang="zh-CN" sz="2400"/>
              <a:t>id+id*id</a:t>
            </a:r>
          </a:p>
          <a:p>
            <a:pPr marL="0" indent="0">
              <a:buNone/>
            </a:pPr>
            <a:r>
              <a:rPr lang="zh-CN" altLang="en-US" sz="2400"/>
              <a:t>模拟堆栈的内容：</a:t>
            </a:r>
            <a:endParaRPr lang="en-US" altLang="zh-CN" sz="2400"/>
          </a:p>
          <a:p>
            <a:pPr marL="0" indent="0">
              <a:buNone/>
            </a:pPr>
            <a:r>
              <a:rPr lang="zh-CN" altLang="en-US" sz="2400"/>
              <a:t>时刻</a:t>
            </a:r>
            <a:r>
              <a:rPr lang="en-US" altLang="zh-CN" sz="2400"/>
              <a:t>0</a:t>
            </a:r>
            <a:r>
              <a:rPr lang="zh-CN" altLang="en-US" sz="2400"/>
              <a:t>：</a:t>
            </a:r>
            <a:r>
              <a:rPr lang="en-US" altLang="zh-CN" sz="2400"/>
              <a:t>#0 , id+id*id#</a:t>
            </a:r>
          </a:p>
          <a:p>
            <a:pPr marL="0" indent="0">
              <a:buNone/>
            </a:pPr>
            <a:r>
              <a:rPr lang="zh-CN" altLang="en-US" sz="2400"/>
              <a:t>时刻</a:t>
            </a:r>
            <a:r>
              <a:rPr lang="en-US" altLang="zh-CN" sz="2400"/>
              <a:t>1</a:t>
            </a:r>
            <a:r>
              <a:rPr lang="zh-CN" altLang="en-US" sz="2400"/>
              <a:t>：</a:t>
            </a:r>
            <a:r>
              <a:rPr lang="en-US" altLang="zh-CN" sz="2400"/>
              <a:t>#0id2, +id*id#</a:t>
            </a:r>
          </a:p>
          <a:p>
            <a:pPr marL="0" indent="0">
              <a:buNone/>
            </a:pPr>
            <a:r>
              <a:rPr lang="zh-CN" altLang="en-US" sz="2400"/>
              <a:t>时刻</a:t>
            </a:r>
            <a:r>
              <a:rPr lang="en-US" altLang="zh-CN" sz="2400"/>
              <a:t>2</a:t>
            </a:r>
            <a:r>
              <a:rPr lang="zh-CN" altLang="en-US" sz="2400"/>
              <a:t>：</a:t>
            </a:r>
            <a:r>
              <a:rPr lang="en-US" altLang="zh-CN" sz="2400"/>
              <a:t>#0E1, +id*id#</a:t>
            </a:r>
          </a:p>
          <a:p>
            <a:pPr marL="0" indent="0">
              <a:buNone/>
            </a:pPr>
            <a:r>
              <a:rPr lang="zh-CN" altLang="en-US" sz="2400"/>
              <a:t>时刻</a:t>
            </a:r>
            <a:r>
              <a:rPr lang="en-US" altLang="zh-CN" sz="2400"/>
              <a:t>3</a:t>
            </a:r>
            <a:r>
              <a:rPr lang="zh-CN" altLang="en-US" sz="2400"/>
              <a:t>：</a:t>
            </a:r>
            <a:r>
              <a:rPr lang="en-US" altLang="zh-CN" sz="2400"/>
              <a:t>#0E1+3, id*id#</a:t>
            </a:r>
          </a:p>
          <a:p>
            <a:pPr marL="0" indent="0">
              <a:buNone/>
            </a:pPr>
            <a:r>
              <a:rPr lang="zh-CN" altLang="en-US" sz="2400"/>
              <a:t>时刻</a:t>
            </a:r>
            <a:r>
              <a:rPr lang="en-US" altLang="zh-CN" sz="2400"/>
              <a:t>4</a:t>
            </a:r>
            <a:r>
              <a:rPr lang="zh-CN" altLang="en-US" sz="2400"/>
              <a:t>：</a:t>
            </a:r>
            <a:r>
              <a:rPr lang="en-US" altLang="zh-CN" sz="2400"/>
              <a:t>#0E1+3id2, *id#</a:t>
            </a:r>
          </a:p>
          <a:p>
            <a:pPr marL="0" indent="0">
              <a:buNone/>
            </a:pPr>
            <a:r>
              <a:rPr lang="zh-CN" altLang="en-US" sz="2400"/>
              <a:t>时刻</a:t>
            </a:r>
            <a:r>
              <a:rPr lang="en-US" altLang="zh-CN" sz="2400"/>
              <a:t>5</a:t>
            </a:r>
            <a:r>
              <a:rPr lang="zh-CN" altLang="en-US" sz="2400"/>
              <a:t>：</a:t>
            </a:r>
            <a:r>
              <a:rPr lang="en-US" altLang="zh-CN" sz="2400"/>
              <a:t>#E1+3E5, *id#</a:t>
            </a:r>
          </a:p>
          <a:p>
            <a:pPr marL="0" indent="0">
              <a:buNone/>
            </a:pPr>
            <a:r>
              <a:rPr lang="zh-CN" altLang="en-US" sz="2400"/>
              <a:t>此时，二义性文法带来的问题出现了：</a:t>
            </a:r>
            <a:endParaRPr lang="en-US" altLang="zh-CN" sz="2400"/>
          </a:p>
          <a:p>
            <a:pPr marL="0" indent="0">
              <a:buNone/>
            </a:pPr>
            <a:r>
              <a:rPr lang="zh-CN" altLang="en-US" sz="2400"/>
              <a:t>首先</a:t>
            </a:r>
            <a:r>
              <a:rPr lang="en-US" altLang="zh-CN" sz="2400"/>
              <a:t>FOLLOW(E)={+,*,#}</a:t>
            </a:r>
          </a:p>
          <a:p>
            <a:pPr marL="0" indent="0">
              <a:buNone/>
            </a:pPr>
            <a:r>
              <a:rPr lang="zh-CN" altLang="en-US" sz="2400"/>
              <a:t>所以在时刻</a:t>
            </a:r>
            <a:r>
              <a:rPr lang="en-US" altLang="zh-CN" sz="2400"/>
              <a:t>5</a:t>
            </a:r>
            <a:r>
              <a:rPr lang="zh-CN" altLang="en-US" sz="2400"/>
              <a:t>时，下一个输入为</a:t>
            </a:r>
            <a:r>
              <a:rPr lang="en-US" altLang="zh-CN" sz="2400"/>
              <a:t>*</a:t>
            </a:r>
            <a:r>
              <a:rPr lang="zh-CN" altLang="en-US" sz="2400"/>
              <a:t>，所以可以产生式</a:t>
            </a:r>
            <a:r>
              <a:rPr lang="en-US" altLang="zh-CN" sz="2400"/>
              <a:t>E:=E+E</a:t>
            </a:r>
            <a:r>
              <a:rPr lang="zh-CN" altLang="en-US" sz="2400"/>
              <a:t>进行规约。</a:t>
            </a:r>
            <a:endParaRPr lang="en-US" altLang="zh-CN" sz="2400"/>
          </a:p>
          <a:p>
            <a:pPr marL="0" indent="0">
              <a:buNone/>
            </a:pPr>
            <a:r>
              <a:rPr lang="zh-CN" altLang="en-US" sz="2400"/>
              <a:t>但根据状态转移表，此时又可以按照项目</a:t>
            </a:r>
            <a:r>
              <a:rPr lang="en-US" altLang="zh-CN" sz="2400"/>
              <a:t>E:=E·*E</a:t>
            </a:r>
            <a:r>
              <a:rPr lang="zh-CN" altLang="en-US" sz="2400"/>
              <a:t>进行移入。</a:t>
            </a:r>
            <a:endParaRPr lang="en-US" altLang="zh-CN" sz="2400"/>
          </a:p>
          <a:p>
            <a:pPr marL="0" indent="0">
              <a:buNone/>
            </a:pPr>
            <a:r>
              <a:rPr lang="zh-CN" altLang="en-US" sz="2400"/>
              <a:t>显然，一个</a:t>
            </a:r>
            <a:r>
              <a:rPr lang="zh-CN" altLang="en-US" sz="2400" b="1"/>
              <a:t>移入</a:t>
            </a:r>
            <a:r>
              <a:rPr lang="en-US" altLang="zh-CN" sz="2400" b="1"/>
              <a:t>-</a:t>
            </a:r>
            <a:r>
              <a:rPr lang="zh-CN" altLang="en-US" sz="2400" b="1"/>
              <a:t>规约冲突</a:t>
            </a:r>
            <a:r>
              <a:rPr lang="zh-CN" altLang="en-US" sz="2400"/>
              <a:t>发生了。</a:t>
            </a:r>
          </a:p>
        </p:txBody>
      </p:sp>
    </p:spTree>
    <p:extLst>
      <p:ext uri="{BB962C8B-B14F-4D97-AF65-F5344CB8AC3E}">
        <p14:creationId xmlns:p14="http://schemas.microsoft.com/office/powerpoint/2010/main" val="4038410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18B47-D474-4ED0-BD97-9C757E113490}"/>
              </a:ext>
            </a:extLst>
          </p:cNvPr>
          <p:cNvSpPr>
            <a:spLocks noGrp="1"/>
          </p:cNvSpPr>
          <p:nvPr>
            <p:ph type="title"/>
          </p:nvPr>
        </p:nvSpPr>
        <p:spPr>
          <a:xfrm>
            <a:off x="838200" y="365125"/>
            <a:ext cx="10515600" cy="892903"/>
          </a:xfrm>
        </p:spPr>
        <p:txBody>
          <a:bodyPr>
            <a:normAutofit/>
          </a:bodyPr>
          <a:lstStyle/>
          <a:p>
            <a:r>
              <a:rPr lang="zh-CN" altLang="en-US" sz="3000"/>
              <a:t>处理二义性文法</a:t>
            </a:r>
          </a:p>
        </p:txBody>
      </p:sp>
      <p:sp>
        <p:nvSpPr>
          <p:cNvPr id="3" name="内容占位符 2">
            <a:extLst>
              <a:ext uri="{FF2B5EF4-FFF2-40B4-BE49-F238E27FC236}">
                <a16:creationId xmlns:a16="http://schemas.microsoft.com/office/drawing/2014/main" id="{D27C79D9-7E17-464E-96BE-48761717CF7C}"/>
              </a:ext>
            </a:extLst>
          </p:cNvPr>
          <p:cNvSpPr>
            <a:spLocks noGrp="1"/>
          </p:cNvSpPr>
          <p:nvPr>
            <p:ph idx="1"/>
          </p:nvPr>
        </p:nvSpPr>
        <p:spPr/>
        <p:txBody>
          <a:bodyPr>
            <a:normAutofit/>
          </a:bodyPr>
          <a:lstStyle/>
          <a:p>
            <a:pPr marL="0" indent="0">
              <a:buNone/>
            </a:pPr>
            <a:r>
              <a:rPr lang="zh-CN" altLang="en-US" sz="2400"/>
              <a:t>一种方法是使用增加新的非终结符的方法改写文法，从而消去二义性</a:t>
            </a:r>
            <a:endParaRPr lang="en-US" altLang="zh-CN" sz="2400"/>
          </a:p>
          <a:p>
            <a:pPr marL="0" indent="0">
              <a:buNone/>
            </a:pPr>
            <a:r>
              <a:rPr lang="zh-CN" altLang="en-US" sz="2400"/>
              <a:t>另一种可行的方法即为带来二义性的文法符号</a:t>
            </a:r>
            <a:r>
              <a:rPr lang="zh-CN" altLang="en-US" sz="2400" b="1"/>
              <a:t>定义优先级。</a:t>
            </a:r>
            <a:r>
              <a:rPr lang="zh-CN" altLang="en-US" sz="2400"/>
              <a:t>本实验指导采取的就是该方法。</a:t>
            </a:r>
          </a:p>
        </p:txBody>
      </p:sp>
    </p:spTree>
    <p:extLst>
      <p:ext uri="{BB962C8B-B14F-4D97-AF65-F5344CB8AC3E}">
        <p14:creationId xmlns:p14="http://schemas.microsoft.com/office/powerpoint/2010/main" val="3513659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86FD73-7B0D-4BD4-9E18-150F05B50E90}"/>
              </a:ext>
            </a:extLst>
          </p:cNvPr>
          <p:cNvSpPr>
            <a:spLocks noGrp="1"/>
          </p:cNvSpPr>
          <p:nvPr>
            <p:ph idx="1"/>
          </p:nvPr>
        </p:nvSpPr>
        <p:spPr>
          <a:xfrm>
            <a:off x="780143" y="649968"/>
            <a:ext cx="10515600" cy="2514146"/>
          </a:xfrm>
        </p:spPr>
        <p:txBody>
          <a:bodyPr/>
          <a:lstStyle/>
          <a:p>
            <a:pPr marL="0" indent="0">
              <a:buNone/>
            </a:pPr>
            <a:r>
              <a:rPr lang="zh-CN" altLang="en-US" b="1"/>
              <a:t>定义优先级 </a:t>
            </a:r>
            <a:endParaRPr lang="en-US" altLang="zh-CN" b="1"/>
          </a:p>
          <a:p>
            <a:pPr marL="0" indent="0">
              <a:buNone/>
            </a:pPr>
            <a:r>
              <a:rPr lang="zh-CN" altLang="en-US"/>
              <a:t>使用 </a:t>
            </a:r>
            <a:r>
              <a:rPr lang="en-US" altLang="zh-CN"/>
              <a:t>%left</a:t>
            </a:r>
            <a:r>
              <a:rPr lang="zh-CN" altLang="en-US"/>
              <a:t>（左结合） </a:t>
            </a:r>
            <a:r>
              <a:rPr lang="en-US" altLang="zh-CN"/>
              <a:t>, %right </a:t>
            </a:r>
            <a:r>
              <a:rPr lang="zh-CN" altLang="en-US"/>
              <a:t>（右结合）或者 </a:t>
            </a:r>
            <a:r>
              <a:rPr lang="en-US" altLang="zh-CN"/>
              <a:t>%</a:t>
            </a:r>
            <a:r>
              <a:rPr lang="en-US" altLang="zh-CN" err="1"/>
              <a:t>nonassoc</a:t>
            </a:r>
            <a:r>
              <a:rPr lang="zh-CN" altLang="en-US"/>
              <a:t>（不结合）可以声明一个终结符并指明它的优先级和结合性。</a:t>
            </a:r>
            <a:endParaRPr lang="en-US" altLang="zh-CN"/>
          </a:p>
          <a:p>
            <a:pPr marL="0" indent="0">
              <a:buNone/>
            </a:pPr>
            <a:r>
              <a:rPr lang="zh-CN" altLang="en-US"/>
              <a:t>语法：</a:t>
            </a:r>
            <a:endParaRPr lang="en-US" altLang="zh-CN"/>
          </a:p>
          <a:p>
            <a:pPr marL="0" indent="0">
              <a:buNone/>
            </a:pPr>
            <a:r>
              <a:rPr lang="en-US" altLang="zh-CN"/>
              <a:t>%left [&lt; value type &gt;] name1 [name2…]</a:t>
            </a:r>
            <a:endParaRPr lang="zh-CN" altLang="en-US"/>
          </a:p>
        </p:txBody>
      </p:sp>
      <p:sp>
        <p:nvSpPr>
          <p:cNvPr id="4" name="文本框 3">
            <a:extLst>
              <a:ext uri="{FF2B5EF4-FFF2-40B4-BE49-F238E27FC236}">
                <a16:creationId xmlns:a16="http://schemas.microsoft.com/office/drawing/2014/main" id="{9B8D6D4C-388D-4595-BF71-12DD3AEAFC5B}"/>
              </a:ext>
            </a:extLst>
          </p:cNvPr>
          <p:cNvSpPr txBox="1"/>
          <p:nvPr/>
        </p:nvSpPr>
        <p:spPr>
          <a:xfrm>
            <a:off x="780143" y="3093722"/>
            <a:ext cx="10956846" cy="1200329"/>
          </a:xfrm>
          <a:prstGeom prst="rect">
            <a:avLst/>
          </a:prstGeom>
          <a:noFill/>
        </p:spPr>
        <p:txBody>
          <a:bodyPr wrap="none" rtlCol="0">
            <a:spAutoFit/>
          </a:bodyPr>
          <a:lstStyle/>
          <a:p>
            <a:r>
              <a:rPr lang="zh-CN" altLang="en-US" sz="2400"/>
              <a:t>规则：同一组声明中的符号拥有相同的优先级，中符号组从上到下优先级</a:t>
            </a:r>
            <a:endParaRPr lang="en-US" altLang="zh-CN" sz="2400"/>
          </a:p>
          <a:p>
            <a:r>
              <a:rPr lang="zh-CN" altLang="en-US" sz="2400"/>
              <a:t>依次增加。优先级声明还可以赋予产生式以优先级，每个产生式从右部的最后一</a:t>
            </a:r>
            <a:endParaRPr lang="en-US" altLang="zh-CN" sz="2400"/>
          </a:p>
          <a:p>
            <a:r>
              <a:rPr lang="zh-CN" altLang="en-US" sz="2400"/>
              <a:t>个具有优先级的终结符处获取优先级。</a:t>
            </a:r>
          </a:p>
        </p:txBody>
      </p:sp>
      <p:sp>
        <p:nvSpPr>
          <p:cNvPr id="2" name="文本框 1">
            <a:extLst>
              <a:ext uri="{FF2B5EF4-FFF2-40B4-BE49-F238E27FC236}">
                <a16:creationId xmlns:a16="http://schemas.microsoft.com/office/drawing/2014/main" id="{69F328B4-D454-4309-A06B-4402AE6852EE}"/>
              </a:ext>
            </a:extLst>
          </p:cNvPr>
          <p:cNvSpPr txBox="1"/>
          <p:nvPr/>
        </p:nvSpPr>
        <p:spPr>
          <a:xfrm>
            <a:off x="780143" y="4816617"/>
            <a:ext cx="10839144" cy="1200329"/>
          </a:xfrm>
          <a:prstGeom prst="rect">
            <a:avLst/>
          </a:prstGeom>
          <a:noFill/>
        </p:spPr>
        <p:txBody>
          <a:bodyPr wrap="square" rtlCol="0">
            <a:spAutoFit/>
          </a:bodyPr>
          <a:lstStyle/>
          <a:p>
            <a:r>
              <a:rPr lang="zh-CN" altLang="en-US" sz="2400"/>
              <a:t>以之前的文法</a:t>
            </a:r>
            <a:r>
              <a:rPr lang="en-US" altLang="zh-CN" sz="2400"/>
              <a:t>G</a:t>
            </a:r>
            <a:r>
              <a:rPr lang="zh-CN" altLang="en-US" sz="2400"/>
              <a:t>为例。如果定义优先级 </a:t>
            </a:r>
            <a:r>
              <a:rPr lang="en-US" altLang="zh-CN" sz="2400"/>
              <a:t>* &gt; +</a:t>
            </a:r>
            <a:r>
              <a:rPr lang="zh-CN" altLang="en-US" sz="2400"/>
              <a:t>，则在时刻</a:t>
            </a:r>
            <a:r>
              <a:rPr lang="en-US" altLang="zh-CN" sz="2400"/>
              <a:t>5</a:t>
            </a:r>
            <a:r>
              <a:rPr lang="zh-CN" altLang="en-US" sz="2400"/>
              <a:t>，词法分析器会比较栈中的 </a:t>
            </a:r>
            <a:r>
              <a:rPr lang="en-US" altLang="zh-CN" sz="2400"/>
              <a:t>+ </a:t>
            </a:r>
            <a:r>
              <a:rPr lang="zh-CN" altLang="en-US" sz="2400"/>
              <a:t>和下一个输入 </a:t>
            </a:r>
            <a:r>
              <a:rPr lang="en-US" altLang="zh-CN" sz="2400"/>
              <a:t>* </a:t>
            </a:r>
            <a:r>
              <a:rPr lang="zh-CN" altLang="en-US" sz="2400"/>
              <a:t>。</a:t>
            </a:r>
            <a:endParaRPr lang="en-US" altLang="zh-CN" sz="2400"/>
          </a:p>
          <a:p>
            <a:r>
              <a:rPr lang="zh-CN" altLang="en-US" sz="2400"/>
              <a:t>由于 </a:t>
            </a:r>
            <a:r>
              <a:rPr lang="en-US" altLang="zh-CN" sz="2400"/>
              <a:t>* </a:t>
            </a:r>
            <a:r>
              <a:rPr lang="zh-CN" altLang="en-US" sz="2400"/>
              <a:t>优先级更高，所以分析器选择进行移入动作而不是规约。</a:t>
            </a:r>
          </a:p>
        </p:txBody>
      </p:sp>
    </p:spTree>
    <p:extLst>
      <p:ext uri="{BB962C8B-B14F-4D97-AF65-F5344CB8AC3E}">
        <p14:creationId xmlns:p14="http://schemas.microsoft.com/office/powerpoint/2010/main" val="1714122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4DC95E-1FE2-45FA-A34D-5FC9F923A7B3}"/>
              </a:ext>
            </a:extLst>
          </p:cNvPr>
          <p:cNvSpPr>
            <a:spLocks noGrp="1"/>
          </p:cNvSpPr>
          <p:nvPr>
            <p:ph idx="1"/>
          </p:nvPr>
        </p:nvSpPr>
        <p:spPr>
          <a:xfrm>
            <a:off x="513062" y="1396990"/>
            <a:ext cx="10515600" cy="5133975"/>
          </a:xfrm>
        </p:spPr>
        <p:txBody>
          <a:bodyPr>
            <a:normAutofit/>
          </a:bodyPr>
          <a:lstStyle/>
          <a:p>
            <a:pPr marL="0" indent="0">
              <a:buNone/>
            </a:pPr>
            <a:r>
              <a:rPr lang="zh-CN" altLang="en-US" sz="2400"/>
              <a:t>结合性：结合性分为左结合，右结合与无结合。考虑以下的例子：</a:t>
            </a:r>
            <a:endParaRPr lang="en-US" altLang="zh-CN" sz="2400"/>
          </a:p>
          <a:p>
            <a:pPr marL="0" indent="0">
              <a:buNone/>
            </a:pPr>
            <a:r>
              <a:rPr lang="zh-CN" altLang="en-US" sz="2400"/>
              <a:t>文法 </a:t>
            </a:r>
            <a:r>
              <a:rPr lang="en-US" altLang="zh-CN" sz="2400"/>
              <a:t>S → A op B</a:t>
            </a:r>
          </a:p>
          <a:p>
            <a:pPr marL="0" indent="0">
              <a:buNone/>
            </a:pPr>
            <a:r>
              <a:rPr lang="zh-CN" altLang="en-US" sz="2400"/>
              <a:t>如果记号流为 </a:t>
            </a:r>
            <a:r>
              <a:rPr lang="en-US" altLang="zh-CN" sz="2400"/>
              <a:t>x op y op z</a:t>
            </a:r>
            <a:r>
              <a:rPr lang="zh-CN" altLang="en-US" sz="2400"/>
              <a:t>，当前状态栈为 </a:t>
            </a:r>
            <a:r>
              <a:rPr lang="en-US" altLang="zh-CN" sz="2400"/>
              <a:t>x op y· ,</a:t>
            </a:r>
            <a:r>
              <a:rPr lang="zh-CN" altLang="en-US" sz="2400"/>
              <a:t>下一个要读取的符号为</a:t>
            </a:r>
            <a:r>
              <a:rPr lang="en-US" altLang="zh-CN" sz="2400"/>
              <a:t>op</a:t>
            </a:r>
            <a:r>
              <a:rPr lang="zh-CN" altLang="en-US" sz="2400"/>
              <a:t>。待规约的产生式的优先级由</a:t>
            </a:r>
            <a:r>
              <a:rPr lang="en-US" altLang="zh-CN" sz="2400"/>
              <a:t>op</a:t>
            </a:r>
            <a:r>
              <a:rPr lang="zh-CN" altLang="en-US" sz="2400"/>
              <a:t>赋予，此时待规约的产生式的优先级与要读取的下一个符号</a:t>
            </a:r>
            <a:r>
              <a:rPr lang="en-US" altLang="zh-CN" sz="2400"/>
              <a:t>op</a:t>
            </a:r>
            <a:r>
              <a:rPr lang="zh-CN" altLang="en-US" sz="2400"/>
              <a:t>相同，单凭优先级无法确定下一个动作。</a:t>
            </a:r>
            <a:endParaRPr lang="en-US" altLang="zh-CN" sz="2400"/>
          </a:p>
          <a:p>
            <a:pPr marL="0" indent="0">
              <a:buNone/>
            </a:pPr>
            <a:r>
              <a:rPr lang="zh-CN" altLang="en-US" sz="2400"/>
              <a:t>而左结合与右结合就解决了这个问题。如果</a:t>
            </a:r>
            <a:r>
              <a:rPr lang="en-US" altLang="zh-CN" sz="2400"/>
              <a:t>op</a:t>
            </a:r>
            <a:r>
              <a:rPr lang="zh-CN" altLang="en-US" sz="2400"/>
              <a:t>为左结合的，那么这时就会执行规约动作；如果</a:t>
            </a:r>
            <a:r>
              <a:rPr lang="en-US" altLang="zh-CN" sz="2400"/>
              <a:t>op</a:t>
            </a:r>
            <a:r>
              <a:rPr lang="zh-CN" altLang="en-US" sz="2400"/>
              <a:t>是右结合的，这时就会执行移入动作。</a:t>
            </a:r>
            <a:endParaRPr lang="en-US" altLang="zh-CN" sz="2400"/>
          </a:p>
          <a:p>
            <a:pPr marL="0" indent="0">
              <a:buNone/>
            </a:pPr>
            <a:r>
              <a:rPr lang="zh-CN" altLang="en-US" sz="2400"/>
              <a:t>规律：一般的运算符是左结合的，而赋值符号是右结合的。</a:t>
            </a:r>
            <a:endParaRPr lang="en-US" altLang="zh-CN" sz="2400"/>
          </a:p>
          <a:p>
            <a:pPr marL="0" indent="0">
              <a:buNone/>
            </a:pPr>
            <a:endParaRPr lang="en-US" altLang="zh-CN" sz="2400"/>
          </a:p>
          <a:p>
            <a:pPr marL="0" indent="0">
              <a:buNone/>
            </a:pPr>
            <a:r>
              <a:rPr lang="zh-CN" altLang="en-US" sz="2400"/>
              <a:t>补充：不结合</a:t>
            </a:r>
            <a:r>
              <a:rPr lang="en-US" altLang="zh-CN" sz="2400"/>
              <a:t>%</a:t>
            </a:r>
            <a:r>
              <a:rPr lang="en-US" altLang="zh-CN" sz="2400" err="1"/>
              <a:t>nonassoc</a:t>
            </a:r>
            <a:r>
              <a:rPr lang="zh-CN" altLang="en-US" sz="2400"/>
              <a:t>指 若出现类似 </a:t>
            </a:r>
            <a:r>
              <a:rPr lang="en-US" altLang="zh-CN" sz="2400"/>
              <a:t>x op y op z </a:t>
            </a:r>
            <a:r>
              <a:rPr lang="zh-CN" altLang="en-US" sz="2400"/>
              <a:t>的输入，则说明是语法错误，要进行报错。</a:t>
            </a:r>
          </a:p>
        </p:txBody>
      </p:sp>
      <p:sp>
        <p:nvSpPr>
          <p:cNvPr id="2" name="文本框 1">
            <a:extLst>
              <a:ext uri="{FF2B5EF4-FFF2-40B4-BE49-F238E27FC236}">
                <a16:creationId xmlns:a16="http://schemas.microsoft.com/office/drawing/2014/main" id="{6EC0DA7E-C849-439F-8420-01DFCC079312}"/>
              </a:ext>
            </a:extLst>
          </p:cNvPr>
          <p:cNvSpPr txBox="1"/>
          <p:nvPr/>
        </p:nvSpPr>
        <p:spPr>
          <a:xfrm>
            <a:off x="534903" y="327035"/>
            <a:ext cx="5235959" cy="553998"/>
          </a:xfrm>
          <a:prstGeom prst="rect">
            <a:avLst/>
          </a:prstGeom>
          <a:noFill/>
        </p:spPr>
        <p:txBody>
          <a:bodyPr wrap="square" rtlCol="0">
            <a:spAutoFit/>
          </a:bodyPr>
          <a:lstStyle/>
          <a:p>
            <a:r>
              <a:rPr lang="zh-CN" altLang="en-US" sz="3000"/>
              <a:t>定义结合性</a:t>
            </a:r>
          </a:p>
        </p:txBody>
      </p:sp>
    </p:spTree>
    <p:extLst>
      <p:ext uri="{BB962C8B-B14F-4D97-AF65-F5344CB8AC3E}">
        <p14:creationId xmlns:p14="http://schemas.microsoft.com/office/powerpoint/2010/main" val="127960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721DC-643D-4300-96D0-840AE9CF99A3}"/>
              </a:ext>
            </a:extLst>
          </p:cNvPr>
          <p:cNvSpPr>
            <a:spLocks noGrp="1"/>
          </p:cNvSpPr>
          <p:nvPr>
            <p:ph type="title"/>
          </p:nvPr>
        </p:nvSpPr>
        <p:spPr>
          <a:xfrm>
            <a:off x="838200" y="365125"/>
            <a:ext cx="10515600" cy="752475"/>
          </a:xfrm>
        </p:spPr>
        <p:txBody>
          <a:bodyPr>
            <a:normAutofit/>
          </a:bodyPr>
          <a:lstStyle/>
          <a:p>
            <a:r>
              <a:rPr lang="en-US" altLang="zh-CN" sz="3000"/>
              <a:t>3.2.3 </a:t>
            </a:r>
            <a:r>
              <a:rPr lang="zh-CN" altLang="en-US" sz="3000"/>
              <a:t>语义值</a:t>
            </a:r>
          </a:p>
        </p:txBody>
      </p:sp>
      <p:sp>
        <p:nvSpPr>
          <p:cNvPr id="3" name="内容占位符 2">
            <a:extLst>
              <a:ext uri="{FF2B5EF4-FFF2-40B4-BE49-F238E27FC236}">
                <a16:creationId xmlns:a16="http://schemas.microsoft.com/office/drawing/2014/main" id="{426B46E2-0274-4BBA-96E1-52E2618BF8D4}"/>
              </a:ext>
            </a:extLst>
          </p:cNvPr>
          <p:cNvSpPr>
            <a:spLocks noGrp="1"/>
          </p:cNvSpPr>
          <p:nvPr>
            <p:ph idx="1"/>
          </p:nvPr>
        </p:nvSpPr>
        <p:spPr>
          <a:xfrm>
            <a:off x="838200" y="1310367"/>
            <a:ext cx="10515600" cy="3000376"/>
          </a:xfrm>
        </p:spPr>
        <p:txBody>
          <a:bodyPr>
            <a:normAutofit/>
          </a:bodyPr>
          <a:lstStyle/>
          <a:p>
            <a:pPr marL="0" indent="0">
              <a:buNone/>
            </a:pPr>
            <a:r>
              <a:rPr lang="zh-CN" altLang="en-US" sz="2400"/>
              <a:t>每个文法符号都可以有语义值。语义值类似于理论学习中的属性，如起始地址，变量类型，值等。</a:t>
            </a:r>
            <a:endParaRPr lang="en-US" altLang="zh-CN" sz="2400"/>
          </a:p>
          <a:p>
            <a:pPr marL="0" indent="0">
              <a:buNone/>
            </a:pPr>
            <a:endParaRPr lang="en-US" altLang="zh-CN" sz="2400"/>
          </a:p>
          <a:p>
            <a:pPr marL="0" indent="0">
              <a:buNone/>
            </a:pPr>
            <a:r>
              <a:rPr lang="en-US" altLang="zh-CN" sz="2400" b="1"/>
              <a:t>yacc</a:t>
            </a:r>
            <a:r>
              <a:rPr lang="zh-CN" altLang="en-US" sz="2400" b="1"/>
              <a:t>中定义多种语义值类型的方法：</a:t>
            </a:r>
          </a:p>
          <a:p>
            <a:pPr marL="0" indent="0">
              <a:buNone/>
            </a:pPr>
            <a:r>
              <a:rPr lang="zh-CN" altLang="en-US" sz="2400"/>
              <a:t>首先在 </a:t>
            </a:r>
            <a:r>
              <a:rPr lang="en-US" altLang="zh-CN" sz="2400"/>
              <a:t>yacc declarations </a:t>
            </a:r>
            <a:r>
              <a:rPr lang="zh-CN" altLang="en-US" sz="2400"/>
              <a:t>部分使用声明 </a:t>
            </a:r>
            <a:r>
              <a:rPr lang="en-US" altLang="zh-CN" sz="2400"/>
              <a:t>%union{…} </a:t>
            </a:r>
            <a:r>
              <a:rPr lang="zh-CN" altLang="en-US" sz="2400"/>
              <a:t>指明所有可能的语义值类型，使用</a:t>
            </a:r>
            <a:r>
              <a:rPr lang="en-US" altLang="zh-CN" sz="2400"/>
              <a:t>C</a:t>
            </a:r>
            <a:r>
              <a:rPr lang="zh-CN" altLang="en-US" sz="2400"/>
              <a:t>语言中 </a:t>
            </a:r>
            <a:r>
              <a:rPr lang="en-US" altLang="zh-CN" sz="2400"/>
              <a:t>union </a:t>
            </a:r>
            <a:r>
              <a:rPr lang="zh-CN" altLang="en-US" sz="2400"/>
              <a:t>的语法，每个符号的语义值都是一个</a:t>
            </a:r>
            <a:r>
              <a:rPr lang="en-US" altLang="zh-CN" sz="2400"/>
              <a:t>union</a:t>
            </a:r>
            <a:r>
              <a:rPr lang="zh-CN" altLang="en-US" sz="2400"/>
              <a:t>变量，内存中各个</a:t>
            </a:r>
            <a:r>
              <a:rPr lang="en-US" altLang="zh-CN" sz="2400"/>
              <a:t>union</a:t>
            </a:r>
            <a:r>
              <a:rPr lang="zh-CN" altLang="en-US" sz="2400"/>
              <a:t>变量的长度根据各自的实际赋值而变化。</a:t>
            </a:r>
          </a:p>
        </p:txBody>
      </p:sp>
      <p:sp>
        <p:nvSpPr>
          <p:cNvPr id="5" name="文本框 4">
            <a:extLst>
              <a:ext uri="{FF2B5EF4-FFF2-40B4-BE49-F238E27FC236}">
                <a16:creationId xmlns:a16="http://schemas.microsoft.com/office/drawing/2014/main" id="{13436505-9E1B-4F0A-BDC6-F60612A940BB}"/>
              </a:ext>
            </a:extLst>
          </p:cNvPr>
          <p:cNvSpPr txBox="1"/>
          <p:nvPr/>
        </p:nvSpPr>
        <p:spPr>
          <a:xfrm>
            <a:off x="957943" y="4503510"/>
            <a:ext cx="2714171" cy="1938992"/>
          </a:xfrm>
          <a:prstGeom prst="rect">
            <a:avLst/>
          </a:prstGeom>
          <a:noFill/>
        </p:spPr>
        <p:txBody>
          <a:bodyPr wrap="square">
            <a:spAutoFit/>
          </a:bodyPr>
          <a:lstStyle/>
          <a:p>
            <a:r>
              <a:rPr lang="zh-CN" altLang="en-US" sz="2400"/>
              <a:t>示例：</a:t>
            </a:r>
            <a:endParaRPr lang="en-US" altLang="zh-CN" sz="2400"/>
          </a:p>
          <a:p>
            <a:r>
              <a:rPr lang="en-US" altLang="zh-CN" sz="2400"/>
              <a:t>%union {</a:t>
            </a:r>
          </a:p>
          <a:p>
            <a:r>
              <a:rPr lang="en-US" altLang="zh-CN" sz="2400"/>
              <a:t>	int </a:t>
            </a:r>
            <a:r>
              <a:rPr lang="en-US" altLang="zh-CN" sz="2400" err="1"/>
              <a:t>ival</a:t>
            </a:r>
            <a:r>
              <a:rPr lang="en-US" altLang="zh-CN" sz="2400"/>
              <a:t>;</a:t>
            </a:r>
          </a:p>
          <a:p>
            <a:r>
              <a:rPr lang="en-US" altLang="zh-CN" sz="2400"/>
              <a:t>	float </a:t>
            </a:r>
            <a:r>
              <a:rPr lang="en-US" altLang="zh-CN" sz="2400" err="1"/>
              <a:t>fval</a:t>
            </a:r>
            <a:r>
              <a:rPr lang="en-US" altLang="zh-CN" sz="2400"/>
              <a:t>;</a:t>
            </a:r>
          </a:p>
          <a:p>
            <a:r>
              <a:rPr lang="en-US" altLang="zh-CN" sz="2400"/>
              <a:t>}</a:t>
            </a:r>
          </a:p>
        </p:txBody>
      </p:sp>
    </p:spTree>
    <p:extLst>
      <p:ext uri="{BB962C8B-B14F-4D97-AF65-F5344CB8AC3E}">
        <p14:creationId xmlns:p14="http://schemas.microsoft.com/office/powerpoint/2010/main" val="2134969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B68C2F-007C-48DD-8FEC-92F7E2F34867}"/>
              </a:ext>
            </a:extLst>
          </p:cNvPr>
          <p:cNvSpPr>
            <a:spLocks noGrp="1"/>
          </p:cNvSpPr>
          <p:nvPr>
            <p:ph idx="1"/>
          </p:nvPr>
        </p:nvSpPr>
        <p:spPr>
          <a:xfrm>
            <a:off x="765628" y="628196"/>
            <a:ext cx="10515600" cy="511175"/>
          </a:xfrm>
        </p:spPr>
        <p:txBody>
          <a:bodyPr>
            <a:normAutofit/>
          </a:bodyPr>
          <a:lstStyle/>
          <a:p>
            <a:pPr marL="0" indent="0">
              <a:buNone/>
            </a:pPr>
            <a:r>
              <a:rPr lang="zh-CN" altLang="en-US" sz="2400"/>
              <a:t>在符号定义时要指明语义值类型是</a:t>
            </a:r>
            <a:r>
              <a:rPr lang="en-US" altLang="zh-CN" sz="2400"/>
              <a:t>union</a:t>
            </a:r>
            <a:r>
              <a:rPr lang="zh-CN" altLang="en-US" sz="2400"/>
              <a:t>中的哪一个。</a:t>
            </a:r>
          </a:p>
        </p:txBody>
      </p:sp>
      <p:sp>
        <p:nvSpPr>
          <p:cNvPr id="4" name="文本框 3">
            <a:extLst>
              <a:ext uri="{FF2B5EF4-FFF2-40B4-BE49-F238E27FC236}">
                <a16:creationId xmlns:a16="http://schemas.microsoft.com/office/drawing/2014/main" id="{F0B87559-DC04-499C-9258-DCE968ED8B1B}"/>
              </a:ext>
            </a:extLst>
          </p:cNvPr>
          <p:cNvSpPr txBox="1"/>
          <p:nvPr/>
        </p:nvSpPr>
        <p:spPr>
          <a:xfrm>
            <a:off x="765628" y="1139371"/>
            <a:ext cx="3201517" cy="1569660"/>
          </a:xfrm>
          <a:prstGeom prst="rect">
            <a:avLst/>
          </a:prstGeom>
          <a:noFill/>
        </p:spPr>
        <p:txBody>
          <a:bodyPr wrap="none" rtlCol="0">
            <a:spAutoFit/>
          </a:bodyPr>
          <a:lstStyle/>
          <a:p>
            <a:r>
              <a:rPr lang="zh-CN" altLang="en-US" sz="2400"/>
              <a:t>示例：</a:t>
            </a:r>
            <a:endParaRPr lang="en-US" altLang="zh-CN" sz="2400"/>
          </a:p>
          <a:p>
            <a:r>
              <a:rPr lang="nn-NO" altLang="zh-CN" sz="2400"/>
              <a:t>%token&lt;ival&gt; T_INT</a:t>
            </a:r>
          </a:p>
          <a:p>
            <a:r>
              <a:rPr lang="nn-NO" altLang="zh-CN" sz="2400"/>
              <a:t>%token&lt;fval&gt; T_FLOAT</a:t>
            </a:r>
          </a:p>
          <a:p>
            <a:endParaRPr lang="zh-CN" altLang="en-US" sz="2400"/>
          </a:p>
        </p:txBody>
      </p:sp>
      <p:sp>
        <p:nvSpPr>
          <p:cNvPr id="6" name="文本框 5">
            <a:extLst>
              <a:ext uri="{FF2B5EF4-FFF2-40B4-BE49-F238E27FC236}">
                <a16:creationId xmlns:a16="http://schemas.microsoft.com/office/drawing/2014/main" id="{2AD8A16D-B1B0-424F-955F-1BA597C76907}"/>
              </a:ext>
            </a:extLst>
          </p:cNvPr>
          <p:cNvSpPr txBox="1"/>
          <p:nvPr/>
        </p:nvSpPr>
        <p:spPr>
          <a:xfrm>
            <a:off x="765628" y="2674862"/>
            <a:ext cx="6096000" cy="1569660"/>
          </a:xfrm>
          <a:prstGeom prst="rect">
            <a:avLst/>
          </a:prstGeom>
          <a:noFill/>
        </p:spPr>
        <p:txBody>
          <a:bodyPr wrap="square">
            <a:spAutoFit/>
          </a:bodyPr>
          <a:lstStyle/>
          <a:p>
            <a:r>
              <a:rPr lang="zh-CN" altLang="en-US" sz="2400"/>
              <a:t>非终结符也可以声明语义值类型</a:t>
            </a:r>
            <a:r>
              <a:rPr lang="en-US" altLang="zh-CN" sz="2400"/>
              <a:t>(%type)</a:t>
            </a:r>
            <a:r>
              <a:rPr lang="zh-CN" altLang="en-US" sz="2400"/>
              <a:t>。</a:t>
            </a:r>
            <a:endParaRPr lang="en-US" altLang="zh-CN" sz="2400"/>
          </a:p>
          <a:p>
            <a:r>
              <a:rPr lang="zh-CN" altLang="en-US" sz="2400"/>
              <a:t>注意，不是所有非终结符都需要声明，如果一个非终结符没有语义值，就不可以声明。</a:t>
            </a:r>
            <a:endParaRPr lang="en-US" altLang="zh-CN" sz="2400"/>
          </a:p>
          <a:p>
            <a:r>
              <a:rPr lang="zh-CN" altLang="en-US" sz="2400"/>
              <a:t>非终结符的声明必须声明语义值类型</a:t>
            </a:r>
          </a:p>
        </p:txBody>
      </p:sp>
      <p:sp>
        <p:nvSpPr>
          <p:cNvPr id="8" name="文本框 7">
            <a:extLst>
              <a:ext uri="{FF2B5EF4-FFF2-40B4-BE49-F238E27FC236}">
                <a16:creationId xmlns:a16="http://schemas.microsoft.com/office/drawing/2014/main" id="{8FF4523D-448A-4C1B-96A8-A83C397872D2}"/>
              </a:ext>
            </a:extLst>
          </p:cNvPr>
          <p:cNvSpPr txBox="1"/>
          <p:nvPr/>
        </p:nvSpPr>
        <p:spPr>
          <a:xfrm>
            <a:off x="765628" y="4758845"/>
            <a:ext cx="6096000" cy="1200329"/>
          </a:xfrm>
          <a:prstGeom prst="rect">
            <a:avLst/>
          </a:prstGeom>
          <a:noFill/>
        </p:spPr>
        <p:txBody>
          <a:bodyPr wrap="square">
            <a:spAutoFit/>
          </a:bodyPr>
          <a:lstStyle/>
          <a:p>
            <a:r>
              <a:rPr lang="zh-CN" altLang="en-US" sz="2400"/>
              <a:t>示例：</a:t>
            </a:r>
            <a:endParaRPr lang="en-US" altLang="zh-CN" sz="2400"/>
          </a:p>
          <a:p>
            <a:r>
              <a:rPr lang="en-US" altLang="zh-CN" sz="2400"/>
              <a:t>%type&lt;</a:t>
            </a:r>
            <a:r>
              <a:rPr lang="en-US" altLang="zh-CN" sz="2400" err="1"/>
              <a:t>ival</a:t>
            </a:r>
            <a:r>
              <a:rPr lang="en-US" altLang="zh-CN" sz="2400"/>
              <a:t>&gt; expression</a:t>
            </a:r>
          </a:p>
          <a:p>
            <a:r>
              <a:rPr lang="en-US" altLang="zh-CN" sz="2400"/>
              <a:t>%type&lt;</a:t>
            </a:r>
            <a:r>
              <a:rPr lang="en-US" altLang="zh-CN" sz="2400" err="1"/>
              <a:t>fval</a:t>
            </a:r>
            <a:r>
              <a:rPr lang="en-US" altLang="zh-CN" sz="2400"/>
              <a:t>&gt; </a:t>
            </a:r>
            <a:r>
              <a:rPr lang="en-US" altLang="zh-CN" sz="2400" err="1"/>
              <a:t>mixed_expression</a:t>
            </a:r>
            <a:endParaRPr lang="en-US" altLang="zh-CN" sz="2400"/>
          </a:p>
        </p:txBody>
      </p:sp>
    </p:spTree>
    <p:extLst>
      <p:ext uri="{BB962C8B-B14F-4D97-AF65-F5344CB8AC3E}">
        <p14:creationId xmlns:p14="http://schemas.microsoft.com/office/powerpoint/2010/main" val="3284722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174F8-98BA-4EDD-A9E2-93F0EE3F4BFC}"/>
              </a:ext>
            </a:extLst>
          </p:cNvPr>
          <p:cNvSpPr>
            <a:spLocks noGrp="1"/>
          </p:cNvSpPr>
          <p:nvPr>
            <p:ph type="title"/>
          </p:nvPr>
        </p:nvSpPr>
        <p:spPr>
          <a:xfrm>
            <a:off x="838200" y="365126"/>
            <a:ext cx="10515600" cy="745218"/>
          </a:xfrm>
        </p:spPr>
        <p:txBody>
          <a:bodyPr>
            <a:normAutofit/>
          </a:bodyPr>
          <a:lstStyle/>
          <a:p>
            <a:r>
              <a:rPr lang="en-US" altLang="zh-CN" sz="3000"/>
              <a:t>3.2.4</a:t>
            </a:r>
            <a:r>
              <a:rPr lang="zh-CN" altLang="en-US" sz="3000"/>
              <a:t> 产生式与语义动作</a:t>
            </a:r>
          </a:p>
        </p:txBody>
      </p:sp>
      <p:sp>
        <p:nvSpPr>
          <p:cNvPr id="3" name="内容占位符 2">
            <a:extLst>
              <a:ext uri="{FF2B5EF4-FFF2-40B4-BE49-F238E27FC236}">
                <a16:creationId xmlns:a16="http://schemas.microsoft.com/office/drawing/2014/main" id="{2E3809C8-888A-4172-A264-735E0C519C43}"/>
              </a:ext>
            </a:extLst>
          </p:cNvPr>
          <p:cNvSpPr>
            <a:spLocks noGrp="1"/>
          </p:cNvSpPr>
          <p:nvPr>
            <p:ph idx="1"/>
          </p:nvPr>
        </p:nvSpPr>
        <p:spPr>
          <a:xfrm>
            <a:off x="838200" y="1253331"/>
            <a:ext cx="10515600" cy="1947069"/>
          </a:xfrm>
        </p:spPr>
        <p:txBody>
          <a:bodyPr>
            <a:normAutofit/>
          </a:bodyPr>
          <a:lstStyle/>
          <a:p>
            <a:pPr marL="0" indent="0">
              <a:buNone/>
            </a:pPr>
            <a:r>
              <a:rPr lang="zh-CN" altLang="en-US" sz="2400"/>
              <a:t>产生式为</a:t>
            </a:r>
            <a:r>
              <a:rPr lang="en-US" altLang="zh-CN" sz="2400"/>
              <a:t>BNF(</a:t>
            </a:r>
            <a:r>
              <a:rPr lang="zh-CN" altLang="en-US" sz="2400"/>
              <a:t>巴斯克范式</a:t>
            </a:r>
            <a:r>
              <a:rPr lang="en-US" altLang="zh-CN" sz="2400"/>
              <a:t>)</a:t>
            </a:r>
            <a:r>
              <a:rPr lang="zh-CN" altLang="en-US" sz="2400"/>
              <a:t>：</a:t>
            </a:r>
            <a:endParaRPr lang="en-US" altLang="zh-CN" sz="2400"/>
          </a:p>
          <a:p>
            <a:pPr marL="0" indent="0">
              <a:buNone/>
            </a:pPr>
            <a:r>
              <a:rPr lang="en-US" altLang="zh-CN" sz="2400"/>
              <a:t>result : components [{actions}]</a:t>
            </a:r>
          </a:p>
          <a:p>
            <a:pPr marL="0" indent="0">
              <a:buNone/>
            </a:pPr>
            <a:r>
              <a:rPr lang="en-US" altLang="zh-CN" sz="2400"/>
              <a:t>[|components [{actions}] ]</a:t>
            </a:r>
          </a:p>
          <a:p>
            <a:pPr marL="0" indent="0">
              <a:buNone/>
            </a:pPr>
            <a:r>
              <a:rPr lang="en-US" altLang="zh-CN" sz="2400"/>
              <a:t>;</a:t>
            </a:r>
            <a:endParaRPr lang="zh-CN" altLang="en-US" sz="2400"/>
          </a:p>
        </p:txBody>
      </p:sp>
      <p:sp>
        <p:nvSpPr>
          <p:cNvPr id="5" name="文本框 4">
            <a:extLst>
              <a:ext uri="{FF2B5EF4-FFF2-40B4-BE49-F238E27FC236}">
                <a16:creationId xmlns:a16="http://schemas.microsoft.com/office/drawing/2014/main" id="{F2A74342-D8CC-49BD-BC0E-2FA16AB2B1A9}"/>
              </a:ext>
            </a:extLst>
          </p:cNvPr>
          <p:cNvSpPr txBox="1"/>
          <p:nvPr/>
        </p:nvSpPr>
        <p:spPr>
          <a:xfrm>
            <a:off x="838200" y="3200400"/>
            <a:ext cx="11121571" cy="3416320"/>
          </a:xfrm>
          <a:prstGeom prst="rect">
            <a:avLst/>
          </a:prstGeom>
          <a:noFill/>
        </p:spPr>
        <p:txBody>
          <a:bodyPr wrap="square">
            <a:spAutoFit/>
          </a:bodyPr>
          <a:lstStyle/>
          <a:p>
            <a:r>
              <a:rPr lang="en-US" altLang="zh-CN" sz="2400"/>
              <a:t>result</a:t>
            </a:r>
            <a:r>
              <a:rPr lang="zh-CN" altLang="en-US" sz="2400"/>
              <a:t>是产生式的左部，必须是一个非终结符；</a:t>
            </a:r>
            <a:endParaRPr lang="en-US" altLang="zh-CN" sz="2400"/>
          </a:p>
          <a:p>
            <a:r>
              <a:rPr lang="en-US" altLang="zh-CN" sz="2400"/>
              <a:t>components</a:t>
            </a:r>
            <a:r>
              <a:rPr lang="zh-CN" altLang="en-US" sz="2400"/>
              <a:t>是产生式的右部，是一个由若干个非终结符和终结符组成的式子。</a:t>
            </a:r>
            <a:endParaRPr lang="en-US" altLang="zh-CN" sz="2400"/>
          </a:p>
          <a:p>
            <a:r>
              <a:rPr lang="zh-CN" altLang="en-US" sz="2400"/>
              <a:t>一个非终结符可能推导出多种式子，这时不同产生式右部间要用 ‘</a:t>
            </a:r>
            <a:r>
              <a:rPr lang="en-US" altLang="zh-CN" sz="2400"/>
              <a:t>|’ </a:t>
            </a:r>
            <a:r>
              <a:rPr lang="zh-CN" altLang="en-US" sz="2400"/>
              <a:t>分隔。</a:t>
            </a:r>
            <a:endParaRPr lang="en-US" altLang="zh-CN" sz="2400"/>
          </a:p>
          <a:p>
            <a:r>
              <a:rPr lang="zh-CN" altLang="en-US" sz="2400"/>
              <a:t>产生式右部的各个文法符号间用空白来分隔。</a:t>
            </a:r>
            <a:endParaRPr lang="en-US" altLang="zh-CN" sz="2400"/>
          </a:p>
          <a:p>
            <a:endParaRPr lang="en-US" altLang="zh-CN" sz="2400"/>
          </a:p>
          <a:p>
            <a:r>
              <a:rPr lang="zh-CN" altLang="en-US" sz="2400"/>
              <a:t>注：非终结符可推导出空符号串 </a:t>
            </a:r>
            <a:r>
              <a:rPr lang="en-US" altLang="zh-CN" sz="2400"/>
              <a:t>ε </a:t>
            </a:r>
            <a:r>
              <a:rPr lang="zh-CN" altLang="en-US" sz="2400"/>
              <a:t>，这时</a:t>
            </a:r>
            <a:r>
              <a:rPr lang="en-US" altLang="zh-CN" sz="2400"/>
              <a:t>components</a:t>
            </a:r>
            <a:r>
              <a:rPr lang="zh-CN" altLang="en-US" sz="2400"/>
              <a:t>为空，按惯例要加上一个 </a:t>
            </a:r>
            <a:r>
              <a:rPr lang="en-US" altLang="zh-CN" sz="2400"/>
              <a:t>	/* empty */ </a:t>
            </a:r>
            <a:r>
              <a:rPr lang="zh-CN" altLang="en-US" sz="2400"/>
              <a:t>的注释。</a:t>
            </a:r>
            <a:endParaRPr lang="en-US" altLang="zh-CN" sz="2400"/>
          </a:p>
          <a:p>
            <a:r>
              <a:rPr lang="zh-CN" altLang="en-US" sz="2400"/>
              <a:t>在</a:t>
            </a:r>
            <a:r>
              <a:rPr lang="en-US" altLang="zh-CN" sz="2400"/>
              <a:t>bison</a:t>
            </a:r>
            <a:r>
              <a:rPr lang="zh-CN" altLang="en-US" sz="2400"/>
              <a:t>文件的编写中，要把文法开始符号及它的产生式写在</a:t>
            </a:r>
            <a:r>
              <a:rPr lang="en-US" altLang="zh-CN" sz="2400"/>
              <a:t>Grammar rules</a:t>
            </a:r>
            <a:r>
              <a:rPr lang="zh-CN" altLang="en-US" sz="2400"/>
              <a:t>的第一行。</a:t>
            </a:r>
          </a:p>
        </p:txBody>
      </p:sp>
    </p:spTree>
    <p:extLst>
      <p:ext uri="{BB962C8B-B14F-4D97-AF65-F5344CB8AC3E}">
        <p14:creationId xmlns:p14="http://schemas.microsoft.com/office/powerpoint/2010/main" val="2484882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5D126B-B37F-4B7F-AB14-AADB90991EA8}"/>
              </a:ext>
            </a:extLst>
          </p:cNvPr>
          <p:cNvSpPr>
            <a:spLocks noGrp="1"/>
          </p:cNvSpPr>
          <p:nvPr>
            <p:ph idx="1"/>
          </p:nvPr>
        </p:nvSpPr>
        <p:spPr>
          <a:xfrm>
            <a:off x="502556" y="381454"/>
            <a:ext cx="11372996" cy="5678260"/>
          </a:xfrm>
        </p:spPr>
        <p:txBody>
          <a:bodyPr>
            <a:normAutofit/>
          </a:bodyPr>
          <a:lstStyle/>
          <a:p>
            <a:pPr marL="0" indent="0">
              <a:buNone/>
            </a:pPr>
            <a:r>
              <a:rPr lang="zh-CN" altLang="en-US" sz="2400"/>
              <a:t>语义动作：</a:t>
            </a:r>
            <a:endParaRPr lang="en-US" altLang="zh-CN" sz="2400"/>
          </a:p>
          <a:p>
            <a:pPr marL="0" indent="0">
              <a:buNone/>
            </a:pPr>
            <a:r>
              <a:rPr lang="zh-CN" altLang="en-US" sz="2400"/>
              <a:t>每当一个产生式被规约，这个产生式对应的语义动作就会自动执行。语义动作一般计算语义值及生成中间代码。语义动作由</a:t>
            </a:r>
            <a:r>
              <a:rPr lang="en-US" altLang="zh-CN" sz="2400"/>
              <a:t>C</a:t>
            </a:r>
            <a:r>
              <a:rPr lang="zh-CN" altLang="en-US" sz="2400"/>
              <a:t>语言来编写。</a:t>
            </a:r>
            <a:endParaRPr lang="en-US" altLang="zh-CN" sz="2400"/>
          </a:p>
          <a:p>
            <a:pPr marL="0" indent="0">
              <a:buNone/>
            </a:pPr>
            <a:r>
              <a:rPr lang="zh-CN" altLang="en-US" sz="2400"/>
              <a:t>语义动作部分的代码可以使用 </a:t>
            </a:r>
            <a:r>
              <a:rPr lang="en-US" altLang="zh-CN" sz="2400"/>
              <a:t>$n </a:t>
            </a:r>
            <a:r>
              <a:rPr lang="zh-CN" altLang="en-US" sz="2400"/>
              <a:t>来代表产生式右部第</a:t>
            </a:r>
            <a:r>
              <a:rPr lang="en-US" altLang="zh-CN" sz="2400"/>
              <a:t>n</a:t>
            </a:r>
            <a:r>
              <a:rPr lang="zh-CN" altLang="en-US" sz="2400"/>
              <a:t>个符号的语义值。 </a:t>
            </a:r>
            <a:r>
              <a:rPr lang="en-US" altLang="zh-CN" sz="2400"/>
              <a:t>$$ </a:t>
            </a:r>
            <a:r>
              <a:rPr lang="zh-CN" altLang="en-US" sz="2400"/>
              <a:t>代表产生式左部非终结符的语义值。</a:t>
            </a:r>
            <a:endParaRPr lang="en-US" altLang="zh-CN" sz="2400"/>
          </a:p>
          <a:p>
            <a:pPr marL="0" indent="0">
              <a:buNone/>
            </a:pPr>
            <a:r>
              <a:rPr lang="zh-CN" altLang="en-US" sz="2400"/>
              <a:t>注意：如果你并没有指明一个规则的动作</a:t>
            </a:r>
            <a:r>
              <a:rPr lang="en-US" altLang="zh-CN" sz="2400"/>
              <a:t>,Bison</a:t>
            </a:r>
            <a:r>
              <a:rPr lang="zh-CN" altLang="en-US" sz="2400"/>
              <a:t>提供了默认的动作</a:t>
            </a:r>
            <a:r>
              <a:rPr lang="en-US" altLang="zh-CN" sz="2400"/>
              <a:t>: </a:t>
            </a:r>
            <a:r>
              <a:rPr lang="en-US" altLang="zh-CN" sz="2400" b="1"/>
              <a:t>$$ = $1</a:t>
            </a:r>
            <a:r>
              <a:rPr lang="zh-CN" altLang="en-US" sz="2400"/>
              <a:t>。这个默认动作对于某些产生式尤其是推导出 </a:t>
            </a:r>
            <a:r>
              <a:rPr lang="en-US" altLang="zh-CN" sz="2400"/>
              <a:t>ε </a:t>
            </a:r>
            <a:r>
              <a:rPr lang="zh-CN" altLang="en-US" sz="2400"/>
              <a:t>的产生式是危险的，会造成语义值的错误赋值。所以对于没有指明动作并且不想使用默认动作的产生式建议定义一个空动作 </a:t>
            </a:r>
            <a:r>
              <a:rPr lang="en-US" altLang="zh-CN" sz="2400"/>
              <a:t>{} </a:t>
            </a:r>
            <a:endParaRPr lang="zh-CN" altLang="en-US" sz="2400"/>
          </a:p>
        </p:txBody>
      </p:sp>
    </p:spTree>
    <p:extLst>
      <p:ext uri="{BB962C8B-B14F-4D97-AF65-F5344CB8AC3E}">
        <p14:creationId xmlns:p14="http://schemas.microsoft.com/office/powerpoint/2010/main" val="325150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F207-BC36-40C0-B762-97C189847AC2}"/>
              </a:ext>
            </a:extLst>
          </p:cNvPr>
          <p:cNvSpPr>
            <a:spLocks noGrp="1"/>
          </p:cNvSpPr>
          <p:nvPr>
            <p:ph type="title"/>
          </p:nvPr>
        </p:nvSpPr>
        <p:spPr/>
        <p:txBody>
          <a:bodyPr/>
          <a:lstStyle/>
          <a:p>
            <a:r>
              <a:rPr lang="en-US" altLang="zh-CN"/>
              <a:t>1.1 </a:t>
            </a:r>
            <a:r>
              <a:rPr lang="zh-CN" altLang="en-US"/>
              <a:t>开发环境安装</a:t>
            </a:r>
          </a:p>
        </p:txBody>
      </p:sp>
      <p:sp>
        <p:nvSpPr>
          <p:cNvPr id="4" name="内容占位符 2">
            <a:extLst>
              <a:ext uri="{FF2B5EF4-FFF2-40B4-BE49-F238E27FC236}">
                <a16:creationId xmlns:a16="http://schemas.microsoft.com/office/drawing/2014/main" id="{23807716-7487-45DE-A0D8-A91B6202B452}"/>
              </a:ext>
            </a:extLst>
          </p:cNvPr>
          <p:cNvSpPr>
            <a:spLocks noGrp="1"/>
          </p:cNvSpPr>
          <p:nvPr>
            <p:ph idx="1"/>
          </p:nvPr>
        </p:nvSpPr>
        <p:spPr>
          <a:xfrm>
            <a:off x="838200" y="1825625"/>
            <a:ext cx="10515600" cy="4351338"/>
          </a:xfrm>
        </p:spPr>
        <p:txBody>
          <a:bodyPr/>
          <a:lstStyle/>
          <a:p>
            <a:pPr marL="0" indent="0">
              <a:buNone/>
            </a:pPr>
            <a:r>
              <a:rPr lang="en-US" altLang="zh-CN"/>
              <a:t>1.1.1 Visual Studio 2019</a:t>
            </a:r>
            <a:r>
              <a:rPr lang="zh-CN" altLang="en-US"/>
              <a:t>下载并安装：</a:t>
            </a:r>
            <a:endParaRPr lang="en-US" altLang="zh-CN"/>
          </a:p>
          <a:p>
            <a:pPr marL="0" indent="0">
              <a:buNone/>
            </a:pPr>
            <a:r>
              <a:rPr lang="zh-CN" altLang="en-US"/>
              <a:t>下载地址：</a:t>
            </a:r>
            <a:r>
              <a:rPr lang="en-US" altLang="zh-CN">
                <a:hlinkClick r:id="rId2"/>
              </a:rPr>
              <a:t>https://visualstudio.microsoft.com/zh-hans/vs/</a:t>
            </a:r>
            <a:r>
              <a:rPr lang="en-US" altLang="zh-CN"/>
              <a:t> </a:t>
            </a:r>
          </a:p>
          <a:p>
            <a:pPr marL="0" indent="0">
              <a:buNone/>
            </a:pPr>
            <a:endParaRPr lang="en-US" altLang="zh-CN"/>
          </a:p>
          <a:p>
            <a:pPr marL="0" indent="0">
              <a:buNone/>
            </a:pPr>
            <a:endParaRPr lang="en-US" altLang="zh-CN"/>
          </a:p>
        </p:txBody>
      </p:sp>
    </p:spTree>
    <p:extLst>
      <p:ext uri="{BB962C8B-B14F-4D97-AF65-F5344CB8AC3E}">
        <p14:creationId xmlns:p14="http://schemas.microsoft.com/office/powerpoint/2010/main" val="336623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6C545-A634-4963-A2B4-8D9C84BEC333}"/>
              </a:ext>
            </a:extLst>
          </p:cNvPr>
          <p:cNvSpPr>
            <a:spLocks noGrp="1"/>
          </p:cNvSpPr>
          <p:nvPr>
            <p:ph type="title"/>
          </p:nvPr>
        </p:nvSpPr>
        <p:spPr>
          <a:xfrm>
            <a:off x="838200" y="365125"/>
            <a:ext cx="10515600" cy="919389"/>
          </a:xfrm>
        </p:spPr>
        <p:txBody>
          <a:bodyPr>
            <a:normAutofit/>
          </a:bodyPr>
          <a:lstStyle/>
          <a:p>
            <a:r>
              <a:rPr lang="en-US" altLang="zh-CN" sz="3000"/>
              <a:t>3.2.5 C</a:t>
            </a:r>
            <a:r>
              <a:rPr lang="zh-CN" altLang="en-US" sz="3000"/>
              <a:t>语言接口</a:t>
            </a:r>
          </a:p>
        </p:txBody>
      </p:sp>
      <p:sp>
        <p:nvSpPr>
          <p:cNvPr id="3" name="内容占位符 2">
            <a:extLst>
              <a:ext uri="{FF2B5EF4-FFF2-40B4-BE49-F238E27FC236}">
                <a16:creationId xmlns:a16="http://schemas.microsoft.com/office/drawing/2014/main" id="{4552BD29-D59E-469A-951B-8C8DF22EBBB4}"/>
              </a:ext>
            </a:extLst>
          </p:cNvPr>
          <p:cNvSpPr>
            <a:spLocks noGrp="1"/>
          </p:cNvSpPr>
          <p:nvPr>
            <p:ph idx="1"/>
          </p:nvPr>
        </p:nvSpPr>
        <p:spPr>
          <a:xfrm>
            <a:off x="838200" y="1288596"/>
            <a:ext cx="10515600" cy="2644775"/>
          </a:xfrm>
        </p:spPr>
        <p:txBody>
          <a:bodyPr>
            <a:normAutofit/>
          </a:bodyPr>
          <a:lstStyle/>
          <a:p>
            <a:pPr marL="0" indent="0">
              <a:buNone/>
            </a:pPr>
            <a:r>
              <a:rPr lang="zh-CN" altLang="en-US" sz="2400"/>
              <a:t>语法分析器函数</a:t>
            </a:r>
            <a:r>
              <a:rPr lang="en-US" altLang="zh-CN" sz="2400" err="1"/>
              <a:t>yyparse</a:t>
            </a:r>
            <a:endParaRPr lang="en-US" altLang="zh-CN" sz="2400"/>
          </a:p>
          <a:p>
            <a:pPr marL="0" indent="0">
              <a:buNone/>
            </a:pPr>
            <a:r>
              <a:rPr lang="en-US" altLang="zh-CN" sz="2400" err="1"/>
              <a:t>yyparse</a:t>
            </a:r>
            <a:r>
              <a:rPr lang="en-US" altLang="zh-CN" sz="2400"/>
              <a:t>()</a:t>
            </a:r>
            <a:r>
              <a:rPr lang="zh-CN" altLang="en-US" sz="2400"/>
              <a:t>是语法分析器的入口。该函数会自动调用词法分析器的入口函数</a:t>
            </a:r>
            <a:r>
              <a:rPr lang="en-US" altLang="zh-CN" sz="2400" err="1"/>
              <a:t>yylex</a:t>
            </a:r>
            <a:r>
              <a:rPr lang="zh-CN" altLang="en-US" sz="2400"/>
              <a:t>，得到记号流，然后进行语法制导翻译。如果对输入已全部成功规约或者检查到语法错误，该函数就会结束并返回。函数声明为：</a:t>
            </a:r>
            <a:endParaRPr lang="en-US" altLang="zh-CN" sz="2400"/>
          </a:p>
          <a:p>
            <a:pPr marL="0" indent="0">
              <a:buNone/>
            </a:pPr>
            <a:r>
              <a:rPr lang="en-US" altLang="zh-CN" sz="2400"/>
              <a:t>int </a:t>
            </a:r>
            <a:r>
              <a:rPr lang="en-US" altLang="zh-CN" sz="2400" err="1"/>
              <a:t>yyparse</a:t>
            </a:r>
            <a:r>
              <a:rPr lang="en-US" altLang="zh-CN" sz="2400"/>
              <a:t> (void);</a:t>
            </a:r>
          </a:p>
          <a:p>
            <a:pPr marL="0" indent="0">
              <a:buNone/>
            </a:pPr>
            <a:r>
              <a:rPr lang="zh-CN" altLang="en-US" sz="2400"/>
              <a:t>分析成功，返回</a:t>
            </a:r>
            <a:r>
              <a:rPr lang="en-US" altLang="zh-CN" sz="2400"/>
              <a:t>0 </a:t>
            </a:r>
            <a:r>
              <a:rPr lang="zh-CN" altLang="en-US" sz="2400"/>
              <a:t>； 分析失败</a:t>
            </a:r>
            <a:r>
              <a:rPr lang="en-US" altLang="zh-CN" sz="2400"/>
              <a:t>(</a:t>
            </a:r>
            <a:r>
              <a:rPr lang="zh-CN" altLang="en-US" sz="2400"/>
              <a:t>发现语法错误</a:t>
            </a:r>
            <a:r>
              <a:rPr lang="en-US" altLang="zh-CN" sz="2400"/>
              <a:t>)</a:t>
            </a:r>
            <a:r>
              <a:rPr lang="zh-CN" altLang="en-US" sz="2400"/>
              <a:t>，返回</a:t>
            </a:r>
            <a:r>
              <a:rPr lang="en-US" altLang="zh-CN" sz="2400"/>
              <a:t>1</a:t>
            </a:r>
            <a:r>
              <a:rPr lang="zh-CN" altLang="en-US" sz="2400"/>
              <a:t>。</a:t>
            </a:r>
          </a:p>
        </p:txBody>
      </p:sp>
      <p:sp>
        <p:nvSpPr>
          <p:cNvPr id="5" name="文本框 4">
            <a:extLst>
              <a:ext uri="{FF2B5EF4-FFF2-40B4-BE49-F238E27FC236}">
                <a16:creationId xmlns:a16="http://schemas.microsoft.com/office/drawing/2014/main" id="{BB29E076-8B33-480A-B87B-9870A79FB839}"/>
              </a:ext>
            </a:extLst>
          </p:cNvPr>
          <p:cNvSpPr txBox="1"/>
          <p:nvPr/>
        </p:nvSpPr>
        <p:spPr>
          <a:xfrm>
            <a:off x="754742" y="4055293"/>
            <a:ext cx="10515599" cy="1569660"/>
          </a:xfrm>
          <a:prstGeom prst="rect">
            <a:avLst/>
          </a:prstGeom>
          <a:noFill/>
        </p:spPr>
        <p:txBody>
          <a:bodyPr wrap="square">
            <a:spAutoFit/>
          </a:bodyPr>
          <a:lstStyle/>
          <a:p>
            <a:r>
              <a:rPr lang="zh-CN" altLang="en-US" sz="2400"/>
              <a:t>错误报告函数</a:t>
            </a:r>
            <a:r>
              <a:rPr lang="en-US" altLang="zh-CN" sz="2400" err="1"/>
              <a:t>yyerror</a:t>
            </a:r>
            <a:endParaRPr lang="en-US" altLang="zh-CN" sz="2400"/>
          </a:p>
          <a:p>
            <a:r>
              <a:rPr lang="zh-CN" altLang="en-US" sz="2400"/>
              <a:t>如果在语法制导翻译中，分析器发现了错误就会调用</a:t>
            </a:r>
            <a:r>
              <a:rPr lang="en-US" altLang="zh-CN" sz="2400" err="1"/>
              <a:t>yyerror</a:t>
            </a:r>
            <a:r>
              <a:rPr lang="zh-CN" altLang="en-US" sz="2400"/>
              <a:t>函数进行错误处理。</a:t>
            </a:r>
            <a:r>
              <a:rPr lang="en-US" altLang="zh-CN" sz="2400" err="1"/>
              <a:t>yyerror</a:t>
            </a:r>
            <a:r>
              <a:rPr lang="zh-CN" altLang="en-US" sz="2400"/>
              <a:t>函数需要由程序员提供，函数声明为：</a:t>
            </a:r>
            <a:endParaRPr lang="en-US" altLang="zh-CN" sz="2400"/>
          </a:p>
          <a:p>
            <a:r>
              <a:rPr lang="en-US" altLang="zh-CN" sz="2400"/>
              <a:t>void </a:t>
            </a:r>
            <a:r>
              <a:rPr lang="en-US" altLang="zh-CN" sz="2400" err="1"/>
              <a:t>yyerror</a:t>
            </a:r>
            <a:r>
              <a:rPr lang="en-US" altLang="zh-CN" sz="2400"/>
              <a:t> (char const *s);</a:t>
            </a:r>
            <a:endParaRPr lang="zh-CN" altLang="en-US" sz="2400"/>
          </a:p>
        </p:txBody>
      </p:sp>
    </p:spTree>
    <p:extLst>
      <p:ext uri="{BB962C8B-B14F-4D97-AF65-F5344CB8AC3E}">
        <p14:creationId xmlns:p14="http://schemas.microsoft.com/office/powerpoint/2010/main" val="3094596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962C1-9C1E-4CEB-8E31-BCAF1479196D}"/>
              </a:ext>
            </a:extLst>
          </p:cNvPr>
          <p:cNvSpPr>
            <a:spLocks noGrp="1"/>
          </p:cNvSpPr>
          <p:nvPr>
            <p:ph type="title"/>
          </p:nvPr>
        </p:nvSpPr>
        <p:spPr>
          <a:xfrm>
            <a:off x="838200" y="365125"/>
            <a:ext cx="10515600" cy="890361"/>
          </a:xfrm>
        </p:spPr>
        <p:txBody>
          <a:bodyPr>
            <a:normAutofit/>
          </a:bodyPr>
          <a:lstStyle/>
          <a:p>
            <a:r>
              <a:rPr lang="en-US" altLang="zh-CN" sz="3000"/>
              <a:t>3.2.6 bison</a:t>
            </a:r>
            <a:r>
              <a:rPr lang="zh-CN" altLang="en-US" sz="3000"/>
              <a:t>源代码格式</a:t>
            </a:r>
          </a:p>
        </p:txBody>
      </p:sp>
      <p:sp>
        <p:nvSpPr>
          <p:cNvPr id="3" name="内容占位符 2">
            <a:extLst>
              <a:ext uri="{FF2B5EF4-FFF2-40B4-BE49-F238E27FC236}">
                <a16:creationId xmlns:a16="http://schemas.microsoft.com/office/drawing/2014/main" id="{1FD1BA36-092F-4796-9036-5AA965C20745}"/>
              </a:ext>
            </a:extLst>
          </p:cNvPr>
          <p:cNvSpPr>
            <a:spLocks noGrp="1"/>
          </p:cNvSpPr>
          <p:nvPr>
            <p:ph idx="1"/>
          </p:nvPr>
        </p:nvSpPr>
        <p:spPr>
          <a:xfrm>
            <a:off x="838200" y="1255486"/>
            <a:ext cx="10515600" cy="890361"/>
          </a:xfrm>
        </p:spPr>
        <p:txBody>
          <a:bodyPr/>
          <a:lstStyle/>
          <a:p>
            <a:pPr marL="0" indent="0">
              <a:buNone/>
            </a:pPr>
            <a:r>
              <a:rPr lang="en-US" altLang="zh-CN"/>
              <a:t>yacc</a:t>
            </a:r>
            <a:r>
              <a:rPr lang="zh-CN" altLang="en-US"/>
              <a:t>源代码也和</a:t>
            </a:r>
            <a:r>
              <a:rPr lang="en-US" altLang="zh-CN"/>
              <a:t>lex</a:t>
            </a:r>
            <a:r>
              <a:rPr lang="zh-CN" altLang="en-US"/>
              <a:t>一样分为三个部分：定义与声明部分，规则部分，</a:t>
            </a:r>
            <a:r>
              <a:rPr lang="en-US" altLang="zh-CN"/>
              <a:t>C</a:t>
            </a:r>
            <a:r>
              <a:rPr lang="zh-CN" altLang="en-US"/>
              <a:t>代码部分。</a:t>
            </a:r>
          </a:p>
        </p:txBody>
      </p:sp>
      <p:sp>
        <p:nvSpPr>
          <p:cNvPr id="5" name="文本框 4">
            <a:extLst>
              <a:ext uri="{FF2B5EF4-FFF2-40B4-BE49-F238E27FC236}">
                <a16:creationId xmlns:a16="http://schemas.microsoft.com/office/drawing/2014/main" id="{C2D97AEB-784C-4330-942A-CC690A9EBD6F}"/>
              </a:ext>
            </a:extLst>
          </p:cNvPr>
          <p:cNvSpPr txBox="1"/>
          <p:nvPr/>
        </p:nvSpPr>
        <p:spPr>
          <a:xfrm>
            <a:off x="986972" y="2338925"/>
            <a:ext cx="3055257" cy="4154984"/>
          </a:xfrm>
          <a:prstGeom prst="rect">
            <a:avLst/>
          </a:prstGeom>
          <a:noFill/>
        </p:spPr>
        <p:txBody>
          <a:bodyPr wrap="square">
            <a:spAutoFit/>
          </a:bodyPr>
          <a:lstStyle/>
          <a:p>
            <a:r>
              <a:rPr lang="fr-FR" altLang="zh-CN" sz="2400"/>
              <a:t>%{</a:t>
            </a:r>
          </a:p>
          <a:p>
            <a:r>
              <a:rPr lang="fr-FR" altLang="zh-CN" sz="2400"/>
              <a:t>Prologue</a:t>
            </a:r>
          </a:p>
          <a:p>
            <a:r>
              <a:rPr lang="fr-FR" altLang="zh-CN" sz="2400"/>
              <a:t>%}</a:t>
            </a:r>
          </a:p>
          <a:p>
            <a:endParaRPr lang="fr-FR" altLang="zh-CN" sz="2400"/>
          </a:p>
          <a:p>
            <a:r>
              <a:rPr lang="fr-FR" altLang="zh-CN" sz="2400"/>
              <a:t>Bison declarations</a:t>
            </a:r>
          </a:p>
          <a:p>
            <a:endParaRPr lang="fr-FR" altLang="zh-CN" sz="2400"/>
          </a:p>
          <a:p>
            <a:r>
              <a:rPr lang="fr-FR" altLang="zh-CN" sz="2400"/>
              <a:t>%%</a:t>
            </a:r>
          </a:p>
          <a:p>
            <a:r>
              <a:rPr lang="fr-FR" altLang="zh-CN" sz="2400"/>
              <a:t>Grammar rules</a:t>
            </a:r>
          </a:p>
          <a:p>
            <a:r>
              <a:rPr lang="fr-FR" altLang="zh-CN" sz="2400"/>
              <a:t>%%</a:t>
            </a:r>
          </a:p>
          <a:p>
            <a:endParaRPr lang="fr-FR" altLang="zh-CN" sz="2400"/>
          </a:p>
          <a:p>
            <a:r>
              <a:rPr lang="fr-FR" altLang="zh-CN" sz="2400"/>
              <a:t>Epilogue</a:t>
            </a:r>
          </a:p>
        </p:txBody>
      </p:sp>
      <p:sp>
        <p:nvSpPr>
          <p:cNvPr id="6" name="文本框 5">
            <a:extLst>
              <a:ext uri="{FF2B5EF4-FFF2-40B4-BE49-F238E27FC236}">
                <a16:creationId xmlns:a16="http://schemas.microsoft.com/office/drawing/2014/main" id="{9B54A9DD-6323-484F-B9D1-AEABF87EEB70}"/>
              </a:ext>
            </a:extLst>
          </p:cNvPr>
          <p:cNvSpPr txBox="1"/>
          <p:nvPr/>
        </p:nvSpPr>
        <p:spPr>
          <a:xfrm>
            <a:off x="4100286" y="2145847"/>
            <a:ext cx="7395027" cy="1200329"/>
          </a:xfrm>
          <a:prstGeom prst="rect">
            <a:avLst/>
          </a:prstGeom>
          <a:noFill/>
        </p:spPr>
        <p:txBody>
          <a:bodyPr wrap="square" rtlCol="0">
            <a:spAutoFit/>
          </a:bodyPr>
          <a:lstStyle/>
          <a:p>
            <a:r>
              <a:rPr lang="fr-FR" altLang="zh-CN" sz="2400"/>
              <a:t>Prologue</a:t>
            </a:r>
            <a:r>
              <a:rPr lang="zh-CN" altLang="en-US" sz="2400"/>
              <a:t>：纯</a:t>
            </a:r>
            <a:r>
              <a:rPr lang="en-US" altLang="zh-CN" sz="2400"/>
              <a:t>C</a:t>
            </a:r>
            <a:r>
              <a:rPr lang="zh-CN" altLang="en-US" sz="2400"/>
              <a:t>代码。在该部分定义、声明分析器用到的全局变量和</a:t>
            </a:r>
            <a:r>
              <a:rPr lang="en-US" altLang="zh-CN" sz="2400"/>
              <a:t>C</a:t>
            </a:r>
            <a:r>
              <a:rPr lang="zh-CN" altLang="en-US" sz="2400"/>
              <a:t>函数的头文件，也可以定义宏。</a:t>
            </a:r>
            <a:r>
              <a:rPr lang="en-US" altLang="zh-CN" sz="2400"/>
              <a:t>Prologue</a:t>
            </a:r>
            <a:r>
              <a:rPr lang="zh-CN" altLang="en-US" sz="2400"/>
              <a:t>部分会被拷贝到</a:t>
            </a:r>
            <a:r>
              <a:rPr lang="en-US" altLang="zh-CN" sz="2400"/>
              <a:t>bison</a:t>
            </a:r>
            <a:r>
              <a:rPr lang="zh-CN" altLang="en-US" sz="2400"/>
              <a:t>生成的</a:t>
            </a:r>
            <a:r>
              <a:rPr lang="en-US" altLang="zh-CN" sz="2400"/>
              <a:t>C</a:t>
            </a:r>
            <a:r>
              <a:rPr lang="zh-CN" altLang="en-US" sz="2400"/>
              <a:t>源文件开头</a:t>
            </a:r>
          </a:p>
        </p:txBody>
      </p:sp>
      <p:sp>
        <p:nvSpPr>
          <p:cNvPr id="7" name="文本框 6">
            <a:extLst>
              <a:ext uri="{FF2B5EF4-FFF2-40B4-BE49-F238E27FC236}">
                <a16:creationId xmlns:a16="http://schemas.microsoft.com/office/drawing/2014/main" id="{E9F2489D-0EAA-4DCB-B32E-62B4EC4D21D8}"/>
              </a:ext>
            </a:extLst>
          </p:cNvPr>
          <p:cNvSpPr txBox="1"/>
          <p:nvPr/>
        </p:nvSpPr>
        <p:spPr>
          <a:xfrm>
            <a:off x="4042229" y="3736876"/>
            <a:ext cx="7395026" cy="830997"/>
          </a:xfrm>
          <a:prstGeom prst="rect">
            <a:avLst/>
          </a:prstGeom>
          <a:noFill/>
        </p:spPr>
        <p:txBody>
          <a:bodyPr wrap="square" rtlCol="0">
            <a:spAutoFit/>
          </a:bodyPr>
          <a:lstStyle/>
          <a:p>
            <a:r>
              <a:rPr lang="fr-FR" altLang="zh-CN" sz="2400"/>
              <a:t>Bison declarations</a:t>
            </a:r>
            <a:r>
              <a:rPr lang="zh-CN" altLang="en-US" sz="2400"/>
              <a:t>：声明了所有文法符号（终结符与非终结符），符号间的优先级，和符号语义值的类型。</a:t>
            </a:r>
          </a:p>
        </p:txBody>
      </p:sp>
      <p:sp>
        <p:nvSpPr>
          <p:cNvPr id="9" name="文本框 8">
            <a:extLst>
              <a:ext uri="{FF2B5EF4-FFF2-40B4-BE49-F238E27FC236}">
                <a16:creationId xmlns:a16="http://schemas.microsoft.com/office/drawing/2014/main" id="{5FD8C51F-372E-4B98-9349-0144B153673D}"/>
              </a:ext>
            </a:extLst>
          </p:cNvPr>
          <p:cNvSpPr txBox="1"/>
          <p:nvPr/>
        </p:nvSpPr>
        <p:spPr>
          <a:xfrm>
            <a:off x="3955143" y="4937205"/>
            <a:ext cx="7482112" cy="830997"/>
          </a:xfrm>
          <a:prstGeom prst="rect">
            <a:avLst/>
          </a:prstGeom>
          <a:noFill/>
        </p:spPr>
        <p:txBody>
          <a:bodyPr wrap="square">
            <a:spAutoFit/>
          </a:bodyPr>
          <a:lstStyle/>
          <a:p>
            <a:r>
              <a:rPr lang="fr-FR" altLang="zh-CN" sz="2400"/>
              <a:t>Grammar rules</a:t>
            </a:r>
            <a:r>
              <a:rPr lang="zh-CN" altLang="en-US" sz="2400"/>
              <a:t>：定义了文法产生式规则以及相应的语义动作。</a:t>
            </a:r>
          </a:p>
        </p:txBody>
      </p:sp>
      <p:sp>
        <p:nvSpPr>
          <p:cNvPr id="11" name="文本框 10">
            <a:extLst>
              <a:ext uri="{FF2B5EF4-FFF2-40B4-BE49-F238E27FC236}">
                <a16:creationId xmlns:a16="http://schemas.microsoft.com/office/drawing/2014/main" id="{4F4B2ED8-97A5-47A5-AE19-AEDDFA789960}"/>
              </a:ext>
            </a:extLst>
          </p:cNvPr>
          <p:cNvSpPr txBox="1"/>
          <p:nvPr/>
        </p:nvSpPr>
        <p:spPr>
          <a:xfrm>
            <a:off x="3886199" y="5944456"/>
            <a:ext cx="7707086" cy="830997"/>
          </a:xfrm>
          <a:prstGeom prst="rect">
            <a:avLst/>
          </a:prstGeom>
          <a:noFill/>
        </p:spPr>
        <p:txBody>
          <a:bodyPr wrap="square">
            <a:spAutoFit/>
          </a:bodyPr>
          <a:lstStyle/>
          <a:p>
            <a:r>
              <a:rPr lang="fr-FR" altLang="zh-CN" sz="2400"/>
              <a:t>Epilogue</a:t>
            </a:r>
            <a:r>
              <a:rPr lang="zh-CN" altLang="en-US" sz="2400"/>
              <a:t>：</a:t>
            </a:r>
            <a:r>
              <a:rPr lang="zh-CN" altLang="en-US" sz="2400" b="0" i="0">
                <a:solidFill>
                  <a:srgbClr val="4D4D4D"/>
                </a:solidFill>
                <a:effectLst/>
                <a:latin typeface="-apple-system"/>
              </a:rPr>
              <a:t>纯</a:t>
            </a:r>
            <a:r>
              <a:rPr lang="en-US" altLang="zh-CN" sz="2400" b="0" i="0">
                <a:solidFill>
                  <a:srgbClr val="4D4D4D"/>
                </a:solidFill>
                <a:effectLst/>
                <a:latin typeface="-apple-system"/>
              </a:rPr>
              <a:t>C</a:t>
            </a:r>
            <a:r>
              <a:rPr lang="zh-CN" altLang="en-US" sz="2400" b="0" i="0">
                <a:solidFill>
                  <a:srgbClr val="4D4D4D"/>
                </a:solidFill>
                <a:effectLst/>
                <a:latin typeface="-apple-system"/>
              </a:rPr>
              <a:t>代码，会被拷贝到分析器</a:t>
            </a:r>
            <a:r>
              <a:rPr lang="en-US" altLang="zh-CN" sz="2400" b="0" i="0">
                <a:solidFill>
                  <a:srgbClr val="4D4D4D"/>
                </a:solidFill>
                <a:effectLst/>
                <a:latin typeface="-apple-system"/>
              </a:rPr>
              <a:t>C</a:t>
            </a:r>
            <a:r>
              <a:rPr lang="zh-CN" altLang="en-US" sz="2400" b="0" i="0">
                <a:solidFill>
                  <a:srgbClr val="4D4D4D"/>
                </a:solidFill>
                <a:effectLst/>
                <a:latin typeface="-apple-system"/>
              </a:rPr>
              <a:t>源文件的末尾。</a:t>
            </a:r>
            <a:endParaRPr lang="en-US" altLang="zh-CN" sz="2400" b="0" i="0">
              <a:solidFill>
                <a:srgbClr val="4D4D4D"/>
              </a:solidFill>
              <a:effectLst/>
              <a:latin typeface="-apple-system"/>
            </a:endParaRPr>
          </a:p>
          <a:p>
            <a:r>
              <a:rPr lang="zh-CN" altLang="en-US" sz="2400">
                <a:solidFill>
                  <a:srgbClr val="4D4D4D"/>
                </a:solidFill>
                <a:latin typeface="-apple-system"/>
              </a:rPr>
              <a:t>可以在这个部分定义</a:t>
            </a:r>
            <a:r>
              <a:rPr lang="en-US" altLang="zh-CN" sz="2400">
                <a:solidFill>
                  <a:srgbClr val="4D4D4D"/>
                </a:solidFill>
                <a:latin typeface="-apple-system"/>
              </a:rPr>
              <a:t>main</a:t>
            </a:r>
            <a:r>
              <a:rPr lang="zh-CN" altLang="en-US" sz="2400">
                <a:solidFill>
                  <a:srgbClr val="4D4D4D"/>
                </a:solidFill>
                <a:latin typeface="-apple-system"/>
              </a:rPr>
              <a:t>函数作为整个程序的入口</a:t>
            </a:r>
            <a:endParaRPr lang="zh-CN" altLang="en-US" sz="2400"/>
          </a:p>
        </p:txBody>
      </p:sp>
    </p:spTree>
    <p:extLst>
      <p:ext uri="{BB962C8B-B14F-4D97-AF65-F5344CB8AC3E}">
        <p14:creationId xmlns:p14="http://schemas.microsoft.com/office/powerpoint/2010/main" val="959709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58700E-F3E8-4DBB-8F9B-71699CD2E3E9}"/>
              </a:ext>
            </a:extLst>
          </p:cNvPr>
          <p:cNvSpPr>
            <a:spLocks noGrp="1"/>
          </p:cNvSpPr>
          <p:nvPr>
            <p:ph idx="1"/>
          </p:nvPr>
        </p:nvSpPr>
        <p:spPr>
          <a:xfrm>
            <a:off x="903515" y="570139"/>
            <a:ext cx="10515600" cy="4351338"/>
          </a:xfrm>
        </p:spPr>
        <p:txBody>
          <a:bodyPr/>
          <a:lstStyle/>
          <a:p>
            <a:pPr marL="0" indent="0">
              <a:buNone/>
            </a:pPr>
            <a:r>
              <a:rPr lang="zh-CN" altLang="en-US"/>
              <a:t>一般在与词法分析器一同使用时，必须在</a:t>
            </a:r>
            <a:r>
              <a:rPr lang="en-US" altLang="zh-CN"/>
              <a:t>Prologue</a:t>
            </a:r>
            <a:r>
              <a:rPr lang="zh-CN" altLang="en-US"/>
              <a:t>部分声明 </a:t>
            </a:r>
            <a:r>
              <a:rPr lang="en-US" altLang="zh-CN" err="1"/>
              <a:t>yylex</a:t>
            </a:r>
            <a:r>
              <a:rPr lang="en-US" altLang="zh-CN"/>
              <a:t>()</a:t>
            </a:r>
            <a:r>
              <a:rPr lang="zh-CN" altLang="en-US"/>
              <a:t>函数、</a:t>
            </a:r>
            <a:r>
              <a:rPr lang="en-US" altLang="zh-CN" err="1"/>
              <a:t>yyerror</a:t>
            </a:r>
            <a:r>
              <a:rPr lang="en-US" altLang="zh-CN"/>
              <a:t>()</a:t>
            </a:r>
            <a:r>
              <a:rPr lang="zh-CN" altLang="en-US"/>
              <a:t>函数。</a:t>
            </a:r>
            <a:r>
              <a:rPr lang="en-US" altLang="zh-CN" err="1"/>
              <a:t>yyparse</a:t>
            </a:r>
            <a:r>
              <a:rPr lang="en-US" altLang="zh-CN"/>
              <a:t>() </a:t>
            </a:r>
            <a:r>
              <a:rPr lang="zh-CN" altLang="en-US"/>
              <a:t>函数不需要声明。</a:t>
            </a:r>
            <a:endParaRPr lang="en-US" altLang="zh-CN"/>
          </a:p>
          <a:p>
            <a:pPr marL="0" indent="0">
              <a:buNone/>
            </a:pPr>
            <a:endParaRPr lang="en-US" altLang="zh-CN"/>
          </a:p>
          <a:p>
            <a:pPr marL="0" indent="0">
              <a:buNone/>
            </a:pPr>
            <a:r>
              <a:rPr lang="zh-CN" altLang="en-US"/>
              <a:t>例如：</a:t>
            </a:r>
            <a:endParaRPr lang="en-US" altLang="zh-CN"/>
          </a:p>
          <a:p>
            <a:pPr marL="0" indent="0">
              <a:buNone/>
            </a:pPr>
            <a:r>
              <a:rPr lang="en-US" altLang="zh-CN"/>
              <a:t>extern int </a:t>
            </a:r>
            <a:r>
              <a:rPr lang="en-US" altLang="zh-CN" err="1"/>
              <a:t>yylex</a:t>
            </a:r>
            <a:r>
              <a:rPr lang="en-US" altLang="zh-CN"/>
              <a:t>(void);</a:t>
            </a:r>
          </a:p>
          <a:p>
            <a:pPr marL="0" indent="0">
              <a:buNone/>
            </a:pPr>
            <a:r>
              <a:rPr lang="en-US" altLang="zh-CN"/>
              <a:t>void </a:t>
            </a:r>
            <a:r>
              <a:rPr lang="en-US" altLang="zh-CN" err="1"/>
              <a:t>yyerror</a:t>
            </a:r>
            <a:r>
              <a:rPr lang="en-US" altLang="zh-CN"/>
              <a:t>(const char* );</a:t>
            </a:r>
            <a:endParaRPr lang="zh-CN" altLang="en-US"/>
          </a:p>
        </p:txBody>
      </p:sp>
    </p:spTree>
    <p:extLst>
      <p:ext uri="{BB962C8B-B14F-4D97-AF65-F5344CB8AC3E}">
        <p14:creationId xmlns:p14="http://schemas.microsoft.com/office/powerpoint/2010/main" val="4134962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C92AA-A73A-47CA-96CC-D9719274287C}"/>
              </a:ext>
            </a:extLst>
          </p:cNvPr>
          <p:cNvSpPr>
            <a:spLocks noGrp="1"/>
          </p:cNvSpPr>
          <p:nvPr>
            <p:ph type="title"/>
          </p:nvPr>
        </p:nvSpPr>
        <p:spPr/>
        <p:txBody>
          <a:bodyPr/>
          <a:lstStyle/>
          <a:p>
            <a:r>
              <a:rPr lang="en-US" altLang="zh-CN"/>
              <a:t>4. </a:t>
            </a:r>
            <a:r>
              <a:rPr lang="zh-CN" altLang="en-US"/>
              <a:t>示例</a:t>
            </a:r>
            <a:r>
              <a:rPr lang="en-US" altLang="zh-CN"/>
              <a:t>:delete sql</a:t>
            </a:r>
            <a:endParaRPr lang="zh-CN" altLang="en-US"/>
          </a:p>
        </p:txBody>
      </p:sp>
      <p:sp>
        <p:nvSpPr>
          <p:cNvPr id="3" name="内容占位符 2">
            <a:extLst>
              <a:ext uri="{FF2B5EF4-FFF2-40B4-BE49-F238E27FC236}">
                <a16:creationId xmlns:a16="http://schemas.microsoft.com/office/drawing/2014/main" id="{A99ACDC4-F63C-4D2B-B22A-DD4731ED2966}"/>
              </a:ext>
            </a:extLst>
          </p:cNvPr>
          <p:cNvSpPr>
            <a:spLocks noGrp="1"/>
          </p:cNvSpPr>
          <p:nvPr>
            <p:ph idx="1"/>
          </p:nvPr>
        </p:nvSpPr>
        <p:spPr/>
        <p:txBody>
          <a:bodyPr/>
          <a:lstStyle/>
          <a:p>
            <a:pPr marL="0" indent="0">
              <a:buNone/>
            </a:pPr>
            <a:r>
              <a:rPr lang="zh-CN" altLang="en-US"/>
              <a:t>本节以</a:t>
            </a:r>
            <a:r>
              <a:rPr lang="en-US" altLang="zh-CN"/>
              <a:t>delete</a:t>
            </a:r>
            <a:r>
              <a:rPr lang="zh-CN" altLang="en-US"/>
              <a:t>语句为例，讲解相应的</a:t>
            </a:r>
            <a:r>
              <a:rPr lang="en-US" altLang="zh-CN"/>
              <a:t>SQL</a:t>
            </a:r>
            <a:r>
              <a:rPr lang="zh-CN" altLang="en-US"/>
              <a:t>引擎代码、查询处理层代码编写</a:t>
            </a:r>
          </a:p>
        </p:txBody>
      </p:sp>
    </p:spTree>
    <p:extLst>
      <p:ext uri="{BB962C8B-B14F-4D97-AF65-F5344CB8AC3E}">
        <p14:creationId xmlns:p14="http://schemas.microsoft.com/office/powerpoint/2010/main" val="15395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6A525-5323-41C5-9D13-AE97BBA8BBD6}"/>
              </a:ext>
            </a:extLst>
          </p:cNvPr>
          <p:cNvSpPr>
            <a:spLocks noGrp="1"/>
          </p:cNvSpPr>
          <p:nvPr>
            <p:ph type="title"/>
          </p:nvPr>
        </p:nvSpPr>
        <p:spPr>
          <a:xfrm>
            <a:off x="838200" y="365126"/>
            <a:ext cx="10515600" cy="857958"/>
          </a:xfrm>
        </p:spPr>
        <p:txBody>
          <a:bodyPr>
            <a:normAutofit/>
          </a:bodyPr>
          <a:lstStyle/>
          <a:p>
            <a:r>
              <a:rPr lang="en-US" altLang="zh-CN" sz="4000"/>
              <a:t>4.1 </a:t>
            </a:r>
            <a:r>
              <a:rPr lang="zh-CN" altLang="en-US" sz="4000"/>
              <a:t>简单的</a:t>
            </a:r>
            <a:r>
              <a:rPr lang="en-US" altLang="zh-CN" sz="4000"/>
              <a:t>delete sql</a:t>
            </a:r>
            <a:endParaRPr lang="zh-CN" altLang="en-US" sz="4000"/>
          </a:p>
        </p:txBody>
      </p:sp>
      <p:sp>
        <p:nvSpPr>
          <p:cNvPr id="3" name="内容占位符 2">
            <a:extLst>
              <a:ext uri="{FF2B5EF4-FFF2-40B4-BE49-F238E27FC236}">
                <a16:creationId xmlns:a16="http://schemas.microsoft.com/office/drawing/2014/main" id="{23669184-518A-45CD-9D87-BB2C672293B9}"/>
              </a:ext>
            </a:extLst>
          </p:cNvPr>
          <p:cNvSpPr>
            <a:spLocks noGrp="1"/>
          </p:cNvSpPr>
          <p:nvPr>
            <p:ph idx="1"/>
          </p:nvPr>
        </p:nvSpPr>
        <p:spPr>
          <a:xfrm>
            <a:off x="838200" y="1412106"/>
            <a:ext cx="10515600" cy="4351338"/>
          </a:xfrm>
        </p:spPr>
        <p:txBody>
          <a:bodyPr/>
          <a:lstStyle/>
          <a:p>
            <a:pPr marL="0" indent="0">
              <a:buNone/>
            </a:pPr>
            <a:r>
              <a:rPr lang="zh-CN" altLang="en-US"/>
              <a:t>让我们从一个简单的例子入手。考虑以下</a:t>
            </a:r>
            <a:r>
              <a:rPr lang="en-US" altLang="zh-CN"/>
              <a:t>sql</a:t>
            </a:r>
          </a:p>
          <a:p>
            <a:pPr marL="0" indent="0">
              <a:buNone/>
            </a:pPr>
            <a:r>
              <a:rPr lang="en-US" altLang="zh-CN"/>
              <a:t>DELETE FROM tablename;</a:t>
            </a:r>
          </a:p>
          <a:p>
            <a:pPr marL="0" indent="0">
              <a:buNone/>
            </a:pPr>
            <a:r>
              <a:rPr lang="zh-CN" altLang="en-US"/>
              <a:t>这条</a:t>
            </a:r>
            <a:r>
              <a:rPr lang="en-US" altLang="zh-CN"/>
              <a:t>sql</a:t>
            </a:r>
            <a:r>
              <a:rPr lang="zh-CN" altLang="en-US"/>
              <a:t>指的是将表中元组全部删除。</a:t>
            </a:r>
            <a:endParaRPr lang="en-US" altLang="zh-CN"/>
          </a:p>
          <a:p>
            <a:pPr marL="0" indent="0">
              <a:buNone/>
            </a:pPr>
            <a:endParaRPr lang="zh-CN" altLang="en-US"/>
          </a:p>
        </p:txBody>
      </p:sp>
    </p:spTree>
    <p:extLst>
      <p:ext uri="{BB962C8B-B14F-4D97-AF65-F5344CB8AC3E}">
        <p14:creationId xmlns:p14="http://schemas.microsoft.com/office/powerpoint/2010/main" val="640995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57AFE8-97EE-45B7-BBFC-8EEB80D0E520}"/>
              </a:ext>
            </a:extLst>
          </p:cNvPr>
          <p:cNvSpPr txBox="1"/>
          <p:nvPr/>
        </p:nvSpPr>
        <p:spPr>
          <a:xfrm>
            <a:off x="704728" y="879455"/>
            <a:ext cx="9982685" cy="4801314"/>
          </a:xfrm>
          <a:prstGeom prst="rect">
            <a:avLst/>
          </a:prstGeom>
          <a:noFill/>
        </p:spPr>
        <p:txBody>
          <a:bodyPr wrap="square" rtlCol="0">
            <a:spAutoFit/>
          </a:bodyPr>
          <a:lstStyle/>
          <a:p>
            <a:r>
              <a:rPr lang="en-US" altLang="zh-CN"/>
              <a:t>DELETE , FROM , ; </a:t>
            </a:r>
            <a:r>
              <a:rPr lang="zh-CN" altLang="en-US"/>
              <a:t>都是终结符，而</a:t>
            </a:r>
            <a:r>
              <a:rPr lang="en-US" altLang="zh-CN"/>
              <a:t>tablename</a:t>
            </a:r>
            <a:r>
              <a:rPr lang="zh-CN" altLang="en-US"/>
              <a:t>是一个非终结符，且具有属性。</a:t>
            </a:r>
            <a:endParaRPr lang="en-US" altLang="zh-CN"/>
          </a:p>
          <a:p>
            <a:r>
              <a:rPr lang="en-US" altLang="zh-CN"/>
              <a:t>tablename</a:t>
            </a:r>
            <a:r>
              <a:rPr lang="zh-CN" altLang="en-US"/>
              <a:t>的产生式</a:t>
            </a:r>
            <a:r>
              <a:rPr lang="en-US" altLang="zh-CN"/>
              <a:t>: tablename := ID</a:t>
            </a:r>
          </a:p>
          <a:p>
            <a:r>
              <a:rPr lang="en-US" altLang="zh-CN"/>
              <a:t>ID</a:t>
            </a:r>
            <a:r>
              <a:rPr lang="zh-CN" altLang="en-US"/>
              <a:t>为终结符，其属性的数据类型为</a:t>
            </a:r>
            <a:r>
              <a:rPr lang="en-US" altLang="zh-CN"/>
              <a:t>class values*  (values</a:t>
            </a:r>
            <a:r>
              <a:rPr lang="zh-CN" altLang="en-US"/>
              <a:t>类的定义见文档</a:t>
            </a:r>
            <a:r>
              <a:rPr lang="en-US" altLang="zh-CN"/>
              <a:t>)</a:t>
            </a:r>
          </a:p>
          <a:p>
            <a:r>
              <a:rPr lang="zh-CN" altLang="en-US"/>
              <a:t>所以</a:t>
            </a:r>
            <a:r>
              <a:rPr lang="en-US" altLang="zh-CN"/>
              <a:t>tablename</a:t>
            </a:r>
            <a:r>
              <a:rPr lang="zh-CN" altLang="en-US"/>
              <a:t>的属性的数据类型也为</a:t>
            </a:r>
            <a:r>
              <a:rPr lang="en-US" altLang="zh-CN"/>
              <a:t>class values* </a:t>
            </a:r>
            <a:r>
              <a:rPr lang="zh-CN" altLang="en-US"/>
              <a:t>， 不难写出上述产生式的语义动作：</a:t>
            </a:r>
            <a:endParaRPr lang="en-US" altLang="zh-CN"/>
          </a:p>
          <a:p>
            <a:r>
              <a:rPr lang="en-US" altLang="zh-CN" sz="1800">
                <a:solidFill>
                  <a:srgbClr val="000000"/>
                </a:solidFill>
                <a:latin typeface="新宋体" panose="02010609030101010101" pitchFamily="49" charset="-122"/>
                <a:ea typeface="新宋体" panose="02010609030101010101" pitchFamily="49" charset="-122"/>
              </a:rPr>
              <a:t>tablename : ID{$$=$1;}</a:t>
            </a:r>
          </a:p>
          <a:p>
            <a:r>
              <a:rPr lang="en-US" altLang="zh-CN" sz="1800">
                <a:solidFill>
                  <a:srgbClr val="000000"/>
                </a:solidFill>
                <a:latin typeface="新宋体" panose="02010609030101010101" pitchFamily="49" charset="-122"/>
                <a:ea typeface="新宋体" panose="02010609030101010101" pitchFamily="49" charset="-122"/>
              </a:rPr>
              <a:t>;</a:t>
            </a:r>
          </a:p>
          <a:p>
            <a:endParaRPr lang="en-US" altLang="zh-CN">
              <a:solidFill>
                <a:srgbClr val="000000"/>
              </a:solidFill>
              <a:latin typeface="新宋体" panose="02010609030101010101" pitchFamily="49" charset="-122"/>
              <a:ea typeface="新宋体" panose="02010609030101010101" pitchFamily="49" charset="-122"/>
            </a:endParaRPr>
          </a:p>
          <a:p>
            <a:endParaRPr lang="en-US" altLang="zh-CN">
              <a:solidFill>
                <a:srgbClr val="000000"/>
              </a:solidFill>
              <a:latin typeface="新宋体" panose="02010609030101010101" pitchFamily="49" charset="-122"/>
              <a:ea typeface="新宋体" panose="02010609030101010101" pitchFamily="49" charset="-122"/>
            </a:endParaRPr>
          </a:p>
          <a:p>
            <a:endParaRPr lang="en-US" altLang="zh-CN"/>
          </a:p>
          <a:p>
            <a:r>
              <a:rPr lang="zh-CN" altLang="en-US"/>
              <a:t>查询处理层处理</a:t>
            </a:r>
            <a:r>
              <a:rPr lang="en-US" altLang="zh-CN"/>
              <a:t>delete sql</a:t>
            </a:r>
            <a:r>
              <a:rPr lang="zh-CN" altLang="en-US"/>
              <a:t>的成员函数为</a:t>
            </a:r>
            <a:r>
              <a:rPr lang="en-US" altLang="zh-CN"/>
              <a:t>(</a:t>
            </a:r>
            <a:r>
              <a:rPr lang="zh-CN" altLang="en-US"/>
              <a:t>函数细节见文档</a:t>
            </a:r>
            <a:r>
              <a:rPr lang="en-US" altLang="zh-CN"/>
              <a:t>):</a:t>
            </a:r>
          </a:p>
          <a:p>
            <a:r>
              <a:rPr lang="en-US" altLang="zh-CN" sz="1800">
                <a:solidFill>
                  <a:srgbClr val="0000FF"/>
                </a:solidFill>
                <a:latin typeface="新宋体" panose="02010609030101010101" pitchFamily="49" charset="-122"/>
                <a:ea typeface="新宋体" panose="02010609030101010101" pitchFamily="49" charset="-122"/>
              </a:rPr>
              <a:t>void</a:t>
            </a:r>
            <a:r>
              <a:rPr lang="en-US" altLang="zh-CN" sz="1800">
                <a:solidFill>
                  <a:srgbClr val="000000"/>
                </a:solidFill>
                <a:latin typeface="新宋体" panose="02010609030101010101" pitchFamily="49" charset="-122"/>
                <a:ea typeface="新宋体" panose="02010609030101010101" pitchFamily="49" charset="-122"/>
              </a:rPr>
              <a:t> QueryProcessor::deleteTable(</a:t>
            </a:r>
            <a:r>
              <a:rPr lang="en-US" altLang="zh-CN" sz="1800">
                <a:solidFill>
                  <a:srgbClr val="2B91AF"/>
                </a:solidFill>
                <a:latin typeface="新宋体" panose="02010609030101010101" pitchFamily="49" charset="-122"/>
                <a:ea typeface="新宋体" panose="02010609030101010101" pitchFamily="49" charset="-122"/>
              </a:rPr>
              <a:t>string</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808080"/>
                </a:solidFill>
                <a:latin typeface="新宋体" panose="02010609030101010101" pitchFamily="49" charset="-122"/>
                <a:ea typeface="新宋体" panose="02010609030101010101" pitchFamily="49" charset="-122"/>
              </a:rPr>
              <a:t>tablename</a:t>
            </a:r>
            <a:r>
              <a:rPr lang="en-US" altLang="zh-CN" sz="1800">
                <a:solidFill>
                  <a:srgbClr val="000000"/>
                </a:solidFill>
                <a:latin typeface="新宋体" panose="02010609030101010101" pitchFamily="49" charset="-122"/>
                <a:ea typeface="新宋体" panose="02010609030101010101" pitchFamily="49" charset="-122"/>
              </a:rPr>
              <a:t>,</a:t>
            </a:r>
            <a:r>
              <a:rPr lang="en-US" altLang="zh-CN" sz="1800">
                <a:solidFill>
                  <a:srgbClr val="2B91AF"/>
                </a:solidFill>
                <a:latin typeface="新宋体" panose="02010609030101010101" pitchFamily="49" charset="-122"/>
                <a:ea typeface="新宋体" panose="02010609030101010101" pitchFamily="49" charset="-122"/>
              </a:rPr>
              <a:t>condition</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808080"/>
                </a:solidFill>
                <a:latin typeface="新宋体" panose="02010609030101010101" pitchFamily="49" charset="-122"/>
                <a:ea typeface="新宋体" panose="02010609030101010101" pitchFamily="49" charset="-122"/>
              </a:rPr>
              <a:t>root</a:t>
            </a:r>
            <a:r>
              <a:rPr lang="en-US" altLang="zh-CN" sz="1800">
                <a:solidFill>
                  <a:srgbClr val="000000"/>
                </a:solidFill>
                <a:latin typeface="新宋体" panose="02010609030101010101" pitchFamily="49" charset="-122"/>
                <a:ea typeface="新宋体" panose="02010609030101010101" pitchFamily="49" charset="-122"/>
              </a:rPr>
              <a:t>);</a:t>
            </a:r>
          </a:p>
          <a:p>
            <a:r>
              <a:rPr lang="zh-CN" altLang="en-US"/>
              <a:t>所以，简单</a:t>
            </a:r>
            <a:r>
              <a:rPr lang="en-US" altLang="zh-CN"/>
              <a:t>delete</a:t>
            </a:r>
            <a:r>
              <a:rPr lang="zh-CN" altLang="en-US"/>
              <a:t>语句的语义动作即为：</a:t>
            </a:r>
            <a:endParaRPr lang="en-US" altLang="zh-CN"/>
          </a:p>
          <a:p>
            <a:r>
              <a:rPr lang="en-US" altLang="zh-CN" sz="1800">
                <a:solidFill>
                  <a:srgbClr val="000000"/>
                </a:solidFill>
                <a:latin typeface="新宋体" panose="02010609030101010101" pitchFamily="49" charset="-122"/>
                <a:ea typeface="新宋体" panose="02010609030101010101" pitchFamily="49" charset="-122"/>
              </a:rPr>
              <a:t>deletetable : DELETE FROM tablename ';'{</a:t>
            </a:r>
          </a:p>
          <a:p>
            <a:r>
              <a:rPr lang="en-US" altLang="zh-CN" sz="1800">
                <a:solidFill>
                  <a:srgbClr val="000000"/>
                </a:solidFill>
                <a:latin typeface="新宋体" panose="02010609030101010101" pitchFamily="49" charset="-122"/>
                <a:ea typeface="新宋体" panose="02010609030101010101" pitchFamily="49" charset="-122"/>
              </a:rPr>
              <a:t>QueryProcessor qp;</a:t>
            </a:r>
          </a:p>
          <a:p>
            <a:r>
              <a:rPr lang="en-US" altLang="zh-CN" sz="1800">
                <a:solidFill>
                  <a:srgbClr val="000000"/>
                </a:solidFill>
                <a:latin typeface="新宋体" panose="02010609030101010101" pitchFamily="49" charset="-122"/>
                <a:ea typeface="新宋体" panose="02010609030101010101" pitchFamily="49" charset="-122"/>
              </a:rPr>
              <a:t>qp.deleteTable($3-&gt;getStringValue(),NULL);</a:t>
            </a:r>
          </a:p>
          <a:p>
            <a:r>
              <a:rPr lang="en-US" altLang="zh-CN" sz="1800">
                <a:solidFill>
                  <a:srgbClr val="000000"/>
                </a:solidFill>
                <a:latin typeface="新宋体" panose="02010609030101010101" pitchFamily="49" charset="-122"/>
                <a:ea typeface="新宋体" panose="02010609030101010101" pitchFamily="49" charset="-122"/>
              </a:rPr>
              <a:t>}</a:t>
            </a:r>
          </a:p>
          <a:p>
            <a:r>
              <a:rPr lang="en-US" altLang="zh-CN">
                <a:solidFill>
                  <a:srgbClr val="000000"/>
                </a:solidFill>
                <a:latin typeface="新宋体" panose="02010609030101010101" pitchFamily="49" charset="-122"/>
                <a:ea typeface="新宋体" panose="02010609030101010101" pitchFamily="49" charset="-122"/>
              </a:rPr>
              <a:t>;</a:t>
            </a:r>
            <a:endParaRPr lang="en-US" altLang="zh-CN"/>
          </a:p>
        </p:txBody>
      </p:sp>
    </p:spTree>
    <p:extLst>
      <p:ext uri="{BB962C8B-B14F-4D97-AF65-F5344CB8AC3E}">
        <p14:creationId xmlns:p14="http://schemas.microsoft.com/office/powerpoint/2010/main" val="3082528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E28FB-219D-4B2F-9F6D-92AB3C91E019}"/>
              </a:ext>
            </a:extLst>
          </p:cNvPr>
          <p:cNvSpPr>
            <a:spLocks noGrp="1"/>
          </p:cNvSpPr>
          <p:nvPr>
            <p:ph type="title"/>
          </p:nvPr>
        </p:nvSpPr>
        <p:spPr>
          <a:xfrm>
            <a:off x="838200" y="365125"/>
            <a:ext cx="10515600" cy="828837"/>
          </a:xfrm>
        </p:spPr>
        <p:txBody>
          <a:bodyPr>
            <a:normAutofit/>
          </a:bodyPr>
          <a:lstStyle/>
          <a:p>
            <a:r>
              <a:rPr lang="zh-CN" altLang="en-US" sz="3000"/>
              <a:t>编写查询处理层的</a:t>
            </a:r>
            <a:r>
              <a:rPr lang="en-US" altLang="zh-CN" sz="3000"/>
              <a:t>deleteTable</a:t>
            </a:r>
            <a:r>
              <a:rPr lang="zh-CN" altLang="en-US" sz="3000"/>
              <a:t>函数</a:t>
            </a:r>
          </a:p>
        </p:txBody>
      </p:sp>
      <p:sp>
        <p:nvSpPr>
          <p:cNvPr id="4" name="文本框 3">
            <a:extLst>
              <a:ext uri="{FF2B5EF4-FFF2-40B4-BE49-F238E27FC236}">
                <a16:creationId xmlns:a16="http://schemas.microsoft.com/office/drawing/2014/main" id="{FD5976CA-A73D-44AD-AD8D-7F7CFA80C680}"/>
              </a:ext>
            </a:extLst>
          </p:cNvPr>
          <p:cNvSpPr txBox="1"/>
          <p:nvPr/>
        </p:nvSpPr>
        <p:spPr>
          <a:xfrm>
            <a:off x="838200" y="1421104"/>
            <a:ext cx="10110818" cy="2400657"/>
          </a:xfrm>
          <a:prstGeom prst="rect">
            <a:avLst/>
          </a:prstGeom>
          <a:noFill/>
        </p:spPr>
        <p:txBody>
          <a:bodyPr wrap="square" rtlCol="0">
            <a:spAutoFit/>
          </a:bodyPr>
          <a:lstStyle/>
          <a:p>
            <a:r>
              <a:rPr lang="zh-CN" altLang="en-US" sz="3200" b="1"/>
              <a:t>迭代器思想</a:t>
            </a:r>
            <a:endParaRPr lang="en-US" altLang="zh-CN" sz="3200" b="1"/>
          </a:p>
          <a:p>
            <a:pPr marL="0" indent="0">
              <a:buNone/>
            </a:pPr>
            <a:r>
              <a:rPr lang="zh-CN" altLang="en-US" sz="2000"/>
              <a:t>有关数据库的操作大部分可以用迭代器模型描述。</a:t>
            </a:r>
            <a:endParaRPr lang="en-US" altLang="zh-CN" sz="2000"/>
          </a:p>
          <a:p>
            <a:pPr marL="0" indent="0">
              <a:buNone/>
            </a:pPr>
            <a:r>
              <a:rPr lang="zh-CN" altLang="en-US" sz="2000"/>
              <a:t>迭代器模型由三个基本操作组成：</a:t>
            </a:r>
            <a:endParaRPr lang="en-US" altLang="zh-CN" sz="2000"/>
          </a:p>
          <a:p>
            <a:r>
              <a:rPr lang="en-US" altLang="zh-CN" sz="2000"/>
              <a:t>1. Open()</a:t>
            </a:r>
            <a:r>
              <a:rPr lang="zh-CN" altLang="en-US" sz="2000"/>
              <a:t>：初始化操作中所需的数据结构等。</a:t>
            </a:r>
            <a:endParaRPr lang="en-US" altLang="zh-CN" sz="2000"/>
          </a:p>
          <a:p>
            <a:r>
              <a:rPr lang="en-US" altLang="zh-CN" sz="2000"/>
              <a:t>2. GetNext()</a:t>
            </a:r>
            <a:r>
              <a:rPr lang="zh-CN" altLang="en-US" sz="2000"/>
              <a:t>：从关系中返回下一个元组。</a:t>
            </a:r>
            <a:endParaRPr lang="en-US" altLang="zh-CN" sz="2000"/>
          </a:p>
          <a:p>
            <a:r>
              <a:rPr lang="en-US" altLang="zh-CN" sz="2000"/>
              <a:t>3. Close()</a:t>
            </a:r>
            <a:r>
              <a:rPr lang="zh-CN" altLang="en-US" sz="2000"/>
              <a:t>：负责在使用者得到所有需要的元组后终结迭代。</a:t>
            </a:r>
          </a:p>
          <a:p>
            <a:endParaRPr lang="zh-CN" altLang="en-US"/>
          </a:p>
        </p:txBody>
      </p:sp>
      <p:sp>
        <p:nvSpPr>
          <p:cNvPr id="5" name="文本框 4">
            <a:extLst>
              <a:ext uri="{FF2B5EF4-FFF2-40B4-BE49-F238E27FC236}">
                <a16:creationId xmlns:a16="http://schemas.microsoft.com/office/drawing/2014/main" id="{A6498987-85EE-4297-B397-330806CA74BB}"/>
              </a:ext>
            </a:extLst>
          </p:cNvPr>
          <p:cNvSpPr txBox="1"/>
          <p:nvPr/>
        </p:nvSpPr>
        <p:spPr>
          <a:xfrm>
            <a:off x="838200" y="4339032"/>
            <a:ext cx="8870748" cy="461665"/>
          </a:xfrm>
          <a:prstGeom prst="rect">
            <a:avLst/>
          </a:prstGeom>
          <a:noFill/>
        </p:spPr>
        <p:txBody>
          <a:bodyPr wrap="square" rtlCol="0">
            <a:spAutoFit/>
          </a:bodyPr>
          <a:lstStyle/>
          <a:p>
            <a:r>
              <a:rPr lang="zh-CN" altLang="en-US" sz="2400"/>
              <a:t>同样的，</a:t>
            </a:r>
            <a:r>
              <a:rPr lang="en-US" altLang="zh-CN" sz="2400"/>
              <a:t>deleteTable</a:t>
            </a:r>
            <a:r>
              <a:rPr lang="zh-CN" altLang="en-US" sz="2400"/>
              <a:t>函数也是基于迭代器思想。</a:t>
            </a:r>
          </a:p>
        </p:txBody>
      </p:sp>
    </p:spTree>
    <p:extLst>
      <p:ext uri="{BB962C8B-B14F-4D97-AF65-F5344CB8AC3E}">
        <p14:creationId xmlns:p14="http://schemas.microsoft.com/office/powerpoint/2010/main" val="4139483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9CD638-1B45-4F8E-8F18-5B533A8A73D2}"/>
              </a:ext>
            </a:extLst>
          </p:cNvPr>
          <p:cNvSpPr txBox="1"/>
          <p:nvPr/>
        </p:nvSpPr>
        <p:spPr>
          <a:xfrm>
            <a:off x="669782" y="821212"/>
            <a:ext cx="10867966" cy="4339650"/>
          </a:xfrm>
          <a:prstGeom prst="rect">
            <a:avLst/>
          </a:prstGeom>
          <a:noFill/>
        </p:spPr>
        <p:txBody>
          <a:bodyPr wrap="square" rtlCol="0">
            <a:spAutoFit/>
          </a:bodyPr>
          <a:lstStyle/>
          <a:p>
            <a:r>
              <a:rPr lang="zh-CN" altLang="en-US" sz="2400"/>
              <a:t>算法流程：</a:t>
            </a:r>
            <a:endParaRPr lang="en-US" altLang="zh-CN" sz="2400"/>
          </a:p>
          <a:p>
            <a:pPr marL="342900" indent="-342900">
              <a:buAutoNum type="arabicPeriod"/>
            </a:pPr>
            <a:r>
              <a:rPr lang="zh-CN" altLang="en-US"/>
              <a:t>判断是否</a:t>
            </a:r>
            <a:r>
              <a:rPr lang="en-US" altLang="zh-CN"/>
              <a:t>use Database</a:t>
            </a:r>
            <a:r>
              <a:rPr lang="zh-CN" altLang="en-US"/>
              <a:t>，即当前是否指定了被使用的数据库。对应的代码即为判断查询处理层的静态成员变量</a:t>
            </a:r>
            <a:r>
              <a:rPr lang="en-US" altLang="zh-CN" sz="1800">
                <a:solidFill>
                  <a:srgbClr val="000000"/>
                </a:solidFill>
                <a:latin typeface="新宋体" panose="02010609030101010101" pitchFamily="49" charset="-122"/>
                <a:ea typeface="新宋体" panose="02010609030101010101" pitchFamily="49" charset="-122"/>
              </a:rPr>
              <a:t>usedatabase</a:t>
            </a:r>
            <a:r>
              <a:rPr lang="zh-CN" altLang="en-US" sz="1800">
                <a:solidFill>
                  <a:srgbClr val="000000"/>
                </a:solidFill>
                <a:latin typeface="新宋体" panose="02010609030101010101" pitchFamily="49" charset="-122"/>
                <a:ea typeface="新宋体" panose="02010609030101010101" pitchFamily="49" charset="-122"/>
              </a:rPr>
              <a:t>是否为空。</a:t>
            </a:r>
            <a:endParaRPr lang="en-US" altLang="zh-CN" sz="1800">
              <a:solidFill>
                <a:srgbClr val="000000"/>
              </a:solidFill>
              <a:latin typeface="新宋体" panose="02010609030101010101" pitchFamily="49" charset="-122"/>
              <a:ea typeface="新宋体" panose="02010609030101010101" pitchFamily="49" charset="-122"/>
            </a:endParaRPr>
          </a:p>
          <a:p>
            <a:r>
              <a:rPr lang="zh-CN" altLang="en-US" sz="1800">
                <a:solidFill>
                  <a:srgbClr val="000000"/>
                </a:solidFill>
                <a:latin typeface="新宋体" panose="02010609030101010101" pitchFamily="49" charset="-122"/>
                <a:ea typeface="新宋体" panose="02010609030101010101" pitchFamily="49" charset="-122"/>
              </a:rPr>
              <a:t>代码如下：</a:t>
            </a:r>
            <a:endParaRPr lang="en-US" altLang="zh-CN" sz="1800">
              <a:solidFill>
                <a:srgbClr val="000000"/>
              </a:solidFill>
              <a:latin typeface="新宋体" panose="02010609030101010101" pitchFamily="49" charset="-122"/>
              <a:ea typeface="新宋体" panose="02010609030101010101" pitchFamily="49" charset="-122"/>
            </a:endParaRPr>
          </a:p>
          <a:p>
            <a:r>
              <a:rPr lang="en-US" altLang="zh-CN" sz="1800">
                <a:solidFill>
                  <a:srgbClr val="0000FF"/>
                </a:solidFill>
                <a:latin typeface="新宋体" panose="02010609030101010101" pitchFamily="49" charset="-122"/>
                <a:ea typeface="新宋体" panose="02010609030101010101" pitchFamily="49" charset="-122"/>
              </a:rPr>
              <a:t>if</a:t>
            </a:r>
            <a:r>
              <a:rPr lang="en-US" altLang="zh-CN" sz="1800">
                <a:solidFill>
                  <a:srgbClr val="000000"/>
                </a:solidFill>
                <a:latin typeface="新宋体" panose="02010609030101010101" pitchFamily="49" charset="-122"/>
                <a:ea typeface="新宋体" panose="02010609030101010101" pitchFamily="49" charset="-122"/>
              </a:rPr>
              <a:t> (usedatabase.empty()) {</a:t>
            </a:r>
          </a:p>
          <a:p>
            <a:r>
              <a:rPr lang="en-US" altLang="zh-CN" sz="1800">
                <a:solidFill>
                  <a:srgbClr val="000000"/>
                </a:solidFill>
                <a:latin typeface="新宋体" panose="02010609030101010101" pitchFamily="49" charset="-122"/>
                <a:ea typeface="新宋体" panose="02010609030101010101" pitchFamily="49" charset="-122"/>
              </a:rPr>
              <a:t>cout </a:t>
            </a:r>
            <a:r>
              <a:rPr lang="en-US" altLang="zh-CN" sz="1800">
                <a:solidFill>
                  <a:srgbClr val="008080"/>
                </a:solidFill>
                <a:latin typeface="新宋体" panose="02010609030101010101" pitchFamily="49" charset="-122"/>
                <a:ea typeface="新宋体" panose="02010609030101010101" pitchFamily="49" charset="-122"/>
              </a:rPr>
              <a:t>&lt;&lt;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A31515"/>
                </a:solidFill>
                <a:latin typeface="新宋体" panose="02010609030101010101" pitchFamily="49" charset="-122"/>
                <a:ea typeface="新宋体" panose="02010609030101010101" pitchFamily="49" charset="-122"/>
              </a:rPr>
              <a:t>"error: not use a database"</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&lt;&lt;</a:t>
            </a:r>
            <a:r>
              <a:rPr lang="en-US" altLang="zh-CN" sz="1800">
                <a:solidFill>
                  <a:srgbClr val="000000"/>
                </a:solidFill>
                <a:latin typeface="新宋体" panose="02010609030101010101" pitchFamily="49" charset="-122"/>
                <a:ea typeface="新宋体" panose="02010609030101010101" pitchFamily="49" charset="-122"/>
              </a:rPr>
              <a:t> endl;</a:t>
            </a:r>
          </a:p>
          <a:p>
            <a:r>
              <a:rPr lang="en-US" altLang="zh-CN" sz="1800">
                <a:solidFill>
                  <a:srgbClr val="0000FF"/>
                </a:solidFill>
                <a:latin typeface="新宋体" panose="02010609030101010101" pitchFamily="49" charset="-122"/>
                <a:ea typeface="新宋体" panose="02010609030101010101" pitchFamily="49" charset="-122"/>
              </a:rPr>
              <a:t>return</a:t>
            </a:r>
            <a:r>
              <a:rPr lang="en-US" altLang="zh-CN" sz="1800">
                <a:solidFill>
                  <a:srgbClr val="000000"/>
                </a:solidFill>
                <a:latin typeface="新宋体" panose="02010609030101010101" pitchFamily="49" charset="-122"/>
                <a:ea typeface="新宋体" panose="02010609030101010101" pitchFamily="49" charset="-122"/>
              </a:rPr>
              <a:t>;</a:t>
            </a:r>
          </a:p>
          <a:p>
            <a:r>
              <a:rPr lang="en-US" altLang="zh-CN" sz="1800">
                <a:solidFill>
                  <a:srgbClr val="000000"/>
                </a:solidFill>
                <a:latin typeface="新宋体" panose="02010609030101010101" pitchFamily="49" charset="-122"/>
                <a:ea typeface="新宋体" panose="02010609030101010101" pitchFamily="49" charset="-122"/>
              </a:rPr>
              <a:t>}</a:t>
            </a:r>
          </a:p>
          <a:p>
            <a:endParaRPr lang="en-US" altLang="zh-CN">
              <a:solidFill>
                <a:srgbClr val="000000"/>
              </a:solidFill>
              <a:latin typeface="新宋体" panose="02010609030101010101" pitchFamily="49" charset="-122"/>
              <a:ea typeface="新宋体" panose="02010609030101010101" pitchFamily="49" charset="-122"/>
            </a:endParaRPr>
          </a:p>
          <a:p>
            <a:endParaRPr lang="en-US" altLang="zh-CN" sz="1800">
              <a:solidFill>
                <a:srgbClr val="000000"/>
              </a:solidFill>
              <a:latin typeface="新宋体" panose="02010609030101010101" pitchFamily="49" charset="-122"/>
              <a:ea typeface="新宋体" panose="02010609030101010101" pitchFamily="49" charset="-122"/>
            </a:endParaRPr>
          </a:p>
          <a:p>
            <a:r>
              <a:rPr lang="en-US" altLang="zh-CN"/>
              <a:t>2.  </a:t>
            </a:r>
            <a:r>
              <a:rPr lang="zh-CN" altLang="en-US"/>
              <a:t>判断从</a:t>
            </a:r>
            <a:r>
              <a:rPr lang="en-US" altLang="zh-CN"/>
              <a:t>SQL</a:t>
            </a:r>
            <a:r>
              <a:rPr lang="zh-CN" altLang="en-US"/>
              <a:t>引擎获取的表名对应的表是否在当前数据库中。对应的代码为调用查询处理层静态成员变量</a:t>
            </a:r>
            <a:r>
              <a:rPr lang="en-US" altLang="zh-CN"/>
              <a:t>mdm</a:t>
            </a:r>
            <a:r>
              <a:rPr lang="zh-CN" altLang="en-US"/>
              <a:t>的</a:t>
            </a:r>
            <a:r>
              <a:rPr lang="en-US" altLang="zh-CN" sz="1800">
                <a:solidFill>
                  <a:srgbClr val="000000"/>
                </a:solidFill>
                <a:latin typeface="新宋体" panose="02010609030101010101" pitchFamily="49" charset="-122"/>
                <a:ea typeface="新宋体" panose="02010609030101010101" pitchFamily="49" charset="-122"/>
              </a:rPr>
              <a:t>selectDBTable</a:t>
            </a:r>
            <a:r>
              <a:rPr lang="zh-CN" altLang="en-US" sz="1800">
                <a:solidFill>
                  <a:srgbClr val="000000"/>
                </a:solidFill>
                <a:latin typeface="新宋体" panose="02010609030101010101" pitchFamily="49" charset="-122"/>
                <a:ea typeface="新宋体" panose="02010609030101010101" pitchFamily="49" charset="-122"/>
              </a:rPr>
              <a:t>函数</a:t>
            </a:r>
            <a:r>
              <a:rPr lang="en-US" altLang="zh-CN" sz="1800">
                <a:solidFill>
                  <a:srgbClr val="000000"/>
                </a:solidFill>
                <a:latin typeface="新宋体" panose="02010609030101010101" pitchFamily="49" charset="-122"/>
                <a:ea typeface="新宋体" panose="02010609030101010101" pitchFamily="49" charset="-122"/>
              </a:rPr>
              <a:t>(</a:t>
            </a:r>
            <a:r>
              <a:rPr lang="zh-CN" altLang="en-US">
                <a:solidFill>
                  <a:srgbClr val="000000"/>
                </a:solidFill>
                <a:latin typeface="新宋体" panose="02010609030101010101" pitchFamily="49" charset="-122"/>
                <a:ea typeface="新宋体" panose="02010609030101010101" pitchFamily="49" charset="-122"/>
              </a:rPr>
              <a:t>细节见文档</a:t>
            </a:r>
            <a:r>
              <a:rPr lang="en-US" altLang="zh-CN" sz="1800">
                <a:solidFill>
                  <a:srgbClr val="000000"/>
                </a:solidFill>
                <a:latin typeface="新宋体" panose="02010609030101010101" pitchFamily="49" charset="-122"/>
                <a:ea typeface="新宋体" panose="02010609030101010101" pitchFamily="49" charset="-122"/>
              </a:rPr>
              <a:t>)</a:t>
            </a:r>
            <a:r>
              <a:rPr lang="zh-CN" altLang="en-US" sz="1800">
                <a:solidFill>
                  <a:srgbClr val="000000"/>
                </a:solidFill>
                <a:latin typeface="新宋体" panose="02010609030101010101" pitchFamily="49" charset="-122"/>
                <a:ea typeface="新宋体" panose="02010609030101010101" pitchFamily="49" charset="-122"/>
              </a:rPr>
              <a:t>，判断返回的</a:t>
            </a:r>
            <a:r>
              <a:rPr lang="en-US" altLang="zh-CN" sz="1800">
                <a:solidFill>
                  <a:srgbClr val="000000"/>
                </a:solidFill>
                <a:latin typeface="新宋体" panose="02010609030101010101" pitchFamily="49" charset="-122"/>
                <a:ea typeface="新宋体" panose="02010609030101010101" pitchFamily="49" charset="-122"/>
              </a:rPr>
              <a:t>vector</a:t>
            </a:r>
            <a:r>
              <a:rPr lang="zh-CN" altLang="en-US" sz="1800">
                <a:solidFill>
                  <a:srgbClr val="000000"/>
                </a:solidFill>
                <a:latin typeface="新宋体" panose="02010609030101010101" pitchFamily="49" charset="-122"/>
                <a:ea typeface="新宋体" panose="02010609030101010101" pitchFamily="49" charset="-122"/>
              </a:rPr>
              <a:t>容器的</a:t>
            </a:r>
            <a:r>
              <a:rPr lang="en-US" altLang="zh-CN" sz="1800">
                <a:solidFill>
                  <a:srgbClr val="000000"/>
                </a:solidFill>
                <a:latin typeface="新宋体" panose="02010609030101010101" pitchFamily="49" charset="-122"/>
                <a:ea typeface="新宋体" panose="02010609030101010101" pitchFamily="49" charset="-122"/>
              </a:rPr>
              <a:t>size</a:t>
            </a:r>
            <a:r>
              <a:rPr lang="zh-CN" altLang="en-US" sz="1800">
                <a:solidFill>
                  <a:srgbClr val="000000"/>
                </a:solidFill>
                <a:latin typeface="新宋体" panose="02010609030101010101" pitchFamily="49" charset="-122"/>
                <a:ea typeface="新宋体" panose="02010609030101010101" pitchFamily="49" charset="-122"/>
              </a:rPr>
              <a:t>是否为</a:t>
            </a:r>
            <a:r>
              <a:rPr lang="en-US" altLang="zh-CN" sz="1800">
                <a:solidFill>
                  <a:srgbClr val="000000"/>
                </a:solidFill>
                <a:latin typeface="新宋体" panose="02010609030101010101" pitchFamily="49" charset="-122"/>
                <a:ea typeface="新宋体" panose="02010609030101010101" pitchFamily="49" charset="-122"/>
              </a:rPr>
              <a:t>0.</a:t>
            </a:r>
            <a:endParaRPr lang="en-US" altLang="zh-CN"/>
          </a:p>
          <a:p>
            <a:r>
              <a:rPr lang="en-US" altLang="zh-CN" sz="1800">
                <a:solidFill>
                  <a:srgbClr val="0000FF"/>
                </a:solidFill>
                <a:latin typeface="新宋体" panose="02010609030101010101" pitchFamily="49" charset="-122"/>
                <a:ea typeface="新宋体" panose="02010609030101010101" pitchFamily="49" charset="-122"/>
              </a:rPr>
              <a:t>if</a:t>
            </a:r>
            <a:r>
              <a:rPr lang="en-US" altLang="zh-CN" sz="1800">
                <a:solidFill>
                  <a:srgbClr val="000000"/>
                </a:solidFill>
                <a:latin typeface="新宋体" panose="02010609030101010101" pitchFamily="49" charset="-122"/>
                <a:ea typeface="新宋体" panose="02010609030101010101" pitchFamily="49" charset="-122"/>
              </a:rPr>
              <a:t> ((mdm-&gt;selectDBTable(usedatabase, </a:t>
            </a:r>
            <a:r>
              <a:rPr lang="en-US" altLang="zh-CN" sz="1800">
                <a:solidFill>
                  <a:srgbClr val="808080"/>
                </a:solidFill>
                <a:latin typeface="新宋体" panose="02010609030101010101" pitchFamily="49" charset="-122"/>
                <a:ea typeface="新宋体" panose="02010609030101010101" pitchFamily="49" charset="-122"/>
              </a:rPr>
              <a:t>tablename</a:t>
            </a:r>
            <a:r>
              <a:rPr lang="en-US" altLang="zh-CN" sz="1800">
                <a:solidFill>
                  <a:srgbClr val="000000"/>
                </a:solidFill>
                <a:latin typeface="新宋体" panose="02010609030101010101" pitchFamily="49" charset="-122"/>
                <a:ea typeface="新宋体" panose="02010609030101010101" pitchFamily="49" charset="-122"/>
              </a:rPr>
              <a:t>)).size() == 0) {</a:t>
            </a:r>
          </a:p>
          <a:p>
            <a:r>
              <a:rPr lang="en-US" altLang="zh-CN" sz="1800">
                <a:solidFill>
                  <a:srgbClr val="000000"/>
                </a:solidFill>
                <a:latin typeface="新宋体" panose="02010609030101010101" pitchFamily="49" charset="-122"/>
                <a:ea typeface="新宋体" panose="02010609030101010101" pitchFamily="49" charset="-122"/>
              </a:rPr>
              <a:t>cout </a:t>
            </a:r>
            <a:r>
              <a:rPr lang="en-US" altLang="zh-CN" sz="1800">
                <a:solidFill>
                  <a:srgbClr val="008080"/>
                </a:solidFill>
                <a:latin typeface="新宋体" panose="02010609030101010101" pitchFamily="49" charset="-122"/>
                <a:ea typeface="新宋体" panose="02010609030101010101" pitchFamily="49" charset="-122"/>
              </a:rPr>
              <a:t>&lt;&lt;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808080"/>
                </a:solidFill>
                <a:latin typeface="新宋体" panose="02010609030101010101" pitchFamily="49" charset="-122"/>
                <a:ea typeface="新宋体" panose="02010609030101010101" pitchFamily="49" charset="-122"/>
              </a:rPr>
              <a:t>tablename</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A31515"/>
                </a:solidFill>
                <a:latin typeface="新宋体" panose="02010609030101010101" pitchFamily="49" charset="-122"/>
                <a:ea typeface="新宋体" panose="02010609030101010101" pitchFamily="49" charset="-122"/>
              </a:rPr>
              <a:t>" is not Exist,Insert Into Table error"</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&lt;&lt;</a:t>
            </a:r>
            <a:r>
              <a:rPr lang="en-US" altLang="zh-CN" sz="1800">
                <a:solidFill>
                  <a:srgbClr val="000000"/>
                </a:solidFill>
                <a:latin typeface="新宋体" panose="02010609030101010101" pitchFamily="49" charset="-122"/>
                <a:ea typeface="新宋体" panose="02010609030101010101" pitchFamily="49" charset="-122"/>
              </a:rPr>
              <a:t> endl;</a:t>
            </a:r>
          </a:p>
          <a:p>
            <a:r>
              <a:rPr lang="en-US" altLang="zh-CN" sz="1800">
                <a:solidFill>
                  <a:srgbClr val="0000FF"/>
                </a:solidFill>
                <a:latin typeface="新宋体" panose="02010609030101010101" pitchFamily="49" charset="-122"/>
                <a:ea typeface="新宋体" panose="02010609030101010101" pitchFamily="49" charset="-122"/>
              </a:rPr>
              <a:t>return</a:t>
            </a:r>
            <a:r>
              <a:rPr lang="en-US" altLang="zh-CN" sz="180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466539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A99039-9CE8-464A-B542-7373A150ADB9}"/>
              </a:ext>
            </a:extLst>
          </p:cNvPr>
          <p:cNvSpPr>
            <a:spLocks noGrp="1"/>
          </p:cNvSpPr>
          <p:nvPr>
            <p:ph idx="1"/>
          </p:nvPr>
        </p:nvSpPr>
        <p:spPr>
          <a:xfrm>
            <a:off x="517867" y="579244"/>
            <a:ext cx="11287793" cy="4907156"/>
          </a:xfrm>
        </p:spPr>
        <p:txBody>
          <a:bodyPr>
            <a:normAutofit/>
          </a:bodyPr>
          <a:lstStyle/>
          <a:p>
            <a:pPr marL="0" indent="0">
              <a:buNone/>
            </a:pPr>
            <a:r>
              <a:rPr lang="en-US" altLang="zh-CN" sz="1800"/>
              <a:t>3. </a:t>
            </a:r>
            <a:r>
              <a:rPr lang="zh-CN" altLang="en-US" sz="1800"/>
              <a:t>打开表对应的物理文件，逐一取出元组并将其从物理文件中删除</a:t>
            </a:r>
            <a:r>
              <a:rPr lang="en-US" altLang="zh-CN" sz="1800"/>
              <a:t>(</a:t>
            </a:r>
            <a:r>
              <a:rPr lang="zh-CN" altLang="en-US" sz="1800"/>
              <a:t>迭代器思想</a:t>
            </a:r>
            <a:r>
              <a:rPr lang="en-US" altLang="zh-CN" sz="1800"/>
              <a:t>)</a:t>
            </a:r>
            <a:r>
              <a:rPr lang="zh-CN" altLang="en-US" sz="1800"/>
              <a:t>。具体代码实现：创建一个</a:t>
            </a:r>
            <a:r>
              <a:rPr lang="en-US" altLang="zh-CN" sz="1800"/>
              <a:t>StorageNode</a:t>
            </a:r>
            <a:r>
              <a:rPr lang="zh-CN" altLang="en-US" sz="1800"/>
              <a:t>对象</a:t>
            </a:r>
            <a:r>
              <a:rPr lang="en-US" altLang="zh-CN" sz="1800"/>
              <a:t>sn</a:t>
            </a:r>
            <a:r>
              <a:rPr lang="zh-CN" altLang="en-US" sz="1800"/>
              <a:t>，通过</a:t>
            </a:r>
            <a:r>
              <a:rPr lang="en-US" altLang="zh-CN" sz="1800"/>
              <a:t>sn</a:t>
            </a:r>
            <a:r>
              <a:rPr lang="zh-CN" altLang="en-US" sz="1800"/>
              <a:t>的构造函数来打开物理文件，然后调用</a:t>
            </a:r>
            <a:r>
              <a:rPr lang="en-US" altLang="zh-CN" sz="1800"/>
              <a:t>sn</a:t>
            </a:r>
            <a:r>
              <a:rPr lang="zh-CN" altLang="en-US" sz="1800"/>
              <a:t>的</a:t>
            </a:r>
            <a:r>
              <a:rPr lang="en-US" altLang="zh-CN" sz="1800"/>
              <a:t>rnd_next</a:t>
            </a:r>
            <a:r>
              <a:rPr lang="zh-CN" altLang="en-US" sz="1800"/>
              <a:t>成员函数逐个读出元组，并调用</a:t>
            </a:r>
            <a:r>
              <a:rPr lang="en-US" altLang="zh-CN" sz="1800"/>
              <a:t>sn</a:t>
            </a:r>
            <a:r>
              <a:rPr lang="zh-CN" altLang="en-US" sz="1800"/>
              <a:t>的</a:t>
            </a:r>
            <a:r>
              <a:rPr lang="en-US" altLang="zh-CN" sz="1800"/>
              <a:t>delete_row</a:t>
            </a:r>
            <a:r>
              <a:rPr lang="zh-CN" altLang="en-US" sz="1800"/>
              <a:t>函数删除元组。</a:t>
            </a:r>
            <a:r>
              <a:rPr lang="en-US" altLang="zh-CN" sz="1800"/>
              <a:t>(</a:t>
            </a:r>
            <a:r>
              <a:rPr lang="zh-CN" altLang="en-US" sz="1800"/>
              <a:t>函数的细节见文档</a:t>
            </a:r>
            <a:r>
              <a:rPr lang="en-US" altLang="zh-CN" sz="1800"/>
              <a:t>)</a:t>
            </a:r>
          </a:p>
          <a:p>
            <a:pPr marL="0" indent="0">
              <a:buNone/>
            </a:pPr>
            <a:r>
              <a:rPr lang="zh-CN" altLang="en-US" sz="1800"/>
              <a:t>注意：不建议使用动态分配内存的方法创建</a:t>
            </a:r>
            <a:r>
              <a:rPr lang="en-US" altLang="zh-CN" sz="1800"/>
              <a:t>StorageNode</a:t>
            </a:r>
            <a:r>
              <a:rPr lang="zh-CN" altLang="en-US" sz="1800"/>
              <a:t>类的对象。</a:t>
            </a:r>
            <a:r>
              <a:rPr lang="en-US" altLang="zh-CN" sz="1800"/>
              <a:t>StorageNode</a:t>
            </a:r>
            <a:r>
              <a:rPr lang="zh-CN" altLang="en-US" sz="1800"/>
              <a:t>类的析构函数负责关闭物理文件，如果使用</a:t>
            </a:r>
            <a:r>
              <a:rPr lang="en-US" altLang="zh-CN" sz="1800"/>
              <a:t>new</a:t>
            </a:r>
            <a:r>
              <a:rPr lang="zh-CN" altLang="en-US" sz="1800"/>
              <a:t>的方法创建对象且在程序退出时忽略</a:t>
            </a:r>
            <a:r>
              <a:rPr lang="en-US" altLang="zh-CN" sz="1800"/>
              <a:t>delete</a:t>
            </a:r>
            <a:r>
              <a:rPr lang="zh-CN" altLang="en-US" sz="1800"/>
              <a:t>该对象，那么会造成文件读写的错误</a:t>
            </a:r>
            <a:r>
              <a:rPr lang="en-US" altLang="zh-CN" sz="1800"/>
              <a:t>(</a:t>
            </a:r>
            <a:r>
              <a:rPr lang="zh-CN" altLang="en-US" sz="1800"/>
              <a:t>如后续无法正常打开该文件</a:t>
            </a:r>
            <a:r>
              <a:rPr lang="en-US" altLang="zh-CN" sz="1800"/>
              <a:t>)</a:t>
            </a:r>
            <a:r>
              <a:rPr lang="zh-CN" altLang="en-US" sz="1800"/>
              <a:t>。</a:t>
            </a:r>
            <a:endParaRPr lang="en-US" altLang="zh-CN" sz="1800"/>
          </a:p>
          <a:p>
            <a:pPr marL="0" indent="0">
              <a:buNone/>
            </a:pPr>
            <a:endParaRPr lang="en-US" altLang="zh-CN" sz="1800"/>
          </a:p>
          <a:p>
            <a:pPr marL="0" indent="0">
              <a:buNone/>
            </a:pPr>
            <a:r>
              <a:rPr lang="en-US" altLang="zh-CN" sz="1800">
                <a:solidFill>
                  <a:srgbClr val="0000FF"/>
                </a:solidFill>
                <a:latin typeface="新宋体" panose="02010609030101010101" pitchFamily="49" charset="-122"/>
                <a:ea typeface="新宋体" panose="02010609030101010101" pitchFamily="49" charset="-122"/>
              </a:rPr>
              <a:t>int</a:t>
            </a:r>
            <a:r>
              <a:rPr lang="en-US" altLang="zh-CN" sz="1800">
                <a:solidFill>
                  <a:srgbClr val="000000"/>
                </a:solidFill>
                <a:latin typeface="新宋体" panose="02010609030101010101" pitchFamily="49" charset="-122"/>
                <a:ea typeface="新宋体" panose="02010609030101010101" pitchFamily="49" charset="-122"/>
              </a:rPr>
              <a:t> rowlength = (mdm-&gt;selectDBTable(usedatabase, </a:t>
            </a:r>
            <a:r>
              <a:rPr lang="en-US" altLang="zh-CN" sz="1800">
                <a:solidFill>
                  <a:srgbClr val="808080"/>
                </a:solidFill>
                <a:latin typeface="新宋体" panose="02010609030101010101" pitchFamily="49" charset="-122"/>
                <a:ea typeface="新宋体" panose="02010609030101010101" pitchFamily="49" charset="-122"/>
              </a:rPr>
              <a:t>tablename</a:t>
            </a:r>
            <a:r>
              <a:rPr lang="en-US" altLang="zh-CN" sz="1800">
                <a:solidFill>
                  <a:srgbClr val="000000"/>
                </a:solidFill>
                <a:latin typeface="新宋体" panose="02010609030101010101" pitchFamily="49" charset="-122"/>
                <a:ea typeface="新宋体" panose="02010609030101010101" pitchFamily="49" charset="-122"/>
              </a:rPr>
              <a:t>))</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0</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-&gt;getRowLength();</a:t>
            </a:r>
          </a:p>
          <a:p>
            <a:pPr marL="0" indent="0">
              <a:buNone/>
            </a:pPr>
            <a:r>
              <a:rPr lang="en-US" altLang="zh-CN" sz="1800">
                <a:solidFill>
                  <a:srgbClr val="2B91AF"/>
                </a:solidFill>
                <a:latin typeface="新宋体" panose="02010609030101010101" pitchFamily="49" charset="-122"/>
                <a:ea typeface="新宋体" panose="02010609030101010101" pitchFamily="49" charset="-122"/>
              </a:rPr>
              <a:t>StorageNode</a:t>
            </a:r>
            <a:r>
              <a:rPr lang="en-US" altLang="zh-CN" sz="1800">
                <a:solidFill>
                  <a:srgbClr val="000000"/>
                </a:solidFill>
                <a:latin typeface="新宋体" panose="02010609030101010101" pitchFamily="49" charset="-122"/>
                <a:ea typeface="新宋体" panose="02010609030101010101" pitchFamily="49" charset="-122"/>
              </a:rPr>
              <a:t> sn(</a:t>
            </a:r>
            <a:r>
              <a:rPr lang="en-US" altLang="zh-CN" sz="1800">
                <a:solidFill>
                  <a:srgbClr val="6F008A"/>
                </a:solidFill>
                <a:latin typeface="新宋体" panose="02010609030101010101" pitchFamily="49" charset="-122"/>
                <a:ea typeface="新宋体" panose="02010609030101010101" pitchFamily="49" charset="-122"/>
              </a:rPr>
              <a:t>SQLFILE</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usedatabase </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A31515"/>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808080"/>
                </a:solidFill>
                <a:latin typeface="新宋体" panose="02010609030101010101" pitchFamily="49" charset="-122"/>
                <a:ea typeface="新宋体" panose="02010609030101010101" pitchFamily="49" charset="-122"/>
              </a:rPr>
              <a:t>tablename</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8080"/>
                </a:solidFill>
                <a:latin typeface="新宋体" panose="02010609030101010101" pitchFamily="49" charset="-122"/>
                <a:ea typeface="新宋体" panose="02010609030101010101" pitchFamily="49" charset="-122"/>
              </a:rPr>
              <a:t>+</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A31515"/>
                </a:solidFill>
                <a:latin typeface="新宋体" panose="02010609030101010101" pitchFamily="49" charset="-122"/>
                <a:ea typeface="新宋体" panose="02010609030101010101" pitchFamily="49" charset="-122"/>
              </a:rPr>
              <a:t>".dat"</a:t>
            </a:r>
            <a:r>
              <a:rPr lang="en-US" altLang="zh-CN" sz="1800">
                <a:solidFill>
                  <a:srgbClr val="000000"/>
                </a:solidFill>
                <a:latin typeface="新宋体" panose="02010609030101010101" pitchFamily="49" charset="-122"/>
                <a:ea typeface="新宋体" panose="02010609030101010101" pitchFamily="49" charset="-122"/>
              </a:rPr>
              <a:t>, rowlength);</a:t>
            </a:r>
          </a:p>
          <a:p>
            <a:pPr marL="0" indent="0">
              <a:buNone/>
            </a:pPr>
            <a:r>
              <a:rPr lang="en-US" altLang="zh-CN" sz="1800">
                <a:solidFill>
                  <a:srgbClr val="0000FF"/>
                </a:solidFill>
                <a:latin typeface="新宋体" panose="02010609030101010101" pitchFamily="49" charset="-122"/>
                <a:ea typeface="新宋体" panose="02010609030101010101" pitchFamily="49" charset="-122"/>
              </a:rPr>
              <a:t>while</a:t>
            </a:r>
            <a:r>
              <a:rPr lang="en-US" altLang="zh-CN" sz="1800">
                <a:solidFill>
                  <a:srgbClr val="000000"/>
                </a:solidFill>
                <a:latin typeface="新宋体" panose="02010609030101010101" pitchFamily="49" charset="-122"/>
                <a:ea typeface="新宋体" panose="02010609030101010101" pitchFamily="49" charset="-122"/>
              </a:rPr>
              <a:t> (!sn.isEOF()) {</a:t>
            </a:r>
          </a:p>
          <a:p>
            <a:pPr marL="0" indent="0">
              <a:buNone/>
            </a:pPr>
            <a:r>
              <a:rPr lang="en-US" altLang="zh-CN" sz="1800">
                <a:solidFill>
                  <a:srgbClr val="0000FF"/>
                </a:solidFill>
                <a:latin typeface="新宋体" panose="02010609030101010101" pitchFamily="49" charset="-122"/>
                <a:ea typeface="新宋体" panose="02010609030101010101" pitchFamily="49" charset="-122"/>
              </a:rPr>
              <a:t>char</a:t>
            </a:r>
            <a:r>
              <a:rPr lang="en-US" altLang="zh-CN" sz="1800">
                <a:solidFill>
                  <a:srgbClr val="000000"/>
                </a:solidFill>
                <a:latin typeface="新宋体" panose="02010609030101010101" pitchFamily="49" charset="-122"/>
                <a:ea typeface="新宋体" panose="02010609030101010101" pitchFamily="49" charset="-122"/>
              </a:rPr>
              <a:t>* row = sn.rnd_next();</a:t>
            </a:r>
          </a:p>
          <a:p>
            <a:pPr marL="0" indent="0">
              <a:buNone/>
            </a:pPr>
            <a:r>
              <a:rPr lang="en-US" altLang="zh-CN" sz="1800">
                <a:solidFill>
                  <a:srgbClr val="0000FF"/>
                </a:solidFill>
                <a:latin typeface="新宋体" panose="02010609030101010101" pitchFamily="49" charset="-122"/>
                <a:ea typeface="新宋体" panose="02010609030101010101" pitchFamily="49" charset="-122"/>
              </a:rPr>
              <a:t>if</a:t>
            </a:r>
            <a:r>
              <a:rPr lang="en-US" altLang="zh-CN" sz="1800">
                <a:solidFill>
                  <a:srgbClr val="000000"/>
                </a:solidFill>
                <a:latin typeface="新宋体" panose="02010609030101010101" pitchFamily="49" charset="-122"/>
                <a:ea typeface="新宋体" panose="02010609030101010101" pitchFamily="49" charset="-122"/>
              </a:rPr>
              <a:t> (row == </a:t>
            </a:r>
            <a:r>
              <a:rPr lang="en-US" altLang="zh-CN" sz="1800">
                <a:solidFill>
                  <a:srgbClr val="6F008A"/>
                </a:solidFill>
                <a:latin typeface="新宋体" panose="02010609030101010101" pitchFamily="49" charset="-122"/>
                <a:ea typeface="新宋体" panose="02010609030101010101" pitchFamily="49" charset="-122"/>
              </a:rPr>
              <a:t>NULL</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0000FF"/>
                </a:solidFill>
                <a:latin typeface="新宋体" panose="02010609030101010101" pitchFamily="49" charset="-122"/>
                <a:ea typeface="新宋体" panose="02010609030101010101" pitchFamily="49" charset="-122"/>
              </a:rPr>
              <a:t>continue</a:t>
            </a:r>
            <a:r>
              <a:rPr lang="en-US" altLang="zh-CN" sz="1800">
                <a:solidFill>
                  <a:srgbClr val="000000"/>
                </a:solidFill>
                <a:latin typeface="新宋体" panose="02010609030101010101" pitchFamily="49" charset="-122"/>
                <a:ea typeface="新宋体" panose="02010609030101010101" pitchFamily="49" charset="-122"/>
              </a:rPr>
              <a:t>;	/*row</a:t>
            </a:r>
            <a:r>
              <a:rPr lang="zh-CN" altLang="en-US" sz="1800">
                <a:solidFill>
                  <a:srgbClr val="000000"/>
                </a:solidFill>
                <a:latin typeface="新宋体" panose="02010609030101010101" pitchFamily="49" charset="-122"/>
                <a:ea typeface="新宋体" panose="02010609030101010101" pitchFamily="49" charset="-122"/>
              </a:rPr>
              <a:t>为</a:t>
            </a:r>
            <a:r>
              <a:rPr lang="en-US" altLang="zh-CN" sz="1800">
                <a:solidFill>
                  <a:srgbClr val="000000"/>
                </a:solidFill>
                <a:latin typeface="新宋体" panose="02010609030101010101" pitchFamily="49" charset="-122"/>
                <a:ea typeface="新宋体" panose="02010609030101010101" pitchFamily="49" charset="-122"/>
              </a:rPr>
              <a:t>NULL</a:t>
            </a:r>
            <a:r>
              <a:rPr lang="zh-CN" altLang="en-US" sz="1800">
                <a:solidFill>
                  <a:srgbClr val="000000"/>
                </a:solidFill>
                <a:latin typeface="新宋体" panose="02010609030101010101" pitchFamily="49" charset="-122"/>
                <a:ea typeface="新宋体" panose="02010609030101010101" pitchFamily="49" charset="-122"/>
              </a:rPr>
              <a:t>说明该行无效，跳过</a:t>
            </a:r>
            <a:r>
              <a:rPr lang="en-US" altLang="zh-CN" sz="1800">
                <a:solidFill>
                  <a:srgbClr val="000000"/>
                </a:solidFill>
                <a:latin typeface="新宋体" panose="02010609030101010101" pitchFamily="49" charset="-122"/>
                <a:ea typeface="新宋体" panose="02010609030101010101" pitchFamily="49" charset="-122"/>
              </a:rPr>
              <a:t>*/</a:t>
            </a:r>
          </a:p>
          <a:p>
            <a:pPr marL="0" indent="0">
              <a:buNone/>
            </a:pPr>
            <a:r>
              <a:rPr lang="en-US" altLang="zh-CN" sz="1800">
                <a:solidFill>
                  <a:srgbClr val="000000"/>
                </a:solidFill>
                <a:latin typeface="新宋体" panose="02010609030101010101" pitchFamily="49" charset="-122"/>
                <a:ea typeface="新宋体" panose="02010609030101010101" pitchFamily="49" charset="-122"/>
              </a:rPr>
              <a:t>sn.delete_row();</a:t>
            </a:r>
          </a:p>
          <a:p>
            <a:pPr marL="0" indent="0">
              <a:buNone/>
            </a:pPr>
            <a:r>
              <a:rPr lang="en-US" altLang="zh-CN" sz="1800">
                <a:solidFill>
                  <a:srgbClr val="000000"/>
                </a:solidFill>
                <a:latin typeface="新宋体" panose="02010609030101010101" pitchFamily="49" charset="-122"/>
                <a:ea typeface="新宋体" panose="02010609030101010101" pitchFamily="49" charset="-122"/>
              </a:rPr>
              <a:t>}</a:t>
            </a:r>
            <a:endParaRPr lang="zh-CN" altLang="en-US" sz="1800"/>
          </a:p>
        </p:txBody>
      </p:sp>
    </p:spTree>
    <p:extLst>
      <p:ext uri="{BB962C8B-B14F-4D97-AF65-F5344CB8AC3E}">
        <p14:creationId xmlns:p14="http://schemas.microsoft.com/office/powerpoint/2010/main" val="2676471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2038A-B95E-45D6-9B81-CDC4DE5B71A0}"/>
              </a:ext>
            </a:extLst>
          </p:cNvPr>
          <p:cNvSpPr>
            <a:spLocks noGrp="1"/>
          </p:cNvSpPr>
          <p:nvPr>
            <p:ph type="title"/>
          </p:nvPr>
        </p:nvSpPr>
        <p:spPr/>
        <p:txBody>
          <a:bodyPr>
            <a:normAutofit/>
          </a:bodyPr>
          <a:lstStyle/>
          <a:p>
            <a:r>
              <a:rPr lang="en-US" altLang="zh-CN" sz="4000"/>
              <a:t>4.2 </a:t>
            </a:r>
            <a:r>
              <a:rPr lang="zh-CN" altLang="en-US" sz="4000"/>
              <a:t>带有条件查询的</a:t>
            </a:r>
            <a:r>
              <a:rPr lang="en-US" altLang="zh-CN" sz="4000"/>
              <a:t>delete sql</a:t>
            </a:r>
            <a:endParaRPr lang="zh-CN" altLang="en-US" sz="4000"/>
          </a:p>
        </p:txBody>
      </p:sp>
      <p:sp>
        <p:nvSpPr>
          <p:cNvPr id="3" name="内容占位符 2">
            <a:extLst>
              <a:ext uri="{FF2B5EF4-FFF2-40B4-BE49-F238E27FC236}">
                <a16:creationId xmlns:a16="http://schemas.microsoft.com/office/drawing/2014/main" id="{3D004045-BFCA-47D8-B18C-953DC17880EB}"/>
              </a:ext>
            </a:extLst>
          </p:cNvPr>
          <p:cNvSpPr>
            <a:spLocks noGrp="1"/>
          </p:cNvSpPr>
          <p:nvPr>
            <p:ph idx="1"/>
          </p:nvPr>
        </p:nvSpPr>
        <p:spPr>
          <a:xfrm>
            <a:off x="838200" y="1481997"/>
            <a:ext cx="10268557" cy="905927"/>
          </a:xfrm>
        </p:spPr>
        <p:txBody>
          <a:bodyPr>
            <a:normAutofit/>
          </a:bodyPr>
          <a:lstStyle/>
          <a:p>
            <a:pPr marL="0" indent="0">
              <a:buNone/>
            </a:pPr>
            <a:r>
              <a:rPr lang="zh-CN" altLang="en-US" sz="2400"/>
              <a:t>条件查询的难点在于如何储存和计算一个条件表达式。很自然的，我们可以想到使用树形结构来解决这个问题。</a:t>
            </a:r>
            <a:endParaRPr lang="en-US" altLang="zh-CN" sz="2400"/>
          </a:p>
        </p:txBody>
      </p:sp>
      <p:pic>
        <p:nvPicPr>
          <p:cNvPr id="4" name="图片 3">
            <a:extLst>
              <a:ext uri="{FF2B5EF4-FFF2-40B4-BE49-F238E27FC236}">
                <a16:creationId xmlns:a16="http://schemas.microsoft.com/office/drawing/2014/main" id="{CBC31176-A3FA-4477-A0F8-0B106E18195F}"/>
              </a:ext>
            </a:extLst>
          </p:cNvPr>
          <p:cNvPicPr>
            <a:picLocks noChangeAspect="1"/>
          </p:cNvPicPr>
          <p:nvPr/>
        </p:nvPicPr>
        <p:blipFill>
          <a:blip r:embed="rId2"/>
          <a:stretch>
            <a:fillRect/>
          </a:stretch>
        </p:blipFill>
        <p:spPr>
          <a:xfrm>
            <a:off x="6096000" y="3309711"/>
            <a:ext cx="5957163" cy="3047545"/>
          </a:xfrm>
          <a:prstGeom prst="rect">
            <a:avLst/>
          </a:prstGeom>
        </p:spPr>
      </p:pic>
      <p:sp>
        <p:nvSpPr>
          <p:cNvPr id="5" name="文本框 4">
            <a:extLst>
              <a:ext uri="{FF2B5EF4-FFF2-40B4-BE49-F238E27FC236}">
                <a16:creationId xmlns:a16="http://schemas.microsoft.com/office/drawing/2014/main" id="{89A3C837-7BB1-466B-84E1-ABB880DB0104}"/>
              </a:ext>
            </a:extLst>
          </p:cNvPr>
          <p:cNvSpPr txBox="1"/>
          <p:nvPr/>
        </p:nvSpPr>
        <p:spPr>
          <a:xfrm>
            <a:off x="442686" y="2514570"/>
            <a:ext cx="6083717" cy="1015663"/>
          </a:xfrm>
          <a:prstGeom prst="rect">
            <a:avLst/>
          </a:prstGeom>
          <a:noFill/>
        </p:spPr>
        <p:txBody>
          <a:bodyPr wrap="none" rtlCol="0">
            <a:spAutoFit/>
          </a:bodyPr>
          <a:lstStyle/>
          <a:p>
            <a:r>
              <a:rPr lang="zh-CN" altLang="en-US" sz="2000"/>
              <a:t>以</a:t>
            </a:r>
            <a:r>
              <a:rPr lang="en-US" altLang="zh-CN" sz="2000"/>
              <a:t>WHERE col1=1 AND col2=2</a:t>
            </a:r>
            <a:r>
              <a:rPr lang="zh-CN" altLang="en-US" sz="2000"/>
              <a:t>的中间代码生成树为例</a:t>
            </a:r>
            <a:endParaRPr lang="en-US" altLang="zh-CN" sz="2000"/>
          </a:p>
          <a:p>
            <a:r>
              <a:rPr lang="zh-CN" altLang="en-US" sz="2000"/>
              <a:t>假设当前元组的</a:t>
            </a:r>
            <a:r>
              <a:rPr lang="en-US" altLang="zh-CN" sz="2000"/>
              <a:t>col1</a:t>
            </a:r>
            <a:r>
              <a:rPr lang="zh-CN" altLang="en-US" sz="2000"/>
              <a:t>值为</a:t>
            </a:r>
            <a:r>
              <a:rPr lang="en-US" altLang="zh-CN" sz="2000"/>
              <a:t>1</a:t>
            </a:r>
            <a:r>
              <a:rPr lang="zh-CN" altLang="en-US" sz="2000"/>
              <a:t>，</a:t>
            </a:r>
            <a:r>
              <a:rPr lang="en-US" altLang="zh-CN" sz="2000"/>
              <a:t>col2</a:t>
            </a:r>
            <a:r>
              <a:rPr lang="zh-CN" altLang="en-US" sz="2000"/>
              <a:t>的值为</a:t>
            </a:r>
            <a:r>
              <a:rPr lang="en-US" altLang="zh-CN" sz="2000"/>
              <a:t>3</a:t>
            </a:r>
          </a:p>
          <a:p>
            <a:r>
              <a:rPr lang="zh-CN" altLang="en-US" sz="2000"/>
              <a:t>运算方式如下：</a:t>
            </a:r>
          </a:p>
        </p:txBody>
      </p:sp>
      <p:sp>
        <p:nvSpPr>
          <p:cNvPr id="6" name="文本框 5">
            <a:extLst>
              <a:ext uri="{FF2B5EF4-FFF2-40B4-BE49-F238E27FC236}">
                <a16:creationId xmlns:a16="http://schemas.microsoft.com/office/drawing/2014/main" id="{4000A38E-88C7-478B-8ED8-9F97D805350C}"/>
              </a:ext>
            </a:extLst>
          </p:cNvPr>
          <p:cNvSpPr txBox="1"/>
          <p:nvPr/>
        </p:nvSpPr>
        <p:spPr>
          <a:xfrm>
            <a:off x="442686" y="3599146"/>
            <a:ext cx="6096000" cy="1754326"/>
          </a:xfrm>
          <a:prstGeom prst="rect">
            <a:avLst/>
          </a:prstGeom>
          <a:noFill/>
        </p:spPr>
        <p:txBody>
          <a:bodyPr wrap="square">
            <a:spAutoFit/>
          </a:bodyPr>
          <a:lstStyle/>
          <a:p>
            <a:r>
              <a:rPr lang="en-US" altLang="zh-CN"/>
              <a:t>1.</a:t>
            </a:r>
            <a:r>
              <a:rPr lang="zh-CN" altLang="en-US"/>
              <a:t>将</a:t>
            </a:r>
            <a:r>
              <a:rPr lang="en-US" altLang="zh-CN"/>
              <a:t>col1</a:t>
            </a:r>
            <a:r>
              <a:rPr lang="zh-CN" altLang="en-US"/>
              <a:t>用值</a:t>
            </a:r>
            <a:r>
              <a:rPr lang="en-US" altLang="zh-CN"/>
              <a:t>1</a:t>
            </a:r>
            <a:r>
              <a:rPr lang="zh-CN" altLang="en-US"/>
              <a:t>代替；</a:t>
            </a:r>
          </a:p>
          <a:p>
            <a:r>
              <a:rPr lang="en-US" altLang="zh-CN"/>
              <a:t>2.</a:t>
            </a:r>
            <a:r>
              <a:rPr lang="zh-CN" altLang="en-US"/>
              <a:t>判断左子树</a:t>
            </a:r>
            <a:r>
              <a:rPr lang="en-US" altLang="zh-CN"/>
              <a:t>=</a:t>
            </a:r>
            <a:r>
              <a:rPr lang="zh-CN" altLang="en-US"/>
              <a:t>是否成立，</a:t>
            </a:r>
            <a:r>
              <a:rPr lang="en-US" altLang="zh-CN"/>
              <a:t>1=1</a:t>
            </a:r>
            <a:r>
              <a:rPr lang="zh-CN" altLang="en-US"/>
              <a:t>为</a:t>
            </a:r>
            <a:r>
              <a:rPr lang="en-US" altLang="zh-CN"/>
              <a:t>true</a:t>
            </a:r>
            <a:r>
              <a:rPr lang="zh-CN" altLang="en-US"/>
              <a:t>；</a:t>
            </a:r>
          </a:p>
          <a:p>
            <a:r>
              <a:rPr lang="en-US" altLang="zh-CN"/>
              <a:t>3.</a:t>
            </a:r>
            <a:r>
              <a:rPr lang="zh-CN" altLang="en-US"/>
              <a:t>将</a:t>
            </a:r>
            <a:r>
              <a:rPr lang="en-US" altLang="zh-CN"/>
              <a:t>col2</a:t>
            </a:r>
            <a:r>
              <a:rPr lang="zh-CN" altLang="en-US"/>
              <a:t>用值</a:t>
            </a:r>
            <a:r>
              <a:rPr lang="en-US" altLang="zh-CN"/>
              <a:t>3</a:t>
            </a:r>
            <a:r>
              <a:rPr lang="zh-CN" altLang="en-US"/>
              <a:t>代替；</a:t>
            </a:r>
          </a:p>
          <a:p>
            <a:r>
              <a:rPr lang="en-US" altLang="zh-CN"/>
              <a:t>4.</a:t>
            </a:r>
            <a:r>
              <a:rPr lang="zh-CN" altLang="en-US"/>
              <a:t>判断右子树</a:t>
            </a:r>
            <a:r>
              <a:rPr lang="en-US" altLang="zh-CN"/>
              <a:t>=</a:t>
            </a:r>
            <a:r>
              <a:rPr lang="zh-CN" altLang="en-US"/>
              <a:t>是否成立，</a:t>
            </a:r>
            <a:r>
              <a:rPr lang="en-US" altLang="zh-CN"/>
              <a:t>3=2</a:t>
            </a:r>
            <a:r>
              <a:rPr lang="zh-CN" altLang="en-US"/>
              <a:t>为</a:t>
            </a:r>
            <a:r>
              <a:rPr lang="en-US" altLang="zh-CN"/>
              <a:t>false</a:t>
            </a:r>
            <a:r>
              <a:rPr lang="zh-CN" altLang="en-US"/>
              <a:t>；</a:t>
            </a:r>
          </a:p>
          <a:p>
            <a:r>
              <a:rPr lang="en-US" altLang="zh-CN"/>
              <a:t>5.</a:t>
            </a:r>
            <a:r>
              <a:rPr lang="zh-CN" altLang="en-US"/>
              <a:t>求取</a:t>
            </a:r>
            <a:r>
              <a:rPr lang="en-US" altLang="zh-CN"/>
              <a:t>AND</a:t>
            </a:r>
            <a:r>
              <a:rPr lang="zh-CN" altLang="en-US"/>
              <a:t>值，</a:t>
            </a:r>
            <a:r>
              <a:rPr lang="en-US" altLang="zh-CN"/>
              <a:t>true AND false </a:t>
            </a:r>
            <a:r>
              <a:rPr lang="zh-CN" altLang="en-US"/>
              <a:t>为 </a:t>
            </a:r>
            <a:r>
              <a:rPr lang="en-US" altLang="zh-CN"/>
              <a:t>false</a:t>
            </a:r>
            <a:r>
              <a:rPr lang="zh-CN" altLang="en-US"/>
              <a:t>，故</a:t>
            </a:r>
            <a:r>
              <a:rPr lang="en-US" altLang="zh-CN"/>
              <a:t>WHERE</a:t>
            </a:r>
            <a:r>
              <a:rPr lang="zh-CN" altLang="en-US"/>
              <a:t>条件为</a:t>
            </a:r>
            <a:r>
              <a:rPr lang="en-US" altLang="zh-CN"/>
              <a:t>false</a:t>
            </a:r>
            <a:r>
              <a:rPr lang="zh-CN" altLang="en-US"/>
              <a:t>。</a:t>
            </a:r>
          </a:p>
        </p:txBody>
      </p:sp>
    </p:spTree>
    <p:extLst>
      <p:ext uri="{BB962C8B-B14F-4D97-AF65-F5344CB8AC3E}">
        <p14:creationId xmlns:p14="http://schemas.microsoft.com/office/powerpoint/2010/main" val="353403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093ECDCA-9E6A-4FC4-9FB5-833FC8103610}"/>
              </a:ext>
            </a:extLst>
          </p:cNvPr>
          <p:cNvSpPr txBox="1">
            <a:spLocks/>
          </p:cNvSpPr>
          <p:nvPr/>
        </p:nvSpPr>
        <p:spPr>
          <a:xfrm>
            <a:off x="503350" y="389631"/>
            <a:ext cx="10334222" cy="139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t>1.1.2 Win_flex_bison-latest</a:t>
            </a:r>
            <a:r>
              <a:rPr lang="zh-CN" altLang="en-US"/>
              <a:t>安装</a:t>
            </a:r>
            <a:endParaRPr lang="en-US" altLang="zh-CN"/>
          </a:p>
          <a:p>
            <a:pPr marL="0" indent="0">
              <a:buFont typeface="Arial" panose="020B0604020202020204" pitchFamily="34" charset="0"/>
              <a:buNone/>
            </a:pPr>
            <a:r>
              <a:rPr lang="zh-CN" altLang="en-US"/>
              <a:t>（</a:t>
            </a:r>
            <a:r>
              <a:rPr lang="en-US" altLang="zh-CN"/>
              <a:t>1</a:t>
            </a:r>
            <a:r>
              <a:rPr lang="zh-CN" altLang="en-US"/>
              <a:t>）将压缩文件解压（建议解压到一个文件夹中）。如下图解压到了</a:t>
            </a:r>
            <a:r>
              <a:rPr lang="en-US" altLang="zh-CN"/>
              <a:t>D</a:t>
            </a:r>
            <a:r>
              <a:rPr lang="zh-CN" altLang="en-US"/>
              <a:t>盘的</a:t>
            </a:r>
            <a:r>
              <a:rPr lang="en-US" altLang="zh-CN"/>
              <a:t>win_flex_bison</a:t>
            </a:r>
            <a:r>
              <a:rPr lang="zh-CN" altLang="en-US"/>
              <a:t>文件夹中：</a:t>
            </a:r>
            <a:endParaRPr lang="en-US" altLang="zh-CN"/>
          </a:p>
          <a:p>
            <a:pPr marL="0" indent="0">
              <a:buFont typeface="Arial" panose="020B0604020202020204" pitchFamily="34" charset="0"/>
              <a:buNone/>
            </a:pPr>
            <a:endParaRPr lang="en-US" altLang="zh-CN"/>
          </a:p>
          <a:p>
            <a:pPr marL="0" indent="0">
              <a:buNone/>
            </a:pPr>
            <a:endParaRPr lang="zh-CN" altLang="en-US"/>
          </a:p>
        </p:txBody>
      </p:sp>
      <p:pic>
        <p:nvPicPr>
          <p:cNvPr id="8" name="图片 7">
            <a:extLst>
              <a:ext uri="{FF2B5EF4-FFF2-40B4-BE49-F238E27FC236}">
                <a16:creationId xmlns:a16="http://schemas.microsoft.com/office/drawing/2014/main" id="{8F746BB2-6372-4AA2-8DF4-D3F3088ABA24}"/>
              </a:ext>
            </a:extLst>
          </p:cNvPr>
          <p:cNvPicPr>
            <a:picLocks noChangeAspect="1"/>
          </p:cNvPicPr>
          <p:nvPr/>
        </p:nvPicPr>
        <p:blipFill rotWithShape="1">
          <a:blip r:embed="rId3"/>
          <a:srcRect t="2279" r="23949"/>
          <a:stretch/>
        </p:blipFill>
        <p:spPr>
          <a:xfrm>
            <a:off x="864730" y="2626715"/>
            <a:ext cx="8902461" cy="1974405"/>
          </a:xfrm>
          <a:prstGeom prst="rect">
            <a:avLst/>
          </a:prstGeom>
        </p:spPr>
      </p:pic>
    </p:spTree>
    <p:extLst>
      <p:ext uri="{BB962C8B-B14F-4D97-AF65-F5344CB8AC3E}">
        <p14:creationId xmlns:p14="http://schemas.microsoft.com/office/powerpoint/2010/main" val="664754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643212-BBF9-48CB-A661-D5168B0091CA}"/>
              </a:ext>
            </a:extLst>
          </p:cNvPr>
          <p:cNvSpPr txBox="1"/>
          <p:nvPr/>
        </p:nvSpPr>
        <p:spPr>
          <a:xfrm>
            <a:off x="797916" y="564948"/>
            <a:ext cx="10524336" cy="1754326"/>
          </a:xfrm>
          <a:prstGeom prst="rect">
            <a:avLst/>
          </a:prstGeom>
          <a:noFill/>
        </p:spPr>
        <p:txBody>
          <a:bodyPr wrap="square" rtlCol="0">
            <a:spAutoFit/>
          </a:bodyPr>
          <a:lstStyle/>
          <a:p>
            <a:r>
              <a:rPr lang="zh-CN" altLang="en-US"/>
              <a:t>使用类</a:t>
            </a:r>
            <a:r>
              <a:rPr lang="en-US" altLang="zh-CN"/>
              <a:t>condition</a:t>
            </a:r>
            <a:r>
              <a:rPr lang="zh-CN" altLang="en-US"/>
              <a:t>储存树中的一个节点</a:t>
            </a:r>
            <a:r>
              <a:rPr lang="en-US" altLang="zh-CN"/>
              <a:t>(condition</a:t>
            </a:r>
            <a:r>
              <a:rPr lang="zh-CN" altLang="en-US"/>
              <a:t>的定义见文档</a:t>
            </a:r>
            <a:r>
              <a:rPr lang="en-US" altLang="zh-CN"/>
              <a:t>)</a:t>
            </a:r>
            <a:r>
              <a:rPr lang="zh-CN" altLang="en-US"/>
              <a:t>。</a:t>
            </a:r>
            <a:endParaRPr lang="en-US" altLang="zh-CN"/>
          </a:p>
          <a:p>
            <a:r>
              <a:rPr lang="zh-CN" altLang="en-US"/>
              <a:t>该类作为工具类，无需了解其成员函数实现方式，会正确的将数据赋给</a:t>
            </a:r>
            <a:r>
              <a:rPr lang="en-US" altLang="zh-CN"/>
              <a:t>condition</a:t>
            </a:r>
            <a:r>
              <a:rPr lang="zh-CN" altLang="en-US"/>
              <a:t>对象的成员变量，并调用其成员函数完成表达式的计算即可。</a:t>
            </a:r>
            <a:endParaRPr lang="en-US" altLang="zh-CN"/>
          </a:p>
          <a:p>
            <a:endParaRPr lang="en-US" altLang="zh-CN"/>
          </a:p>
          <a:p>
            <a:endParaRPr lang="en-US" altLang="zh-CN"/>
          </a:p>
          <a:p>
            <a:r>
              <a:rPr lang="zh-CN" altLang="en-US"/>
              <a:t>使用</a:t>
            </a:r>
            <a:r>
              <a:rPr lang="en-US" altLang="zh-CN"/>
              <a:t>condition</a:t>
            </a:r>
            <a:r>
              <a:rPr lang="zh-CN" altLang="en-US"/>
              <a:t>前需要先了解</a:t>
            </a:r>
            <a:r>
              <a:rPr lang="en-US" altLang="zh-CN"/>
              <a:t>colvalue</a:t>
            </a:r>
            <a:r>
              <a:rPr lang="zh-CN" altLang="en-US"/>
              <a:t>类和</a:t>
            </a:r>
            <a:r>
              <a:rPr lang="en-US" altLang="zh-CN"/>
              <a:t>conditiontype</a:t>
            </a:r>
            <a:r>
              <a:rPr lang="zh-CN" altLang="en-US"/>
              <a:t>类。</a:t>
            </a:r>
          </a:p>
        </p:txBody>
      </p:sp>
      <p:sp>
        <p:nvSpPr>
          <p:cNvPr id="5" name="文本框 4">
            <a:extLst>
              <a:ext uri="{FF2B5EF4-FFF2-40B4-BE49-F238E27FC236}">
                <a16:creationId xmlns:a16="http://schemas.microsoft.com/office/drawing/2014/main" id="{8BFD15B9-FD3B-48BB-9FD8-4D1F6DFFA189}"/>
              </a:ext>
            </a:extLst>
          </p:cNvPr>
          <p:cNvSpPr txBox="1"/>
          <p:nvPr/>
        </p:nvSpPr>
        <p:spPr>
          <a:xfrm>
            <a:off x="827037" y="2936273"/>
            <a:ext cx="9982685" cy="923330"/>
          </a:xfrm>
          <a:prstGeom prst="rect">
            <a:avLst/>
          </a:prstGeom>
          <a:noFill/>
        </p:spPr>
        <p:txBody>
          <a:bodyPr wrap="square" rtlCol="0">
            <a:spAutoFit/>
          </a:bodyPr>
          <a:lstStyle/>
          <a:p>
            <a:r>
              <a:rPr lang="en-US" altLang="zh-CN"/>
              <a:t>colvalue</a:t>
            </a:r>
            <a:r>
              <a:rPr lang="zh-CN" altLang="en-US"/>
              <a:t>类：这个类继承自</a:t>
            </a:r>
            <a:r>
              <a:rPr lang="en-US" altLang="zh-CN"/>
              <a:t>colNode</a:t>
            </a:r>
            <a:r>
              <a:rPr lang="zh-CN" altLang="en-US"/>
              <a:t>类，而</a:t>
            </a:r>
            <a:r>
              <a:rPr lang="en-US" altLang="zh-CN"/>
              <a:t>colNode</a:t>
            </a:r>
            <a:r>
              <a:rPr lang="zh-CN" altLang="en-US"/>
              <a:t>类储存一个列的列元数据，</a:t>
            </a:r>
            <a:r>
              <a:rPr lang="en-US" altLang="zh-CN"/>
              <a:t>colvalue</a:t>
            </a:r>
            <a:r>
              <a:rPr lang="zh-CN" altLang="en-US"/>
              <a:t>从而同时包含了列的列元数据与列的实际值。</a:t>
            </a:r>
            <a:r>
              <a:rPr lang="en-US" altLang="zh-CN"/>
              <a:t>(</a:t>
            </a:r>
            <a:r>
              <a:rPr lang="zh-CN" altLang="en-US"/>
              <a:t>细节见文档</a:t>
            </a:r>
            <a:r>
              <a:rPr lang="en-US" altLang="zh-CN"/>
              <a:t>)</a:t>
            </a:r>
          </a:p>
          <a:p>
            <a:endParaRPr lang="zh-CN" altLang="en-US"/>
          </a:p>
        </p:txBody>
      </p:sp>
    </p:spTree>
    <p:extLst>
      <p:ext uri="{BB962C8B-B14F-4D97-AF65-F5344CB8AC3E}">
        <p14:creationId xmlns:p14="http://schemas.microsoft.com/office/powerpoint/2010/main" val="956172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CD69794-6037-4F37-872D-C701262630FE}"/>
              </a:ext>
            </a:extLst>
          </p:cNvPr>
          <p:cNvSpPr txBox="1"/>
          <p:nvPr/>
        </p:nvSpPr>
        <p:spPr>
          <a:xfrm>
            <a:off x="430989" y="1386160"/>
            <a:ext cx="7757841" cy="3412983"/>
          </a:xfrm>
          <a:prstGeom prst="rect">
            <a:avLst/>
          </a:prstGeom>
          <a:noFill/>
        </p:spPr>
        <p:txBody>
          <a:bodyPr wrap="square" rtlCol="0">
            <a:spAutoFit/>
          </a:bodyPr>
          <a:lstStyle/>
          <a:p>
            <a:r>
              <a:rPr lang="en-US" altLang="zh-CN"/>
              <a:t>conditiontype</a:t>
            </a:r>
            <a:r>
              <a:rPr lang="zh-CN" altLang="en-US"/>
              <a:t>：这个类用于储存条件表达式左</a:t>
            </a:r>
            <a:r>
              <a:rPr lang="en-US" altLang="zh-CN"/>
              <a:t>/</a:t>
            </a:r>
            <a:r>
              <a:rPr lang="zh-CN" altLang="en-US"/>
              <a:t>右部分的数据类型和值</a:t>
            </a:r>
            <a:endParaRPr lang="en-US" altLang="zh-CN"/>
          </a:p>
          <a:p>
            <a:r>
              <a:rPr lang="en-US" altLang="zh-CN" sz="1800">
                <a:solidFill>
                  <a:srgbClr val="0000FF"/>
                </a:solidFill>
                <a:latin typeface="新宋体" panose="02010609030101010101" pitchFamily="49" charset="-122"/>
                <a:ea typeface="新宋体" panose="02010609030101010101" pitchFamily="49" charset="-122"/>
              </a:rPr>
              <a:t>class</a:t>
            </a:r>
            <a:r>
              <a:rPr lang="en-US" altLang="zh-CN" sz="1800">
                <a:solidFill>
                  <a:srgbClr val="000000"/>
                </a:solidFill>
                <a:latin typeface="新宋体" panose="02010609030101010101" pitchFamily="49" charset="-122"/>
                <a:ea typeface="新宋体" panose="02010609030101010101" pitchFamily="49" charset="-122"/>
              </a:rPr>
              <a:t> </a:t>
            </a:r>
            <a:r>
              <a:rPr lang="en-US" altLang="zh-CN" sz="1800">
                <a:solidFill>
                  <a:srgbClr val="2B91AF"/>
                </a:solidFill>
                <a:latin typeface="新宋体" panose="02010609030101010101" pitchFamily="49" charset="-122"/>
                <a:ea typeface="新宋体" panose="02010609030101010101" pitchFamily="49" charset="-122"/>
              </a:rPr>
              <a:t>conditiontype</a:t>
            </a:r>
            <a:r>
              <a:rPr lang="en-US" altLang="zh-CN" sz="1800">
                <a:solidFill>
                  <a:srgbClr val="000000"/>
                </a:solidFill>
                <a:latin typeface="新宋体" panose="02010609030101010101" pitchFamily="49" charset="-122"/>
                <a:ea typeface="新宋体" panose="02010609030101010101" pitchFamily="49" charset="-122"/>
              </a:rPr>
              <a:t> {</a:t>
            </a:r>
          </a:p>
          <a:p>
            <a:r>
              <a:rPr lang="en-US" altLang="zh-CN" sz="1800">
                <a:solidFill>
                  <a:srgbClr val="0000FF"/>
                </a:solidFill>
                <a:latin typeface="新宋体" panose="02010609030101010101" pitchFamily="49" charset="-122"/>
                <a:ea typeface="新宋体" panose="02010609030101010101" pitchFamily="49" charset="-122"/>
              </a:rPr>
              <a:t>public</a:t>
            </a:r>
            <a:r>
              <a:rPr lang="en-US" altLang="zh-CN" sz="1800">
                <a:solidFill>
                  <a:srgbClr val="000000"/>
                </a:solidFill>
                <a:latin typeface="新宋体" panose="02010609030101010101" pitchFamily="49" charset="-122"/>
                <a:ea typeface="新宋体" panose="02010609030101010101" pitchFamily="49" charset="-122"/>
              </a:rPr>
              <a:t>:</a:t>
            </a:r>
          </a:p>
          <a:p>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左</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右部分的数据类型</a:t>
            </a:r>
            <a:r>
              <a:rPr lang="en-US" altLang="zh-CN" sz="1800">
                <a:solidFill>
                  <a:srgbClr val="008000"/>
                </a:solidFill>
                <a:latin typeface="新宋体" panose="02010609030101010101" pitchFamily="49" charset="-122"/>
                <a:ea typeface="新宋体" panose="02010609030101010101" pitchFamily="49" charset="-122"/>
              </a:rPr>
              <a:t>,1--[</a:t>
            </a:r>
            <a:r>
              <a:rPr lang="zh-CN" altLang="en-US" sz="1800">
                <a:solidFill>
                  <a:srgbClr val="008000"/>
                </a:solidFill>
                <a:latin typeface="新宋体" panose="02010609030101010101" pitchFamily="49" charset="-122"/>
                <a:ea typeface="新宋体" panose="02010609030101010101" pitchFamily="49" charset="-122"/>
              </a:rPr>
              <a:t>表名</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列名</a:t>
            </a:r>
            <a:r>
              <a:rPr lang="en-US" altLang="zh-CN" sz="1800">
                <a:solidFill>
                  <a:srgbClr val="008000"/>
                </a:solidFill>
                <a:latin typeface="新宋体" panose="02010609030101010101" pitchFamily="49" charset="-122"/>
                <a:ea typeface="新宋体" panose="02010609030101010101" pitchFamily="49" charset="-122"/>
              </a:rPr>
              <a:t>,2--STRING,3--INT,4--</a:t>
            </a:r>
            <a:r>
              <a:rPr lang="zh-CN" altLang="en-US" sz="1800">
                <a:solidFill>
                  <a:srgbClr val="008000"/>
                </a:solidFill>
                <a:latin typeface="新宋体" panose="02010609030101010101" pitchFamily="49" charset="-122"/>
                <a:ea typeface="新宋体" panose="02010609030101010101" pitchFamily="49" charset="-122"/>
              </a:rPr>
              <a:t>条件表达式*</a:t>
            </a:r>
            <a:r>
              <a:rPr lang="en-US" altLang="zh-CN" sz="1800">
                <a:solidFill>
                  <a:srgbClr val="008000"/>
                </a:solidFill>
                <a:latin typeface="新宋体" panose="02010609030101010101" pitchFamily="49" charset="-122"/>
                <a:ea typeface="新宋体" panose="02010609030101010101" pitchFamily="49" charset="-122"/>
              </a:rPr>
              <a:t>/</a:t>
            </a:r>
            <a:endParaRPr lang="zh-CN" altLang="en-US" sz="1800">
              <a:solidFill>
                <a:srgbClr val="000000"/>
              </a:solidFill>
              <a:latin typeface="新宋体" panose="02010609030101010101" pitchFamily="49" charset="-122"/>
              <a:ea typeface="新宋体" panose="02010609030101010101" pitchFamily="49" charset="-122"/>
            </a:endParaRPr>
          </a:p>
          <a:p>
            <a:r>
              <a:rPr lang="en-US" altLang="zh-CN" sz="1800">
                <a:solidFill>
                  <a:srgbClr val="0000FF"/>
                </a:solidFill>
                <a:latin typeface="新宋体" panose="02010609030101010101" pitchFamily="49" charset="-122"/>
                <a:ea typeface="新宋体" panose="02010609030101010101" pitchFamily="49" charset="-122"/>
              </a:rPr>
              <a:t>int</a:t>
            </a:r>
            <a:r>
              <a:rPr lang="en-US" altLang="zh-CN" sz="1800">
                <a:solidFill>
                  <a:srgbClr val="000000"/>
                </a:solidFill>
                <a:latin typeface="新宋体" panose="02010609030101010101" pitchFamily="49" charset="-122"/>
                <a:ea typeface="新宋体" panose="02010609030101010101" pitchFamily="49" charset="-122"/>
              </a:rPr>
              <a:t> type;</a:t>
            </a:r>
          </a:p>
          <a:p>
            <a:r>
              <a:rPr lang="en-US" altLang="zh-CN" sz="1800">
                <a:solidFill>
                  <a:srgbClr val="2B91AF"/>
                </a:solidFill>
                <a:latin typeface="新宋体" panose="02010609030101010101" pitchFamily="49" charset="-122"/>
                <a:ea typeface="新宋体" panose="02010609030101010101" pitchFamily="49" charset="-122"/>
              </a:rPr>
              <a:t>colvalue</a:t>
            </a:r>
            <a:r>
              <a:rPr lang="zh-CN" altLang="en-US" sz="1800">
                <a:solidFill>
                  <a:srgbClr val="000000"/>
                </a:solidFill>
                <a:latin typeface="新宋体" panose="02010609030101010101" pitchFamily="49" charset="-122"/>
                <a:ea typeface="新宋体" panose="02010609030101010101" pitchFamily="49" charset="-122"/>
              </a:rPr>
              <a:t>* </a:t>
            </a:r>
            <a:r>
              <a:rPr lang="en-US" altLang="zh-CN" sz="1800">
                <a:solidFill>
                  <a:srgbClr val="000000"/>
                </a:solidFill>
                <a:latin typeface="新宋体" panose="02010609030101010101" pitchFamily="49" charset="-122"/>
                <a:ea typeface="新宋体" panose="02010609030101010101" pitchFamily="49" charset="-122"/>
              </a:rPr>
              <a:t>col;</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表名</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列名</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从</a:t>
            </a:r>
            <a:r>
              <a:rPr lang="en-US" altLang="zh-CN" sz="1800">
                <a:solidFill>
                  <a:srgbClr val="008000"/>
                </a:solidFill>
                <a:latin typeface="新宋体" panose="02010609030101010101" pitchFamily="49" charset="-122"/>
                <a:ea typeface="新宋体" panose="02010609030101010101" pitchFamily="49" charset="-122"/>
              </a:rPr>
              <a:t>SQL</a:t>
            </a:r>
            <a:r>
              <a:rPr lang="zh-CN" altLang="en-US" sz="1800">
                <a:solidFill>
                  <a:srgbClr val="008000"/>
                </a:solidFill>
                <a:latin typeface="新宋体" panose="02010609030101010101" pitchFamily="49" charset="-122"/>
                <a:ea typeface="新宋体" panose="02010609030101010101" pitchFamily="49" charset="-122"/>
              </a:rPr>
              <a:t>引擎返回后还要负责绑定另一个数组*</a:t>
            </a:r>
            <a:r>
              <a:rPr lang="en-US" altLang="zh-CN" sz="1800">
                <a:solidFill>
                  <a:srgbClr val="008000"/>
                </a:solidFill>
                <a:latin typeface="新宋体" panose="02010609030101010101" pitchFamily="49" charset="-122"/>
                <a:ea typeface="新宋体" panose="02010609030101010101" pitchFamily="49" charset="-122"/>
              </a:rPr>
              <a:t>/</a:t>
            </a:r>
            <a:endParaRPr lang="zh-CN" altLang="en-US" sz="1800">
              <a:solidFill>
                <a:srgbClr val="000000"/>
              </a:solidFill>
              <a:latin typeface="新宋体" panose="02010609030101010101" pitchFamily="49" charset="-122"/>
              <a:ea typeface="新宋体" panose="02010609030101010101" pitchFamily="49" charset="-122"/>
            </a:endParaRPr>
          </a:p>
          <a:p>
            <a:r>
              <a:rPr lang="en-US" altLang="zh-CN" sz="1800">
                <a:solidFill>
                  <a:srgbClr val="2B91AF"/>
                </a:solidFill>
                <a:latin typeface="新宋体" panose="02010609030101010101" pitchFamily="49" charset="-122"/>
                <a:ea typeface="新宋体" panose="02010609030101010101" pitchFamily="49" charset="-122"/>
              </a:rPr>
              <a:t>string</a:t>
            </a:r>
            <a:r>
              <a:rPr lang="en-US" altLang="zh-CN" sz="1800">
                <a:solidFill>
                  <a:srgbClr val="000000"/>
                </a:solidFill>
                <a:latin typeface="新宋体" panose="02010609030101010101" pitchFamily="49" charset="-122"/>
                <a:ea typeface="新宋体" panose="02010609030101010101" pitchFamily="49" charset="-122"/>
              </a:rPr>
              <a:t> str;</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字符串的值*</a:t>
            </a:r>
            <a:r>
              <a:rPr lang="en-US" altLang="zh-CN" sz="1800">
                <a:solidFill>
                  <a:srgbClr val="008000"/>
                </a:solidFill>
                <a:latin typeface="新宋体" panose="02010609030101010101" pitchFamily="49" charset="-122"/>
                <a:ea typeface="新宋体" panose="02010609030101010101" pitchFamily="49" charset="-122"/>
              </a:rPr>
              <a:t>/</a:t>
            </a:r>
            <a:endParaRPr lang="zh-CN" altLang="en-US" sz="1800">
              <a:solidFill>
                <a:srgbClr val="000000"/>
              </a:solidFill>
              <a:latin typeface="新宋体" panose="02010609030101010101" pitchFamily="49" charset="-122"/>
              <a:ea typeface="新宋体" panose="02010609030101010101" pitchFamily="49" charset="-122"/>
            </a:endParaRPr>
          </a:p>
          <a:p>
            <a:r>
              <a:rPr lang="en-US" altLang="zh-CN" sz="1800">
                <a:solidFill>
                  <a:srgbClr val="0000FF"/>
                </a:solidFill>
                <a:latin typeface="新宋体" panose="02010609030101010101" pitchFamily="49" charset="-122"/>
                <a:ea typeface="新宋体" panose="02010609030101010101" pitchFamily="49" charset="-122"/>
              </a:rPr>
              <a:t>int</a:t>
            </a:r>
            <a:r>
              <a:rPr lang="en-US" altLang="zh-CN" sz="1800">
                <a:solidFill>
                  <a:srgbClr val="000000"/>
                </a:solidFill>
                <a:latin typeface="新宋体" panose="02010609030101010101" pitchFamily="49" charset="-122"/>
                <a:ea typeface="新宋体" panose="02010609030101010101" pitchFamily="49" charset="-122"/>
              </a:rPr>
              <a:t> digits;</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数字的值*</a:t>
            </a:r>
            <a:r>
              <a:rPr lang="en-US" altLang="zh-CN" sz="1800">
                <a:solidFill>
                  <a:srgbClr val="008000"/>
                </a:solidFill>
                <a:latin typeface="新宋体" panose="02010609030101010101" pitchFamily="49" charset="-122"/>
                <a:ea typeface="新宋体" panose="02010609030101010101" pitchFamily="49" charset="-122"/>
              </a:rPr>
              <a:t>/</a:t>
            </a:r>
            <a:endParaRPr lang="zh-CN" altLang="en-US" sz="1800">
              <a:solidFill>
                <a:srgbClr val="000000"/>
              </a:solidFill>
              <a:latin typeface="新宋体" panose="02010609030101010101" pitchFamily="49" charset="-122"/>
              <a:ea typeface="新宋体" panose="02010609030101010101" pitchFamily="49" charset="-122"/>
            </a:endParaRPr>
          </a:p>
          <a:p>
            <a:r>
              <a:rPr lang="en-US" altLang="zh-CN" sz="1800">
                <a:solidFill>
                  <a:srgbClr val="2B91AF"/>
                </a:solidFill>
                <a:latin typeface="新宋体" panose="02010609030101010101" pitchFamily="49" charset="-122"/>
                <a:ea typeface="新宋体" panose="02010609030101010101" pitchFamily="49" charset="-122"/>
              </a:rPr>
              <a:t>condition</a:t>
            </a:r>
            <a:r>
              <a:rPr lang="en-US" altLang="zh-CN" sz="1800">
                <a:solidFill>
                  <a:srgbClr val="000000"/>
                </a:solidFill>
                <a:latin typeface="新宋体" panose="02010609030101010101" pitchFamily="49" charset="-122"/>
                <a:ea typeface="新宋体" panose="02010609030101010101" pitchFamily="49" charset="-122"/>
              </a:rPr>
              <a:t>* cond;</a:t>
            </a:r>
            <a:r>
              <a:rPr lang="en-US" altLang="zh-CN" sz="1800">
                <a:solidFill>
                  <a:srgbClr val="008000"/>
                </a:solidFill>
                <a:latin typeface="新宋体" panose="02010609030101010101" pitchFamily="49" charset="-122"/>
                <a:ea typeface="新宋体" panose="02010609030101010101" pitchFamily="49" charset="-122"/>
              </a:rPr>
              <a:t>/*</a:t>
            </a:r>
            <a:r>
              <a:rPr lang="zh-CN" altLang="en-US" sz="1800">
                <a:solidFill>
                  <a:srgbClr val="008000"/>
                </a:solidFill>
                <a:latin typeface="新宋体" panose="02010609030101010101" pitchFamily="49" charset="-122"/>
                <a:ea typeface="新宋体" panose="02010609030101010101" pitchFamily="49" charset="-122"/>
              </a:rPr>
              <a:t>后代指针*</a:t>
            </a:r>
            <a:r>
              <a:rPr lang="en-US" altLang="zh-CN" sz="1800">
                <a:solidFill>
                  <a:srgbClr val="008000"/>
                </a:solidFill>
                <a:latin typeface="新宋体" panose="02010609030101010101" pitchFamily="49" charset="-122"/>
                <a:ea typeface="新宋体" panose="02010609030101010101" pitchFamily="49" charset="-122"/>
              </a:rPr>
              <a:t>/</a:t>
            </a:r>
            <a:endParaRPr lang="zh-CN" altLang="en-US" sz="1800">
              <a:solidFill>
                <a:srgbClr val="000000"/>
              </a:solidFill>
              <a:latin typeface="新宋体" panose="02010609030101010101" pitchFamily="49" charset="-122"/>
              <a:ea typeface="新宋体" panose="02010609030101010101" pitchFamily="49" charset="-122"/>
            </a:endParaRPr>
          </a:p>
          <a:p>
            <a:r>
              <a:rPr lang="en-US" altLang="zh-CN" sz="1800">
                <a:solidFill>
                  <a:srgbClr val="000000"/>
                </a:solidFill>
                <a:latin typeface="新宋体" panose="02010609030101010101" pitchFamily="49" charset="-122"/>
                <a:ea typeface="新宋体" panose="02010609030101010101" pitchFamily="49" charset="-122"/>
              </a:rPr>
              <a:t>};</a:t>
            </a:r>
            <a:endParaRPr lang="zh-CN" altLang="en-US"/>
          </a:p>
        </p:txBody>
      </p:sp>
    </p:spTree>
    <p:extLst>
      <p:ext uri="{BB962C8B-B14F-4D97-AF65-F5344CB8AC3E}">
        <p14:creationId xmlns:p14="http://schemas.microsoft.com/office/powerpoint/2010/main" val="2930006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BA9C38F-3614-4FCE-AAB9-932C0E2E6ACA}"/>
              </a:ext>
            </a:extLst>
          </p:cNvPr>
          <p:cNvSpPr txBox="1"/>
          <p:nvPr/>
        </p:nvSpPr>
        <p:spPr>
          <a:xfrm>
            <a:off x="646488" y="780443"/>
            <a:ext cx="9126526" cy="4985980"/>
          </a:xfrm>
          <a:prstGeom prst="rect">
            <a:avLst/>
          </a:prstGeom>
          <a:noFill/>
        </p:spPr>
        <p:txBody>
          <a:bodyPr wrap="square" rtlCol="0">
            <a:spAutoFit/>
          </a:bodyPr>
          <a:lstStyle/>
          <a:p>
            <a:r>
              <a:rPr lang="zh-CN" altLang="en-US" sz="2000"/>
              <a:t>我们从</a:t>
            </a:r>
            <a:r>
              <a:rPr lang="en-US" altLang="zh-CN" sz="2000"/>
              <a:t>SQL</a:t>
            </a:r>
            <a:r>
              <a:rPr lang="zh-CN" altLang="en-US" sz="2000"/>
              <a:t>引擎开始分析如何编写对应的代码。</a:t>
            </a:r>
            <a:endParaRPr lang="en-US" altLang="zh-CN" sz="2000"/>
          </a:p>
          <a:p>
            <a:r>
              <a:rPr lang="zh-CN" altLang="en-US" sz="2000"/>
              <a:t>首先，我们来编写条件表达式的文法</a:t>
            </a:r>
            <a:endParaRPr lang="en-US" altLang="zh-CN" sz="2000"/>
          </a:p>
          <a:p>
            <a:r>
              <a:rPr lang="zh-CN" altLang="en-US" sz="2000"/>
              <a:t>条件表达式分为两种：逻辑表达式与比较表达式，前者的符号为</a:t>
            </a:r>
            <a:r>
              <a:rPr lang="en-US" altLang="zh-CN" sz="2000"/>
              <a:t>AND,OR,NOT</a:t>
            </a:r>
            <a:r>
              <a:rPr lang="zh-CN" altLang="en-US" sz="2000"/>
              <a:t>；</a:t>
            </a:r>
            <a:endParaRPr lang="en-US" altLang="zh-CN" sz="2000"/>
          </a:p>
          <a:p>
            <a:r>
              <a:rPr lang="zh-CN" altLang="en-US" sz="2000"/>
              <a:t>后者的符号为</a:t>
            </a:r>
            <a:r>
              <a:rPr lang="en-US" altLang="zh-CN" sz="2000"/>
              <a:t>&gt; , &lt; , != , = , &gt;= , &lt;=</a:t>
            </a:r>
          </a:p>
          <a:p>
            <a:endParaRPr lang="en-US" altLang="zh-CN" sz="2000"/>
          </a:p>
          <a:p>
            <a:r>
              <a:rPr lang="zh-CN" altLang="en-US" sz="2000"/>
              <a:t>比较表达式的文法：</a:t>
            </a:r>
            <a:endParaRPr lang="en-US" altLang="zh-CN" sz="2000"/>
          </a:p>
          <a:p>
            <a:r>
              <a:rPr lang="en-US" altLang="zh-CN" sz="1800">
                <a:solidFill>
                  <a:srgbClr val="000000"/>
                </a:solidFill>
                <a:latin typeface="新宋体" panose="02010609030101010101" pitchFamily="49" charset="-122"/>
                <a:ea typeface="新宋体" panose="02010609030101010101" pitchFamily="49" charset="-122"/>
              </a:rPr>
              <a:t>(1) condition := comparator comp_op comparator</a:t>
            </a:r>
            <a:endParaRPr lang="en-US" altLang="zh-CN" sz="2000"/>
          </a:p>
          <a:p>
            <a:r>
              <a:rPr lang="en-US" altLang="zh-CN" sz="2000"/>
              <a:t>(2)  comparator := cal | STRING | tablecol</a:t>
            </a:r>
          </a:p>
          <a:p>
            <a:pPr marL="457200" indent="-457200">
              <a:buAutoNum type="arabicParenBoth" startAt="3"/>
            </a:pPr>
            <a:r>
              <a:rPr lang="en-US" altLang="zh-CN" sz="2000"/>
              <a:t>comp_op := &lt; | &gt; | &lt;= | &gt;= | = | !=</a:t>
            </a:r>
          </a:p>
          <a:p>
            <a:pPr marL="457200" indent="-457200">
              <a:buAutoNum type="arabicParenBoth" startAt="3"/>
            </a:pPr>
            <a:r>
              <a:rPr lang="en-US" altLang="zh-CN" sz="2000"/>
              <a:t>tablecol := tablename . colname | colname</a:t>
            </a:r>
          </a:p>
          <a:p>
            <a:pPr marL="457200" indent="-457200">
              <a:buAutoNum type="arabicParenBoth" startAt="3"/>
            </a:pPr>
            <a:r>
              <a:rPr lang="en-US" altLang="zh-CN" sz="2000"/>
              <a:t>cal := NUMBER | cal+cal | cal-cal | cal*cal | cal/cal | -cal | (cal)</a:t>
            </a:r>
          </a:p>
          <a:p>
            <a:endParaRPr lang="en-US" altLang="zh-CN" sz="2000"/>
          </a:p>
          <a:p>
            <a:endParaRPr lang="en-US" altLang="zh-CN" sz="2000"/>
          </a:p>
          <a:p>
            <a:r>
              <a:rPr lang="zh-CN" altLang="en-US" sz="2000"/>
              <a:t>逻辑表达式的文法：</a:t>
            </a:r>
            <a:endParaRPr lang="en-US" altLang="zh-CN" sz="2000"/>
          </a:p>
          <a:p>
            <a:r>
              <a:rPr lang="en-US" altLang="zh-CN" sz="2000"/>
              <a:t>(6) conditions := condition | conditions AND conditions | conditions OR conditions</a:t>
            </a:r>
          </a:p>
          <a:p>
            <a:r>
              <a:rPr lang="en-US" altLang="zh-CN" sz="2000"/>
              <a:t>		| NOT conditions | (conditions)</a:t>
            </a:r>
            <a:endParaRPr lang="zh-CN" altLang="en-US" sz="2000"/>
          </a:p>
        </p:txBody>
      </p:sp>
    </p:spTree>
    <p:extLst>
      <p:ext uri="{BB962C8B-B14F-4D97-AF65-F5344CB8AC3E}">
        <p14:creationId xmlns:p14="http://schemas.microsoft.com/office/powerpoint/2010/main" val="2874539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57FE7B-2468-47DF-A9C2-48578A0CB83A}"/>
              </a:ext>
            </a:extLst>
          </p:cNvPr>
          <p:cNvSpPr txBox="1"/>
          <p:nvPr/>
        </p:nvSpPr>
        <p:spPr>
          <a:xfrm>
            <a:off x="652311" y="774618"/>
            <a:ext cx="9621585" cy="3447098"/>
          </a:xfrm>
          <a:prstGeom prst="rect">
            <a:avLst/>
          </a:prstGeom>
          <a:noFill/>
        </p:spPr>
        <p:txBody>
          <a:bodyPr wrap="square" rtlCol="0">
            <a:spAutoFit/>
          </a:bodyPr>
          <a:lstStyle/>
          <a:p>
            <a:r>
              <a:rPr lang="zh-CN" altLang="en-US" sz="2000"/>
              <a:t>产生式</a:t>
            </a:r>
            <a:r>
              <a:rPr lang="en-US" altLang="zh-CN" sz="2000"/>
              <a:t>(5) </a:t>
            </a:r>
            <a:r>
              <a:rPr lang="zh-CN" altLang="en-US" sz="2000"/>
              <a:t>即为算数表达式的文法。注意，这个文法是</a:t>
            </a:r>
            <a:r>
              <a:rPr lang="zh-CN" altLang="en-US" sz="2000" b="1"/>
              <a:t>二义性文法</a:t>
            </a:r>
            <a:r>
              <a:rPr lang="zh-CN" altLang="en-US" sz="2000"/>
              <a:t>，所以我们需要对部分文法符号</a:t>
            </a:r>
            <a:r>
              <a:rPr lang="zh-CN" altLang="en-US" sz="2000" b="1"/>
              <a:t>设置优先级</a:t>
            </a:r>
            <a:r>
              <a:rPr lang="zh-CN" altLang="en-US" sz="2000"/>
              <a:t>。</a:t>
            </a:r>
            <a:r>
              <a:rPr lang="en-US" altLang="zh-CN" sz="2000"/>
              <a:t>yacc</a:t>
            </a:r>
            <a:r>
              <a:rPr lang="zh-CN" altLang="en-US" sz="2000"/>
              <a:t>代码中相应优先级的设定留给同学们完成。</a:t>
            </a:r>
            <a:endParaRPr lang="en-US" altLang="zh-CN" sz="2000"/>
          </a:p>
          <a:p>
            <a:r>
              <a:rPr lang="zh-CN" altLang="en-US" sz="2000"/>
              <a:t>设定好优先级后，完成对应的语义动作。</a:t>
            </a:r>
            <a:r>
              <a:rPr lang="en-US" altLang="zh-CN" sz="2000"/>
              <a:t>cal</a:t>
            </a:r>
            <a:r>
              <a:rPr lang="zh-CN" altLang="en-US" sz="2000"/>
              <a:t>的属性的数据类型为正整数。</a:t>
            </a:r>
            <a:endParaRPr lang="en-US" altLang="zh-CN" sz="2000"/>
          </a:p>
          <a:p>
            <a:r>
              <a:rPr lang="zh-CN" altLang="en-US" sz="2000"/>
              <a:t>示例：</a:t>
            </a:r>
            <a:endParaRPr lang="en-US" altLang="zh-CN" sz="2000"/>
          </a:p>
          <a:p>
            <a:r>
              <a:rPr lang="en-US" altLang="zh-CN" sz="2000">
                <a:solidFill>
                  <a:srgbClr val="000000"/>
                </a:solidFill>
                <a:latin typeface="新宋体" panose="02010609030101010101" pitchFamily="49" charset="-122"/>
                <a:ea typeface="新宋体" panose="02010609030101010101" pitchFamily="49" charset="-122"/>
              </a:rPr>
              <a:t>cal : NUMBER{</a:t>
            </a:r>
          </a:p>
          <a:p>
            <a:r>
              <a:rPr lang="en-US" altLang="zh-CN" sz="2000">
                <a:solidFill>
                  <a:srgbClr val="000000"/>
                </a:solidFill>
                <a:latin typeface="新宋体" panose="02010609030101010101" pitchFamily="49" charset="-122"/>
                <a:ea typeface="新宋体" panose="02010609030101010101" pitchFamily="49" charset="-122"/>
              </a:rPr>
              <a:t>$$=$1-&gt;getDigitsValue();</a:t>
            </a:r>
          </a:p>
          <a:p>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 cal '+' cal{</a:t>
            </a:r>
          </a:p>
          <a:p>
            <a:r>
              <a:rPr lang="en-US" altLang="zh-CN" sz="2000">
                <a:solidFill>
                  <a:srgbClr val="000000"/>
                </a:solidFill>
                <a:latin typeface="新宋体" panose="02010609030101010101" pitchFamily="49" charset="-122"/>
                <a:ea typeface="新宋体" panose="02010609030101010101" pitchFamily="49" charset="-122"/>
              </a:rPr>
              <a:t>$$=$1+$3;</a:t>
            </a:r>
          </a:p>
          <a:p>
            <a:r>
              <a:rPr lang="en-US" altLang="zh-CN" sz="2000">
                <a:solidFill>
                  <a:srgbClr val="000000"/>
                </a:solidFill>
                <a:latin typeface="新宋体" panose="02010609030101010101" pitchFamily="49" charset="-122"/>
                <a:ea typeface="新宋体" panose="02010609030101010101" pitchFamily="49" charset="-122"/>
              </a:rPr>
              <a:t>}</a:t>
            </a:r>
            <a:endParaRPr lang="en-US" altLang="zh-CN" sz="2000"/>
          </a:p>
          <a:p>
            <a:r>
              <a:rPr lang="zh-CN" altLang="en-US" sz="2000"/>
              <a:t>其余语义动作留给同学们完成。</a:t>
            </a:r>
            <a:endParaRPr lang="zh-CN" altLang="en-US" sz="2000" b="1"/>
          </a:p>
        </p:txBody>
      </p:sp>
    </p:spTree>
    <p:extLst>
      <p:ext uri="{BB962C8B-B14F-4D97-AF65-F5344CB8AC3E}">
        <p14:creationId xmlns:p14="http://schemas.microsoft.com/office/powerpoint/2010/main" val="1270435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326BF8-73D5-4127-A0F3-4A2ADD3C4552}"/>
              </a:ext>
            </a:extLst>
          </p:cNvPr>
          <p:cNvSpPr txBox="1"/>
          <p:nvPr/>
        </p:nvSpPr>
        <p:spPr>
          <a:xfrm>
            <a:off x="588245" y="943520"/>
            <a:ext cx="10827194" cy="3785652"/>
          </a:xfrm>
          <a:prstGeom prst="rect">
            <a:avLst/>
          </a:prstGeom>
          <a:noFill/>
        </p:spPr>
        <p:txBody>
          <a:bodyPr wrap="square" rtlCol="0">
            <a:spAutoFit/>
          </a:bodyPr>
          <a:lstStyle/>
          <a:p>
            <a:r>
              <a:rPr lang="zh-CN" altLang="en-US" sz="2000"/>
              <a:t>产生式</a:t>
            </a:r>
            <a:r>
              <a:rPr lang="en-US" altLang="zh-CN" sz="2000"/>
              <a:t>4</a:t>
            </a:r>
            <a:r>
              <a:rPr lang="zh-CN" altLang="en-US" sz="2000"/>
              <a:t>为 </a:t>
            </a:r>
            <a:r>
              <a:rPr lang="en-US" altLang="zh-CN" sz="2000"/>
              <a:t>[</a:t>
            </a:r>
            <a:r>
              <a:rPr lang="zh-CN" altLang="en-US" sz="2000"/>
              <a:t>表名</a:t>
            </a:r>
            <a:r>
              <a:rPr lang="en-US" altLang="zh-CN" sz="2000"/>
              <a:t>.]</a:t>
            </a:r>
            <a:r>
              <a:rPr lang="zh-CN" altLang="en-US" sz="2000"/>
              <a:t>列名 形式的文法。非终结符</a:t>
            </a:r>
            <a:r>
              <a:rPr lang="en-US" altLang="zh-CN" sz="2000"/>
              <a:t>tablecol</a:t>
            </a:r>
            <a:r>
              <a:rPr lang="zh-CN" altLang="en-US" sz="2000"/>
              <a:t>的属性的数据类型为</a:t>
            </a:r>
            <a:r>
              <a:rPr lang="en-US" altLang="zh-CN" sz="2000"/>
              <a:t>class conditiontype*, </a:t>
            </a:r>
            <a:r>
              <a:rPr lang="zh-CN" altLang="en-US" sz="2000"/>
              <a:t>所以在规约时需要定义语义动作创建一个</a:t>
            </a:r>
            <a:r>
              <a:rPr lang="en-US" altLang="zh-CN" sz="2000"/>
              <a:t>conditiontype</a:t>
            </a:r>
            <a:r>
              <a:rPr lang="zh-CN" altLang="en-US" sz="2000"/>
              <a:t>对象，并为对象中相应的成员变量赋值。</a:t>
            </a:r>
            <a:endParaRPr lang="en-US" altLang="zh-CN" sz="2000"/>
          </a:p>
          <a:p>
            <a:r>
              <a:rPr lang="zh-CN" altLang="en-US" sz="2000"/>
              <a:t>示例：</a:t>
            </a:r>
            <a:endParaRPr lang="en-US" altLang="zh-CN" sz="2000"/>
          </a:p>
          <a:p>
            <a:r>
              <a:rPr lang="en-US" altLang="zh-CN" sz="2000"/>
              <a:t>tablecol : colname	{</a:t>
            </a:r>
          </a:p>
          <a:p>
            <a:r>
              <a:rPr lang="en-US" altLang="zh-CN" sz="2000"/>
              <a:t>	/*</a:t>
            </a:r>
            <a:r>
              <a:rPr lang="zh-CN" altLang="en-US" sz="2000"/>
              <a:t>创建一个</a:t>
            </a:r>
            <a:r>
              <a:rPr lang="en-US" altLang="zh-CN" sz="2000"/>
              <a:t>conditiontype</a:t>
            </a:r>
            <a:r>
              <a:rPr lang="zh-CN" altLang="en-US" sz="2000"/>
              <a:t>对象</a:t>
            </a:r>
            <a:r>
              <a:rPr lang="en-US" altLang="zh-CN" sz="2000"/>
              <a:t>*/</a:t>
            </a:r>
          </a:p>
          <a:p>
            <a:r>
              <a:rPr lang="en-US" altLang="zh-CN" sz="2000"/>
              <a:t>	...</a:t>
            </a:r>
          </a:p>
          <a:p>
            <a:r>
              <a:rPr lang="en-US" altLang="zh-CN" sz="2000"/>
              <a:t>	/*</a:t>
            </a:r>
            <a:r>
              <a:rPr lang="zh-CN" altLang="en-US" sz="2000"/>
              <a:t>设置对象的</a:t>
            </a:r>
            <a:r>
              <a:rPr lang="en-US" altLang="zh-CN" sz="2000"/>
              <a:t>type</a:t>
            </a:r>
            <a:r>
              <a:rPr lang="zh-CN" altLang="en-US" sz="2000"/>
              <a:t>成员</a:t>
            </a:r>
            <a:r>
              <a:rPr lang="en-US" altLang="zh-CN" sz="2000"/>
              <a:t>*/	</a:t>
            </a:r>
          </a:p>
          <a:p>
            <a:r>
              <a:rPr lang="en-US" altLang="zh-CN" sz="2000"/>
              <a:t>	...</a:t>
            </a:r>
          </a:p>
          <a:p>
            <a:r>
              <a:rPr lang="en-US" altLang="zh-CN" sz="2000"/>
              <a:t>	/*</a:t>
            </a:r>
            <a:r>
              <a:rPr lang="zh-CN" altLang="en-US" sz="2000"/>
              <a:t>设置列名</a:t>
            </a:r>
            <a:r>
              <a:rPr lang="en-US" altLang="zh-CN" sz="2000"/>
              <a:t>*/</a:t>
            </a:r>
          </a:p>
          <a:p>
            <a:r>
              <a:rPr lang="en-US" altLang="zh-CN" sz="2000"/>
              <a:t>	...	</a:t>
            </a:r>
          </a:p>
          <a:p>
            <a:r>
              <a:rPr lang="en-US" altLang="zh-CN" sz="2000"/>
              <a:t>}</a:t>
            </a:r>
          </a:p>
          <a:p>
            <a:r>
              <a:rPr lang="zh-CN" altLang="en-US" sz="2000"/>
              <a:t>具体的代码由同学们完成</a:t>
            </a:r>
          </a:p>
        </p:txBody>
      </p:sp>
    </p:spTree>
    <p:extLst>
      <p:ext uri="{BB962C8B-B14F-4D97-AF65-F5344CB8AC3E}">
        <p14:creationId xmlns:p14="http://schemas.microsoft.com/office/powerpoint/2010/main" val="2691502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9AE50E-9870-449C-8028-3F171F3CA554}"/>
              </a:ext>
            </a:extLst>
          </p:cNvPr>
          <p:cNvSpPr txBox="1"/>
          <p:nvPr/>
        </p:nvSpPr>
        <p:spPr>
          <a:xfrm>
            <a:off x="669782" y="547475"/>
            <a:ext cx="11095109" cy="707886"/>
          </a:xfrm>
          <a:prstGeom prst="rect">
            <a:avLst/>
          </a:prstGeom>
          <a:noFill/>
        </p:spPr>
        <p:txBody>
          <a:bodyPr wrap="square" rtlCol="0">
            <a:spAutoFit/>
          </a:bodyPr>
          <a:lstStyle/>
          <a:p>
            <a:r>
              <a:rPr lang="zh-CN" altLang="en-US" sz="2000"/>
              <a:t>对于产生式</a:t>
            </a:r>
            <a:r>
              <a:rPr lang="en-US" altLang="zh-CN" sz="2000"/>
              <a:t>(3)</a:t>
            </a:r>
            <a:r>
              <a:rPr lang="zh-CN" altLang="en-US" sz="2000"/>
              <a:t>，</a:t>
            </a:r>
            <a:r>
              <a:rPr lang="en-US" altLang="zh-CN" sz="2000"/>
              <a:t>comp_op</a:t>
            </a:r>
            <a:r>
              <a:rPr lang="zh-CN" altLang="en-US" sz="2000"/>
              <a:t>的属性的数据类型为</a:t>
            </a:r>
            <a:r>
              <a:rPr lang="en-US" altLang="zh-CN" sz="2000"/>
              <a:t>int</a:t>
            </a:r>
            <a:r>
              <a:rPr lang="zh-CN" altLang="en-US" sz="2000"/>
              <a:t>，代表着比较运算符的类型</a:t>
            </a:r>
            <a:r>
              <a:rPr lang="en-US" altLang="zh-CN" sz="2000"/>
              <a:t>(</a:t>
            </a:r>
            <a:r>
              <a:rPr lang="zh-CN" altLang="en-US" sz="2000"/>
              <a:t>见文档</a:t>
            </a:r>
            <a:r>
              <a:rPr lang="en-US" altLang="zh-CN" sz="2000"/>
              <a:t>condition</a:t>
            </a:r>
            <a:r>
              <a:rPr lang="zh-CN" altLang="en-US" sz="2000"/>
              <a:t>类的定义</a:t>
            </a:r>
            <a:r>
              <a:rPr lang="en-US" altLang="zh-CN" sz="2000"/>
              <a:t>)</a:t>
            </a:r>
            <a:r>
              <a:rPr lang="zh-CN" altLang="en-US" sz="2000"/>
              <a:t>。所以对应的语义动作非常简单，由同学们完成。</a:t>
            </a:r>
          </a:p>
        </p:txBody>
      </p:sp>
    </p:spTree>
    <p:extLst>
      <p:ext uri="{BB962C8B-B14F-4D97-AF65-F5344CB8AC3E}">
        <p14:creationId xmlns:p14="http://schemas.microsoft.com/office/powerpoint/2010/main" val="2703138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E71B8F-175E-4301-A636-BEBE1DB7E539}"/>
              </a:ext>
            </a:extLst>
          </p:cNvPr>
          <p:cNvSpPr txBox="1"/>
          <p:nvPr/>
        </p:nvSpPr>
        <p:spPr>
          <a:xfrm>
            <a:off x="803739" y="698904"/>
            <a:ext cx="10611699" cy="4093428"/>
          </a:xfrm>
          <a:prstGeom prst="rect">
            <a:avLst/>
          </a:prstGeom>
          <a:noFill/>
        </p:spPr>
        <p:txBody>
          <a:bodyPr wrap="square" rtlCol="0">
            <a:spAutoFit/>
          </a:bodyPr>
          <a:lstStyle/>
          <a:p>
            <a:r>
              <a:rPr lang="zh-CN" altLang="en-US" sz="2000"/>
              <a:t>产生式</a:t>
            </a:r>
            <a:r>
              <a:rPr lang="en-US" altLang="zh-CN" sz="2000"/>
              <a:t>(2)</a:t>
            </a:r>
            <a:r>
              <a:rPr lang="zh-CN" altLang="en-US" sz="2000"/>
              <a:t>即为比较表达式的左右部。非终结符</a:t>
            </a:r>
            <a:r>
              <a:rPr lang="en-US" altLang="zh-CN" sz="2000"/>
              <a:t>comparator</a:t>
            </a:r>
            <a:r>
              <a:rPr lang="zh-CN" altLang="en-US" sz="2000"/>
              <a:t>的属性的数据类型为</a:t>
            </a:r>
            <a:r>
              <a:rPr lang="en-US" altLang="zh-CN" sz="2000"/>
              <a:t>class conditiontype* </a:t>
            </a:r>
            <a:r>
              <a:rPr lang="zh-CN" altLang="en-US" sz="2000"/>
              <a:t>，所以需要获取对应的</a:t>
            </a:r>
            <a:r>
              <a:rPr lang="en-US" altLang="zh-CN" sz="2000"/>
              <a:t>conditiontype</a:t>
            </a:r>
            <a:r>
              <a:rPr lang="zh-CN" altLang="en-US" sz="2000"/>
              <a:t>对象，并为对象中相应的成员变量赋值。</a:t>
            </a:r>
            <a:endParaRPr lang="en-US" altLang="zh-CN" sz="2000"/>
          </a:p>
          <a:p>
            <a:r>
              <a:rPr lang="zh-CN" altLang="en-US" sz="2000"/>
              <a:t>示例：</a:t>
            </a:r>
            <a:endParaRPr lang="en-US" altLang="zh-CN" sz="2000"/>
          </a:p>
          <a:p>
            <a:r>
              <a:rPr lang="en-US" altLang="zh-CN" sz="2000">
                <a:solidFill>
                  <a:srgbClr val="000000"/>
                </a:solidFill>
                <a:latin typeface="新宋体" panose="02010609030101010101" pitchFamily="49" charset="-122"/>
                <a:ea typeface="新宋体" panose="02010609030101010101" pitchFamily="49" charset="-122"/>
              </a:rPr>
              <a:t>comparator : cal{</a:t>
            </a:r>
          </a:p>
          <a:p>
            <a:r>
              <a:rPr lang="en-US" altLang="zh-CN" sz="2000">
                <a:solidFill>
                  <a:srgbClr val="000000"/>
                </a:solidFill>
                <a:latin typeface="新宋体" panose="02010609030101010101" pitchFamily="49" charset="-122"/>
                <a:ea typeface="新宋体" panose="02010609030101010101" pitchFamily="49" charset="-122"/>
              </a:rPr>
              <a:t>/*</a:t>
            </a:r>
            <a:r>
              <a:rPr lang="zh-CN" altLang="en-US" sz="2000">
                <a:solidFill>
                  <a:srgbClr val="000000"/>
                </a:solidFill>
                <a:latin typeface="新宋体" panose="02010609030101010101" pitchFamily="49" charset="-122"/>
                <a:ea typeface="新宋体" panose="02010609030101010101" pitchFamily="49" charset="-122"/>
              </a:rPr>
              <a:t>创建一个</a:t>
            </a:r>
            <a:r>
              <a:rPr lang="en-US" altLang="zh-CN" sz="2000">
                <a:solidFill>
                  <a:srgbClr val="000000"/>
                </a:solidFill>
                <a:latin typeface="新宋体" panose="02010609030101010101" pitchFamily="49" charset="-122"/>
                <a:ea typeface="新宋体" panose="02010609030101010101" pitchFamily="49" charset="-122"/>
              </a:rPr>
              <a:t>conditiontype</a:t>
            </a:r>
            <a:r>
              <a:rPr lang="zh-CN" altLang="en-US" sz="2000">
                <a:solidFill>
                  <a:srgbClr val="000000"/>
                </a:solidFill>
                <a:latin typeface="新宋体" panose="02010609030101010101" pitchFamily="49" charset="-122"/>
                <a:ea typeface="新宋体" panose="02010609030101010101" pitchFamily="49" charset="-122"/>
              </a:rPr>
              <a:t>对象</a:t>
            </a:r>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a:t>
            </a:r>
            <a:r>
              <a:rPr lang="zh-CN" altLang="en-US" sz="2000">
                <a:solidFill>
                  <a:srgbClr val="000000"/>
                </a:solidFill>
                <a:latin typeface="新宋体" panose="02010609030101010101" pitchFamily="49" charset="-122"/>
                <a:ea typeface="新宋体" panose="02010609030101010101" pitchFamily="49" charset="-122"/>
              </a:rPr>
              <a:t>为</a:t>
            </a:r>
            <a:r>
              <a:rPr lang="en-US" altLang="zh-CN" sz="2000">
                <a:solidFill>
                  <a:srgbClr val="000000"/>
                </a:solidFill>
                <a:latin typeface="新宋体" panose="02010609030101010101" pitchFamily="49" charset="-122"/>
                <a:ea typeface="新宋体" panose="02010609030101010101" pitchFamily="49" charset="-122"/>
              </a:rPr>
              <a:t>type</a:t>
            </a:r>
            <a:r>
              <a:rPr lang="zh-CN" altLang="en-US" sz="2000">
                <a:solidFill>
                  <a:srgbClr val="000000"/>
                </a:solidFill>
                <a:latin typeface="新宋体" panose="02010609030101010101" pitchFamily="49" charset="-122"/>
                <a:ea typeface="新宋体" panose="02010609030101010101" pitchFamily="49" charset="-122"/>
              </a:rPr>
              <a:t>成员赋值</a:t>
            </a:r>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a:t>
            </a:r>
            <a:r>
              <a:rPr lang="zh-CN" altLang="en-US" sz="2000">
                <a:solidFill>
                  <a:srgbClr val="000000"/>
                </a:solidFill>
                <a:latin typeface="新宋体" panose="02010609030101010101" pitchFamily="49" charset="-122"/>
                <a:ea typeface="新宋体" panose="02010609030101010101" pitchFamily="49" charset="-122"/>
              </a:rPr>
              <a:t>将</a:t>
            </a:r>
            <a:r>
              <a:rPr lang="en-US" altLang="zh-CN" sz="2000">
                <a:solidFill>
                  <a:srgbClr val="000000"/>
                </a:solidFill>
                <a:latin typeface="新宋体" panose="02010609030101010101" pitchFamily="49" charset="-122"/>
                <a:ea typeface="新宋体" panose="02010609030101010101" pitchFamily="49" charset="-122"/>
              </a:rPr>
              <a:t>cal</a:t>
            </a:r>
            <a:r>
              <a:rPr lang="zh-CN" altLang="en-US" sz="2000">
                <a:solidFill>
                  <a:srgbClr val="000000"/>
                </a:solidFill>
                <a:latin typeface="新宋体" panose="02010609030101010101" pitchFamily="49" charset="-122"/>
                <a:ea typeface="新宋体" panose="02010609030101010101" pitchFamily="49" charset="-122"/>
              </a:rPr>
              <a:t>对应的数值赋给</a:t>
            </a:r>
            <a:r>
              <a:rPr lang="en-US" altLang="zh-CN" sz="2000">
                <a:solidFill>
                  <a:srgbClr val="000000"/>
                </a:solidFill>
                <a:latin typeface="新宋体" panose="02010609030101010101" pitchFamily="49" charset="-122"/>
                <a:ea typeface="新宋体" panose="02010609030101010101" pitchFamily="49" charset="-122"/>
              </a:rPr>
              <a:t>digits*/</a:t>
            </a:r>
          </a:p>
          <a:p>
            <a:r>
              <a:rPr lang="en-US" altLang="zh-CN" sz="2000">
                <a:solidFill>
                  <a:srgbClr val="000000"/>
                </a:solidFill>
                <a:latin typeface="新宋体" panose="02010609030101010101" pitchFamily="49" charset="-122"/>
                <a:ea typeface="新宋体" panose="02010609030101010101" pitchFamily="49" charset="-122"/>
              </a:rPr>
              <a:t>...</a:t>
            </a:r>
          </a:p>
          <a:p>
            <a:r>
              <a:rPr lang="en-US" altLang="zh-CN" sz="2000">
                <a:solidFill>
                  <a:srgbClr val="000000"/>
                </a:solidFill>
                <a:latin typeface="新宋体" panose="02010609030101010101" pitchFamily="49" charset="-122"/>
                <a:ea typeface="新宋体" panose="02010609030101010101" pitchFamily="49" charset="-122"/>
              </a:rPr>
              <a:t>}</a:t>
            </a:r>
          </a:p>
          <a:p>
            <a:endParaRPr lang="en-US" altLang="zh-CN" sz="2000">
              <a:solidFill>
                <a:srgbClr val="000000"/>
              </a:solidFill>
              <a:latin typeface="新宋体" panose="02010609030101010101" pitchFamily="49" charset="-122"/>
              <a:ea typeface="新宋体" panose="02010609030101010101" pitchFamily="49" charset="-122"/>
            </a:endParaRPr>
          </a:p>
          <a:p>
            <a:r>
              <a:rPr lang="zh-CN" altLang="en-US" sz="2000">
                <a:solidFill>
                  <a:srgbClr val="000000"/>
                </a:solidFill>
                <a:latin typeface="新宋体" panose="02010609030101010101" pitchFamily="49" charset="-122"/>
                <a:ea typeface="新宋体" panose="02010609030101010101" pitchFamily="49" charset="-122"/>
              </a:rPr>
              <a:t>具体的代码由同学们完成</a:t>
            </a:r>
            <a:endParaRPr lang="zh-CN" altLang="en-US" sz="2000"/>
          </a:p>
        </p:txBody>
      </p:sp>
    </p:spTree>
    <p:extLst>
      <p:ext uri="{BB962C8B-B14F-4D97-AF65-F5344CB8AC3E}">
        <p14:creationId xmlns:p14="http://schemas.microsoft.com/office/powerpoint/2010/main" val="3557271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846D13-DD43-42B0-A35D-A8E690694C41}"/>
              </a:ext>
            </a:extLst>
          </p:cNvPr>
          <p:cNvSpPr txBox="1"/>
          <p:nvPr/>
        </p:nvSpPr>
        <p:spPr>
          <a:xfrm>
            <a:off x="681432" y="460112"/>
            <a:ext cx="10687414" cy="3970318"/>
          </a:xfrm>
          <a:prstGeom prst="rect">
            <a:avLst/>
          </a:prstGeom>
          <a:noFill/>
        </p:spPr>
        <p:txBody>
          <a:bodyPr wrap="square" rtlCol="0">
            <a:spAutoFit/>
          </a:bodyPr>
          <a:lstStyle/>
          <a:p>
            <a:r>
              <a:rPr lang="zh-CN" altLang="en-US"/>
              <a:t>产生式</a:t>
            </a:r>
            <a:r>
              <a:rPr lang="en-US" altLang="zh-CN"/>
              <a:t>(1)</a:t>
            </a:r>
            <a:r>
              <a:rPr lang="zh-CN" altLang="en-US"/>
              <a:t>为比较表达式的文法产生式。非终结符</a:t>
            </a:r>
            <a:r>
              <a:rPr lang="en-US" altLang="zh-CN"/>
              <a:t>condition</a:t>
            </a:r>
            <a:r>
              <a:rPr lang="zh-CN" altLang="en-US"/>
              <a:t>的属性的数据类型为</a:t>
            </a:r>
            <a:r>
              <a:rPr lang="en-US" altLang="zh-CN"/>
              <a:t>class condition* </a:t>
            </a:r>
            <a:r>
              <a:rPr lang="zh-CN" altLang="en-US"/>
              <a:t>，所以对应的语义动作需要创建一个</a:t>
            </a:r>
            <a:r>
              <a:rPr lang="en-US" altLang="zh-CN"/>
              <a:t>condition</a:t>
            </a:r>
            <a:r>
              <a:rPr lang="zh-CN" altLang="en-US"/>
              <a:t>对象，并根据产生式右部文法符号的属性为</a:t>
            </a:r>
            <a:r>
              <a:rPr lang="en-US" altLang="zh-CN"/>
              <a:t>condition</a:t>
            </a:r>
            <a:r>
              <a:rPr lang="zh-CN" altLang="en-US"/>
              <a:t>对象的成员变量赋值。</a:t>
            </a:r>
            <a:endParaRPr lang="en-US" altLang="zh-CN"/>
          </a:p>
          <a:p>
            <a:r>
              <a:rPr lang="zh-CN" altLang="en-US"/>
              <a:t>示例：</a:t>
            </a:r>
            <a:endParaRPr lang="en-US" altLang="zh-CN"/>
          </a:p>
          <a:p>
            <a:r>
              <a:rPr lang="en-US" altLang="zh-CN"/>
              <a:t>condition : comparator comp_op comparator	{</a:t>
            </a:r>
          </a:p>
          <a:p>
            <a:r>
              <a:rPr lang="en-US" altLang="zh-CN"/>
              <a:t>	/*</a:t>
            </a:r>
            <a:r>
              <a:rPr lang="zh-CN" altLang="en-US"/>
              <a:t>创建一个</a:t>
            </a:r>
            <a:r>
              <a:rPr lang="en-US" altLang="zh-CN"/>
              <a:t>condition</a:t>
            </a:r>
            <a:r>
              <a:rPr lang="zh-CN" altLang="en-US"/>
              <a:t>对象*</a:t>
            </a:r>
            <a:r>
              <a:rPr lang="en-US" altLang="zh-CN"/>
              <a:t>/</a:t>
            </a:r>
          </a:p>
          <a:p>
            <a:r>
              <a:rPr lang="en-US" altLang="zh-CN"/>
              <a:t>	...</a:t>
            </a:r>
          </a:p>
          <a:p>
            <a:r>
              <a:rPr lang="en-US" altLang="zh-CN"/>
              <a:t>	/*</a:t>
            </a:r>
            <a:r>
              <a:rPr lang="zh-CN" altLang="en-US"/>
              <a:t>设置</a:t>
            </a:r>
            <a:r>
              <a:rPr lang="en-US" altLang="zh-CN"/>
              <a:t>iscond</a:t>
            </a:r>
            <a:r>
              <a:rPr lang="zh-CN" altLang="en-US"/>
              <a:t>等成员变量</a:t>
            </a:r>
            <a:r>
              <a:rPr lang="en-US" altLang="zh-CN"/>
              <a:t>*/</a:t>
            </a:r>
          </a:p>
          <a:p>
            <a:r>
              <a:rPr lang="en-US" altLang="zh-CN"/>
              <a:t>	...</a:t>
            </a:r>
          </a:p>
          <a:p>
            <a:r>
              <a:rPr lang="en-US" altLang="zh-CN"/>
              <a:t>	/*</a:t>
            </a:r>
            <a:r>
              <a:rPr lang="zh-CN" altLang="en-US"/>
              <a:t>根据表达式的左、右部分设置成员变量*</a:t>
            </a:r>
            <a:r>
              <a:rPr lang="en-US" altLang="zh-CN"/>
              <a:t>/</a:t>
            </a:r>
          </a:p>
          <a:p>
            <a:r>
              <a:rPr lang="en-US" altLang="zh-CN"/>
              <a:t>	...</a:t>
            </a:r>
          </a:p>
          <a:p>
            <a:r>
              <a:rPr lang="en-US" altLang="zh-CN"/>
              <a:t>}</a:t>
            </a:r>
          </a:p>
          <a:p>
            <a:r>
              <a:rPr lang="en-US" altLang="zh-CN"/>
              <a:t>;</a:t>
            </a:r>
          </a:p>
          <a:p>
            <a:r>
              <a:rPr lang="zh-CN" altLang="en-US"/>
              <a:t>语义动作的代码由同学们完成。</a:t>
            </a:r>
          </a:p>
        </p:txBody>
      </p:sp>
    </p:spTree>
    <p:extLst>
      <p:ext uri="{BB962C8B-B14F-4D97-AF65-F5344CB8AC3E}">
        <p14:creationId xmlns:p14="http://schemas.microsoft.com/office/powerpoint/2010/main" val="2658532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F1A286-6C81-440C-BEBD-80CADB3EB400}"/>
              </a:ext>
            </a:extLst>
          </p:cNvPr>
          <p:cNvSpPr txBox="1"/>
          <p:nvPr/>
        </p:nvSpPr>
        <p:spPr>
          <a:xfrm>
            <a:off x="512530" y="564948"/>
            <a:ext cx="10955327" cy="3970318"/>
          </a:xfrm>
          <a:prstGeom prst="rect">
            <a:avLst/>
          </a:prstGeom>
          <a:noFill/>
        </p:spPr>
        <p:txBody>
          <a:bodyPr wrap="square" rtlCol="0">
            <a:spAutoFit/>
          </a:bodyPr>
          <a:lstStyle/>
          <a:p>
            <a:r>
              <a:rPr lang="zh-CN" altLang="en-US"/>
              <a:t>产生式</a:t>
            </a:r>
            <a:r>
              <a:rPr lang="en-US" altLang="zh-CN"/>
              <a:t>(6)</a:t>
            </a:r>
            <a:r>
              <a:rPr lang="zh-CN" altLang="en-US"/>
              <a:t>为逻辑表达式的文法产生式。非终结符</a:t>
            </a:r>
            <a:r>
              <a:rPr lang="en-US" altLang="zh-CN"/>
              <a:t>conditions</a:t>
            </a:r>
            <a:r>
              <a:rPr lang="zh-CN" altLang="en-US"/>
              <a:t>的属性的数据类型为</a:t>
            </a:r>
            <a:r>
              <a:rPr lang="en-US" altLang="zh-CN"/>
              <a:t>class condition*</a:t>
            </a:r>
            <a:r>
              <a:rPr lang="zh-CN" altLang="en-US"/>
              <a:t>，每一次规约都是构建一棵生成树。</a:t>
            </a:r>
            <a:endParaRPr lang="en-US" altLang="zh-CN"/>
          </a:p>
          <a:p>
            <a:r>
              <a:rPr lang="zh-CN" altLang="en-US"/>
              <a:t>示例：</a:t>
            </a:r>
            <a:endParaRPr lang="en-US" altLang="zh-CN"/>
          </a:p>
          <a:p>
            <a:r>
              <a:rPr lang="en-US" altLang="zh-CN"/>
              <a:t>conditions :  conditions AND conditions	{</a:t>
            </a:r>
          </a:p>
          <a:p>
            <a:r>
              <a:rPr lang="en-US" altLang="zh-CN"/>
              <a:t>	/*</a:t>
            </a:r>
            <a:r>
              <a:rPr lang="zh-CN" altLang="en-US"/>
              <a:t>创建一个新的</a:t>
            </a:r>
            <a:r>
              <a:rPr lang="en-US" altLang="zh-CN"/>
              <a:t>condition</a:t>
            </a:r>
            <a:r>
              <a:rPr lang="zh-CN" altLang="en-US"/>
              <a:t>节点作为生成树的根节点</a:t>
            </a:r>
            <a:r>
              <a:rPr lang="en-US" altLang="zh-CN"/>
              <a:t>*/</a:t>
            </a:r>
          </a:p>
          <a:p>
            <a:r>
              <a:rPr lang="en-US" altLang="zh-CN"/>
              <a:t>	...</a:t>
            </a:r>
          </a:p>
          <a:p>
            <a:r>
              <a:rPr lang="en-US" altLang="zh-CN"/>
              <a:t>	/*</a:t>
            </a:r>
            <a:r>
              <a:rPr lang="zh-CN" altLang="en-US"/>
              <a:t>设置根节点的</a:t>
            </a:r>
            <a:r>
              <a:rPr lang="en-US" altLang="zh-CN"/>
              <a:t>iscond</a:t>
            </a:r>
            <a:r>
              <a:rPr lang="zh-CN" altLang="en-US"/>
              <a:t>等成员变量</a:t>
            </a:r>
            <a:r>
              <a:rPr lang="en-US" altLang="zh-CN"/>
              <a:t>*/</a:t>
            </a:r>
          </a:p>
          <a:p>
            <a:r>
              <a:rPr lang="en-US" altLang="zh-CN"/>
              <a:t>	...</a:t>
            </a:r>
          </a:p>
          <a:p>
            <a:r>
              <a:rPr lang="en-US" altLang="zh-CN"/>
              <a:t>	/*</a:t>
            </a:r>
            <a:r>
              <a:rPr lang="zh-CN" altLang="en-US"/>
              <a:t>将</a:t>
            </a:r>
            <a:r>
              <a:rPr lang="en-US" altLang="zh-CN"/>
              <a:t>AND</a:t>
            </a:r>
            <a:r>
              <a:rPr lang="zh-CN" altLang="en-US"/>
              <a:t>左右的两个表达式作为子女节点加入生成树</a:t>
            </a:r>
            <a:r>
              <a:rPr lang="en-US" altLang="zh-CN"/>
              <a:t>*/</a:t>
            </a:r>
          </a:p>
          <a:p>
            <a:r>
              <a:rPr lang="en-US" altLang="zh-CN"/>
              <a:t>	...</a:t>
            </a:r>
          </a:p>
          <a:p>
            <a:r>
              <a:rPr lang="en-US" altLang="zh-CN"/>
              <a:t>}</a:t>
            </a:r>
          </a:p>
          <a:p>
            <a:r>
              <a:rPr lang="zh-CN" altLang="en-US"/>
              <a:t>具体的代码由同学们完成。</a:t>
            </a:r>
            <a:endParaRPr lang="en-US" altLang="zh-CN"/>
          </a:p>
          <a:p>
            <a:endParaRPr lang="en-US" altLang="zh-CN"/>
          </a:p>
          <a:p>
            <a:r>
              <a:rPr lang="zh-CN" altLang="en-US"/>
              <a:t>注意：对于产生式右部为</a:t>
            </a:r>
            <a:r>
              <a:rPr lang="en-US" altLang="zh-CN"/>
              <a:t>NOT conditions</a:t>
            </a:r>
            <a:r>
              <a:rPr lang="zh-CN" altLang="en-US"/>
              <a:t>的情况，生成树的根节点的左子女节点为空。</a:t>
            </a:r>
          </a:p>
        </p:txBody>
      </p:sp>
    </p:spTree>
    <p:extLst>
      <p:ext uri="{BB962C8B-B14F-4D97-AF65-F5344CB8AC3E}">
        <p14:creationId xmlns:p14="http://schemas.microsoft.com/office/powerpoint/2010/main" val="350283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D19FF0-6110-4D16-80A2-4D35B828139F}"/>
              </a:ext>
            </a:extLst>
          </p:cNvPr>
          <p:cNvSpPr txBox="1"/>
          <p:nvPr/>
        </p:nvSpPr>
        <p:spPr>
          <a:xfrm>
            <a:off x="931873" y="535827"/>
            <a:ext cx="10372907" cy="1631216"/>
          </a:xfrm>
          <a:prstGeom prst="rect">
            <a:avLst/>
          </a:prstGeom>
          <a:noFill/>
        </p:spPr>
        <p:txBody>
          <a:bodyPr wrap="square" rtlCol="0">
            <a:spAutoFit/>
          </a:bodyPr>
          <a:lstStyle/>
          <a:p>
            <a:r>
              <a:rPr lang="zh-CN" altLang="en-US" sz="2000"/>
              <a:t>有了以上产生式以及对应的语义动作，我们可以编写带有条件查询的</a:t>
            </a:r>
            <a:r>
              <a:rPr lang="en-US" altLang="zh-CN" sz="2000"/>
              <a:t>delete sql</a:t>
            </a:r>
            <a:r>
              <a:rPr lang="zh-CN" altLang="en-US" sz="2000"/>
              <a:t>的产生式了。</a:t>
            </a:r>
            <a:endParaRPr lang="en-US" altLang="zh-CN" sz="2000"/>
          </a:p>
          <a:p>
            <a:r>
              <a:rPr lang="en-US" altLang="zh-CN" sz="2000"/>
              <a:t>deletetable := DELETE FROM tablename WHERE conditions ;</a:t>
            </a:r>
          </a:p>
          <a:p>
            <a:r>
              <a:rPr lang="zh-CN" altLang="en-US" sz="2000"/>
              <a:t>对应的语义动作与不带查询的</a:t>
            </a:r>
            <a:r>
              <a:rPr lang="en-US" altLang="zh-CN" sz="2000"/>
              <a:t>delete sql</a:t>
            </a:r>
            <a:r>
              <a:rPr lang="zh-CN" altLang="en-US" sz="2000"/>
              <a:t>相似，留给同学们完成</a:t>
            </a:r>
            <a:endParaRPr lang="en-US" altLang="zh-CN" sz="2000"/>
          </a:p>
          <a:p>
            <a:endParaRPr lang="en-US" altLang="zh-CN" sz="2000"/>
          </a:p>
          <a:p>
            <a:endParaRPr lang="zh-CN" altLang="en-US" sz="2000"/>
          </a:p>
        </p:txBody>
      </p:sp>
    </p:spTree>
    <p:extLst>
      <p:ext uri="{BB962C8B-B14F-4D97-AF65-F5344CB8AC3E}">
        <p14:creationId xmlns:p14="http://schemas.microsoft.com/office/powerpoint/2010/main" val="193269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85357E8F-8535-4BEA-BFCA-F6C498A6AFF9}"/>
              </a:ext>
            </a:extLst>
          </p:cNvPr>
          <p:cNvSpPr>
            <a:spLocks noGrp="1"/>
          </p:cNvSpPr>
          <p:nvPr>
            <p:ph idx="1"/>
          </p:nvPr>
        </p:nvSpPr>
        <p:spPr>
          <a:xfrm>
            <a:off x="445394" y="338115"/>
            <a:ext cx="10515600" cy="1722505"/>
          </a:xfrm>
        </p:spPr>
        <p:txBody>
          <a:bodyPr/>
          <a:lstStyle/>
          <a:p>
            <a:pPr marL="0" indent="0">
              <a:buNone/>
            </a:pPr>
            <a:r>
              <a:rPr lang="zh-CN" altLang="en-US"/>
              <a:t>（</a:t>
            </a:r>
            <a:r>
              <a:rPr lang="en-US" altLang="zh-CN"/>
              <a:t>2</a:t>
            </a:r>
            <a:r>
              <a:rPr lang="zh-CN" altLang="en-US"/>
              <a:t>）配置环境变量</a:t>
            </a:r>
            <a:endParaRPr lang="en-US" altLang="zh-CN"/>
          </a:p>
          <a:p>
            <a:pPr marL="0" indent="0">
              <a:buNone/>
            </a:pPr>
            <a:r>
              <a:rPr lang="zh-CN" altLang="en-US"/>
              <a:t>步骤：此电脑</a:t>
            </a:r>
            <a:r>
              <a:rPr lang="en-US" altLang="zh-CN"/>
              <a:t>—</a:t>
            </a:r>
            <a:r>
              <a:rPr lang="zh-CN" altLang="en-US"/>
              <a:t>右键</a:t>
            </a:r>
            <a:r>
              <a:rPr lang="en-US" altLang="zh-CN"/>
              <a:t>—</a:t>
            </a:r>
            <a:r>
              <a:rPr lang="zh-CN" altLang="en-US"/>
              <a:t>属性</a:t>
            </a:r>
            <a:r>
              <a:rPr lang="en-US" altLang="zh-CN"/>
              <a:t>—</a:t>
            </a:r>
            <a:r>
              <a:rPr lang="zh-CN" altLang="en-US"/>
              <a:t>高级系统设置</a:t>
            </a:r>
            <a:r>
              <a:rPr lang="en-US" altLang="zh-CN"/>
              <a:t>—</a:t>
            </a:r>
            <a:r>
              <a:rPr lang="zh-CN" altLang="en-US"/>
              <a:t>环境变量</a:t>
            </a:r>
            <a:r>
              <a:rPr lang="en-US" altLang="zh-CN"/>
              <a:t>—</a:t>
            </a:r>
            <a:r>
              <a:rPr lang="zh-CN" altLang="en-US"/>
              <a:t>系统变量</a:t>
            </a:r>
            <a:r>
              <a:rPr lang="en-US" altLang="zh-CN"/>
              <a:t>—</a:t>
            </a:r>
            <a:r>
              <a:rPr lang="zh-CN" altLang="en-US"/>
              <a:t>将安装文件夹的路径加入</a:t>
            </a:r>
            <a:r>
              <a:rPr lang="en-US" altLang="zh-CN"/>
              <a:t>Path</a:t>
            </a:r>
            <a:r>
              <a:rPr lang="zh-CN" altLang="en-US"/>
              <a:t>变量。如下图所示：</a:t>
            </a:r>
            <a:endParaRPr lang="en-US" altLang="zh-CN"/>
          </a:p>
          <a:p>
            <a:pPr marL="0" indent="0">
              <a:buNone/>
            </a:pPr>
            <a:endParaRPr lang="zh-CN" altLang="en-US"/>
          </a:p>
        </p:txBody>
      </p:sp>
      <p:pic>
        <p:nvPicPr>
          <p:cNvPr id="9" name="图片 8">
            <a:extLst>
              <a:ext uri="{FF2B5EF4-FFF2-40B4-BE49-F238E27FC236}">
                <a16:creationId xmlns:a16="http://schemas.microsoft.com/office/drawing/2014/main" id="{E3D91F53-8A06-4AE8-8039-2343A861DAE8}"/>
              </a:ext>
            </a:extLst>
          </p:cNvPr>
          <p:cNvPicPr>
            <a:picLocks noChangeAspect="1"/>
          </p:cNvPicPr>
          <p:nvPr/>
        </p:nvPicPr>
        <p:blipFill>
          <a:blip r:embed="rId2"/>
          <a:stretch>
            <a:fillRect/>
          </a:stretch>
        </p:blipFill>
        <p:spPr>
          <a:xfrm>
            <a:off x="727201" y="2274319"/>
            <a:ext cx="6188584" cy="1057125"/>
          </a:xfrm>
          <a:prstGeom prst="rect">
            <a:avLst/>
          </a:prstGeom>
        </p:spPr>
      </p:pic>
    </p:spTree>
    <p:extLst>
      <p:ext uri="{BB962C8B-B14F-4D97-AF65-F5344CB8AC3E}">
        <p14:creationId xmlns:p14="http://schemas.microsoft.com/office/powerpoint/2010/main" val="2513437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7A8019-1652-4D3E-A770-506D290DC19B}"/>
              </a:ext>
            </a:extLst>
          </p:cNvPr>
          <p:cNvSpPr txBox="1"/>
          <p:nvPr/>
        </p:nvSpPr>
        <p:spPr>
          <a:xfrm>
            <a:off x="675608" y="430991"/>
            <a:ext cx="9540046" cy="584775"/>
          </a:xfrm>
          <a:prstGeom prst="rect">
            <a:avLst/>
          </a:prstGeom>
          <a:noFill/>
        </p:spPr>
        <p:txBody>
          <a:bodyPr wrap="square" rtlCol="0">
            <a:spAutoFit/>
          </a:bodyPr>
          <a:lstStyle/>
          <a:p>
            <a:r>
              <a:rPr lang="zh-CN" altLang="en-US" sz="3200"/>
              <a:t>在</a:t>
            </a:r>
            <a:r>
              <a:rPr lang="en-US" altLang="zh-CN" sz="3200"/>
              <a:t>deleteTable</a:t>
            </a:r>
            <a:r>
              <a:rPr lang="zh-CN" altLang="en-US" sz="3200"/>
              <a:t>函数中实现条件表达式的判断</a:t>
            </a:r>
          </a:p>
        </p:txBody>
      </p:sp>
      <p:sp>
        <p:nvSpPr>
          <p:cNvPr id="5" name="文本框 4">
            <a:extLst>
              <a:ext uri="{FF2B5EF4-FFF2-40B4-BE49-F238E27FC236}">
                <a16:creationId xmlns:a16="http://schemas.microsoft.com/office/drawing/2014/main" id="{43DFD89D-A5DD-4953-9EB9-9D6798392503}"/>
              </a:ext>
            </a:extLst>
          </p:cNvPr>
          <p:cNvSpPr txBox="1"/>
          <p:nvPr/>
        </p:nvSpPr>
        <p:spPr>
          <a:xfrm>
            <a:off x="675608" y="1304622"/>
            <a:ext cx="10739831" cy="707886"/>
          </a:xfrm>
          <a:prstGeom prst="rect">
            <a:avLst/>
          </a:prstGeom>
          <a:noFill/>
        </p:spPr>
        <p:txBody>
          <a:bodyPr wrap="square" rtlCol="0">
            <a:spAutoFit/>
          </a:bodyPr>
          <a:lstStyle/>
          <a:p>
            <a:r>
              <a:rPr lang="zh-CN" altLang="en-US" sz="2000"/>
              <a:t>基本的框架仍然是迭代器，与前面不同的是需要在每个元组被读出后，判断元组是否满足条件，然后再决定是否删除元组。</a:t>
            </a:r>
          </a:p>
        </p:txBody>
      </p:sp>
      <p:sp>
        <p:nvSpPr>
          <p:cNvPr id="6" name="文本框 5">
            <a:extLst>
              <a:ext uri="{FF2B5EF4-FFF2-40B4-BE49-F238E27FC236}">
                <a16:creationId xmlns:a16="http://schemas.microsoft.com/office/drawing/2014/main" id="{5B9D9EEE-1383-48F9-9C23-04B61312D90F}"/>
              </a:ext>
            </a:extLst>
          </p:cNvPr>
          <p:cNvSpPr txBox="1"/>
          <p:nvPr/>
        </p:nvSpPr>
        <p:spPr>
          <a:xfrm>
            <a:off x="675608" y="2301364"/>
            <a:ext cx="10553457" cy="1938992"/>
          </a:xfrm>
          <a:prstGeom prst="rect">
            <a:avLst/>
          </a:prstGeom>
          <a:noFill/>
        </p:spPr>
        <p:txBody>
          <a:bodyPr wrap="square" rtlCol="0">
            <a:spAutoFit/>
          </a:bodyPr>
          <a:lstStyle/>
          <a:p>
            <a:r>
              <a:rPr lang="zh-CN" altLang="en-US" sz="2000"/>
              <a:t>将问题分解为以下几个：</a:t>
            </a:r>
            <a:endParaRPr lang="en-US" altLang="zh-CN" sz="2000"/>
          </a:p>
          <a:p>
            <a:r>
              <a:rPr lang="en-US" altLang="zh-CN" sz="2000"/>
              <a:t>1. </a:t>
            </a:r>
            <a:r>
              <a:rPr lang="zh-CN" altLang="en-US" sz="2000"/>
              <a:t>如何把从物理文件中读出的一个元组转换为对应的列的数据？</a:t>
            </a:r>
            <a:endParaRPr lang="en-US" altLang="zh-CN" sz="2000"/>
          </a:p>
          <a:p>
            <a:r>
              <a:rPr lang="en-US" altLang="zh-CN" sz="2000"/>
              <a:t>2. </a:t>
            </a:r>
            <a:r>
              <a:rPr lang="zh-CN" altLang="en-US" sz="2000"/>
              <a:t>如何把条件表达式中的列名替换为对应的列值？</a:t>
            </a:r>
            <a:endParaRPr lang="en-US" altLang="zh-CN" sz="2000"/>
          </a:p>
          <a:p>
            <a:r>
              <a:rPr lang="en-US" altLang="zh-CN" sz="2000"/>
              <a:t>3. </a:t>
            </a:r>
            <a:r>
              <a:rPr lang="zh-CN" altLang="en-US" sz="2000"/>
              <a:t>如何根据生成树计算条件表达式的逻辑值？</a:t>
            </a:r>
            <a:endParaRPr lang="en-US" altLang="zh-CN" sz="2000"/>
          </a:p>
          <a:p>
            <a:endParaRPr lang="en-US" altLang="zh-CN" sz="2000"/>
          </a:p>
          <a:p>
            <a:r>
              <a:rPr lang="zh-CN" altLang="en-US" sz="2000"/>
              <a:t>我们来逐个分析</a:t>
            </a:r>
          </a:p>
        </p:txBody>
      </p:sp>
    </p:spTree>
    <p:extLst>
      <p:ext uri="{BB962C8B-B14F-4D97-AF65-F5344CB8AC3E}">
        <p14:creationId xmlns:p14="http://schemas.microsoft.com/office/powerpoint/2010/main" val="2865911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EE167C-D73A-44CE-B07C-1603747829B0}"/>
              </a:ext>
            </a:extLst>
          </p:cNvPr>
          <p:cNvSpPr txBox="1"/>
          <p:nvPr/>
        </p:nvSpPr>
        <p:spPr>
          <a:xfrm>
            <a:off x="448463" y="693081"/>
            <a:ext cx="11135878" cy="5940088"/>
          </a:xfrm>
          <a:prstGeom prst="rect">
            <a:avLst/>
          </a:prstGeom>
          <a:noFill/>
        </p:spPr>
        <p:txBody>
          <a:bodyPr wrap="square" rtlCol="0">
            <a:spAutoFit/>
          </a:bodyPr>
          <a:lstStyle/>
          <a:p>
            <a:r>
              <a:rPr lang="zh-CN" altLang="en-US" sz="2000"/>
              <a:t>问题</a:t>
            </a:r>
            <a:r>
              <a:rPr lang="en-US" altLang="zh-CN" sz="2000"/>
              <a:t>1</a:t>
            </a:r>
            <a:r>
              <a:rPr lang="zh-CN" altLang="en-US" sz="2000"/>
              <a:t>：如何把从物理文件中读出的一个元组转换为对应的列的数据？</a:t>
            </a:r>
            <a:endParaRPr lang="en-US" altLang="zh-CN" sz="2000"/>
          </a:p>
          <a:p>
            <a:r>
              <a:rPr lang="zh-CN" altLang="en-US" sz="2000"/>
              <a:t>从物理文件中读出的是一个字节数组，我们必须借助元数据管理器获取每个列的长度和数据类型，才能字节数组正确的分割为每个列的数据。</a:t>
            </a:r>
            <a:endParaRPr lang="en-US" altLang="zh-CN" sz="2000"/>
          </a:p>
          <a:p>
            <a:endParaRPr lang="en-US" altLang="zh-CN" sz="2000"/>
          </a:p>
          <a:p>
            <a:r>
              <a:rPr lang="zh-CN" altLang="en-US" sz="2000"/>
              <a:t>那么如何获取元数据呢？</a:t>
            </a:r>
            <a:endParaRPr lang="en-US" altLang="zh-CN" sz="2000"/>
          </a:p>
          <a:p>
            <a:r>
              <a:rPr lang="zh-CN" altLang="en-US" sz="2000"/>
              <a:t>元数据管理器</a:t>
            </a:r>
            <a:r>
              <a:rPr lang="en-US" altLang="zh-CN" sz="2000"/>
              <a:t>MetaDataManager</a:t>
            </a:r>
            <a:r>
              <a:rPr lang="zh-CN" altLang="en-US" sz="2000"/>
              <a:t>类内部封装了多个</a:t>
            </a:r>
            <a:r>
              <a:rPr lang="en-US" altLang="zh-CN" sz="2000"/>
              <a:t>std::map</a:t>
            </a:r>
            <a:r>
              <a:rPr lang="zh-CN" altLang="en-US" sz="2000"/>
              <a:t>和</a:t>
            </a:r>
            <a:r>
              <a:rPr lang="en-US" altLang="zh-CN" sz="2000"/>
              <a:t>std::vector</a:t>
            </a:r>
            <a:r>
              <a:rPr lang="zh-CN" altLang="en-US" sz="2000"/>
              <a:t>容器，使用这些容器可以高效的储存管理元数据。该类已被封装好，无需同学们实现，只需要掌握一些重要的成员函数。</a:t>
            </a:r>
            <a:endParaRPr lang="en-US" altLang="zh-CN" sz="2000"/>
          </a:p>
          <a:p>
            <a:r>
              <a:rPr lang="zh-CN" altLang="en-US" sz="2000"/>
              <a:t>查询处理层</a:t>
            </a:r>
            <a:r>
              <a:rPr lang="en-US" altLang="zh-CN" sz="2000"/>
              <a:t>QueryProcessor</a:t>
            </a:r>
            <a:r>
              <a:rPr lang="zh-CN" altLang="en-US" sz="2000"/>
              <a:t>类有一个静态成员变量</a:t>
            </a:r>
            <a:r>
              <a:rPr lang="en-US" altLang="zh-CN" sz="2000"/>
              <a:t>mdm</a:t>
            </a:r>
            <a:r>
              <a:rPr lang="zh-CN" altLang="en-US" sz="2000"/>
              <a:t>，它是一个元数据管理器</a:t>
            </a:r>
            <a:r>
              <a:rPr lang="en-US" altLang="zh-CN" sz="2000"/>
              <a:t>MetaDataManager</a:t>
            </a:r>
            <a:r>
              <a:rPr lang="zh-CN" altLang="en-US" sz="2000"/>
              <a:t>类的实例，在程序开始时就被创建。</a:t>
            </a:r>
            <a:r>
              <a:rPr lang="en-US" altLang="zh-CN" sz="2000"/>
              <a:t>mdm</a:t>
            </a:r>
            <a:r>
              <a:rPr lang="zh-CN" altLang="en-US" sz="2000"/>
              <a:t>储存、管理当前</a:t>
            </a:r>
            <a:r>
              <a:rPr lang="en-US" altLang="zh-CN" sz="2000"/>
              <a:t>DBMS</a:t>
            </a:r>
            <a:r>
              <a:rPr lang="zh-CN" altLang="en-US" sz="2000"/>
              <a:t>中所有的元数据。</a:t>
            </a:r>
            <a:endParaRPr lang="en-US" altLang="zh-CN" sz="2000"/>
          </a:p>
          <a:p>
            <a:endParaRPr lang="en-US" altLang="zh-CN" sz="2000"/>
          </a:p>
          <a:p>
            <a:r>
              <a:rPr lang="zh-CN" altLang="en-US" sz="2000"/>
              <a:t>元数据分为三种：库元数据、表元数据、列元数据</a:t>
            </a:r>
            <a:endParaRPr lang="en-US" altLang="zh-CN" sz="2000"/>
          </a:p>
          <a:p>
            <a:r>
              <a:rPr lang="zh-CN" altLang="en-US" sz="2000"/>
              <a:t>我们使用三个元数据类来作为他们的抽象</a:t>
            </a:r>
            <a:r>
              <a:rPr lang="en-US" altLang="zh-CN" sz="2000"/>
              <a:t>(</a:t>
            </a:r>
            <a:r>
              <a:rPr lang="zh-CN" altLang="en-US" sz="2000"/>
              <a:t>具体定义见附件</a:t>
            </a:r>
            <a:r>
              <a:rPr lang="en-US" altLang="zh-CN" sz="2000"/>
              <a:t>)</a:t>
            </a:r>
            <a:r>
              <a:rPr lang="zh-CN" altLang="en-US" sz="2000"/>
              <a:t>：</a:t>
            </a:r>
            <a:endParaRPr lang="en-US" altLang="zh-CN" sz="2000"/>
          </a:p>
          <a:p>
            <a:r>
              <a:rPr lang="en-US" altLang="zh-CN" sz="2000"/>
              <a:t>class dbNode, class tableNode , class colNode</a:t>
            </a:r>
          </a:p>
          <a:p>
            <a:endParaRPr lang="en-US" altLang="zh-CN" sz="2000"/>
          </a:p>
          <a:p>
            <a:r>
              <a:rPr lang="zh-CN" altLang="en-US" sz="2000"/>
              <a:t>当我们想要获取一个表和列的元数据时，需要调用</a:t>
            </a:r>
            <a:r>
              <a:rPr lang="en-US" altLang="zh-CN" sz="2000"/>
              <a:t>mdm</a:t>
            </a:r>
            <a:r>
              <a:rPr lang="zh-CN" altLang="en-US" sz="2000"/>
              <a:t>的类方法，然后就可以获得一个装有元数据类实例的</a:t>
            </a:r>
            <a:r>
              <a:rPr lang="en-US" altLang="zh-CN" sz="2000"/>
              <a:t>std::vector</a:t>
            </a:r>
            <a:r>
              <a:rPr lang="zh-CN" altLang="en-US" sz="2000"/>
              <a:t>容器。下面我们讲解在</a:t>
            </a:r>
            <a:r>
              <a:rPr lang="en-US" altLang="zh-CN" sz="2000"/>
              <a:t>deleteTable</a:t>
            </a:r>
            <a:r>
              <a:rPr lang="zh-CN" altLang="en-US" sz="2000"/>
              <a:t>接口中要用到的</a:t>
            </a:r>
            <a:r>
              <a:rPr lang="en-US" altLang="zh-CN" sz="2000"/>
              <a:t>MetaDataManager</a:t>
            </a:r>
            <a:r>
              <a:rPr lang="zh-CN" altLang="en-US" sz="2000"/>
              <a:t>类的方法。</a:t>
            </a:r>
            <a:endParaRPr lang="en-US" altLang="zh-CN" sz="2000"/>
          </a:p>
          <a:p>
            <a:endParaRPr lang="en-US" altLang="zh-CN" sz="2000"/>
          </a:p>
          <a:p>
            <a:endParaRPr lang="zh-CN" altLang="en-US" sz="2000"/>
          </a:p>
        </p:txBody>
      </p:sp>
    </p:spTree>
    <p:extLst>
      <p:ext uri="{BB962C8B-B14F-4D97-AF65-F5344CB8AC3E}">
        <p14:creationId xmlns:p14="http://schemas.microsoft.com/office/powerpoint/2010/main" val="832534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325A53-A316-43A0-AFAC-3810BEBBCC9B}"/>
              </a:ext>
            </a:extLst>
          </p:cNvPr>
          <p:cNvSpPr txBox="1"/>
          <p:nvPr/>
        </p:nvSpPr>
        <p:spPr>
          <a:xfrm>
            <a:off x="541651" y="512530"/>
            <a:ext cx="11083460" cy="2862322"/>
          </a:xfrm>
          <a:prstGeom prst="rect">
            <a:avLst/>
          </a:prstGeom>
          <a:noFill/>
        </p:spPr>
        <p:txBody>
          <a:bodyPr wrap="square" rtlCol="0">
            <a:spAutoFit/>
          </a:bodyPr>
          <a:lstStyle/>
          <a:p>
            <a:r>
              <a:rPr lang="en-US" altLang="zh-CN" sz="2000"/>
              <a:t>vector&lt;colNode*&gt; selectTableCol(string dbname,string tablename,string colname);</a:t>
            </a:r>
          </a:p>
          <a:p>
            <a:r>
              <a:rPr lang="zh-CN" altLang="en-US" sz="2000"/>
              <a:t>用于查询指定列的列元数据</a:t>
            </a:r>
            <a:endParaRPr lang="en-US" altLang="zh-CN" sz="2000"/>
          </a:p>
          <a:p>
            <a:r>
              <a:rPr lang="zh-CN" altLang="en-US" sz="2000"/>
              <a:t>输入：</a:t>
            </a:r>
            <a:r>
              <a:rPr lang="en-US" altLang="zh-CN" sz="2000"/>
              <a:t>dbname</a:t>
            </a:r>
            <a:r>
              <a:rPr lang="zh-CN" altLang="en-US" sz="2000"/>
              <a:t>数据库名称 </a:t>
            </a:r>
            <a:r>
              <a:rPr lang="en-US" altLang="zh-CN" sz="2000"/>
              <a:t>	tablename</a:t>
            </a:r>
            <a:r>
              <a:rPr lang="zh-CN" altLang="en-US" sz="2000"/>
              <a:t>：表名</a:t>
            </a:r>
            <a:r>
              <a:rPr lang="en-US" altLang="zh-CN" sz="2000"/>
              <a:t>	colname</a:t>
            </a:r>
            <a:r>
              <a:rPr lang="zh-CN" altLang="en-US" sz="2000"/>
              <a:t>：列名</a:t>
            </a:r>
            <a:endParaRPr lang="en-US" altLang="zh-CN" sz="2000"/>
          </a:p>
          <a:p>
            <a:r>
              <a:rPr lang="zh-CN" altLang="en-US" sz="2000"/>
              <a:t>输出：一个</a:t>
            </a:r>
            <a:r>
              <a:rPr lang="en-US" altLang="zh-CN" sz="2000"/>
              <a:t>std::vector</a:t>
            </a:r>
            <a:r>
              <a:rPr lang="zh-CN" altLang="en-US" sz="2000"/>
              <a:t>容器，容器中的元素为</a:t>
            </a:r>
            <a:r>
              <a:rPr lang="en-US" altLang="zh-CN" sz="2000"/>
              <a:t>class colNode*</a:t>
            </a:r>
            <a:r>
              <a:rPr lang="zh-CN" altLang="en-US" sz="2000"/>
              <a:t>，每个</a:t>
            </a:r>
            <a:r>
              <a:rPr lang="en-US" altLang="zh-CN" sz="2000"/>
              <a:t>colNode</a:t>
            </a:r>
            <a:r>
              <a:rPr lang="zh-CN" altLang="en-US" sz="2000"/>
              <a:t>对象储存一个列的列元数据。如果</a:t>
            </a:r>
            <a:r>
              <a:rPr lang="en-US" altLang="zh-CN" sz="2000"/>
              <a:t>colname</a:t>
            </a:r>
            <a:r>
              <a:rPr lang="zh-CN" altLang="en-US" sz="2000"/>
              <a:t>为空串，则返回该表中所有列的列元数据。</a:t>
            </a:r>
            <a:endParaRPr lang="en-US" altLang="zh-CN" sz="2000"/>
          </a:p>
          <a:p>
            <a:endParaRPr lang="en-US" altLang="zh-CN" sz="2000"/>
          </a:p>
          <a:p>
            <a:r>
              <a:rPr lang="en-US" altLang="zh-CN" sz="2000"/>
              <a:t>vector&lt;tableNode*&gt; selectDBTable(string dbname,string tablename);</a:t>
            </a:r>
          </a:p>
          <a:p>
            <a:r>
              <a:rPr lang="zh-CN" altLang="en-US" sz="2000"/>
              <a:t>类似于</a:t>
            </a:r>
            <a:r>
              <a:rPr lang="en-US" altLang="zh-CN" sz="2000"/>
              <a:t>selectTableCol</a:t>
            </a:r>
            <a:r>
              <a:rPr lang="zh-CN" altLang="en-US" sz="2000"/>
              <a:t>函数，该函数用于查询表的表元数据。若</a:t>
            </a:r>
            <a:r>
              <a:rPr lang="en-US" altLang="zh-CN" sz="2000"/>
              <a:t>tablename</a:t>
            </a:r>
            <a:r>
              <a:rPr lang="zh-CN" altLang="en-US" sz="2000"/>
              <a:t>为空船，则返回该数据库下所有表的表元数据。</a:t>
            </a:r>
          </a:p>
        </p:txBody>
      </p:sp>
    </p:spTree>
    <p:extLst>
      <p:ext uri="{BB962C8B-B14F-4D97-AF65-F5344CB8AC3E}">
        <p14:creationId xmlns:p14="http://schemas.microsoft.com/office/powerpoint/2010/main" val="39286460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034080-26E0-48CF-B011-1DD22C2DDCC6}"/>
              </a:ext>
            </a:extLst>
          </p:cNvPr>
          <p:cNvSpPr txBox="1"/>
          <p:nvPr/>
        </p:nvSpPr>
        <p:spPr>
          <a:xfrm>
            <a:off x="238792" y="337804"/>
            <a:ext cx="11549397" cy="6247864"/>
          </a:xfrm>
          <a:prstGeom prst="rect">
            <a:avLst/>
          </a:prstGeom>
          <a:noFill/>
        </p:spPr>
        <p:txBody>
          <a:bodyPr wrap="square" rtlCol="0">
            <a:spAutoFit/>
          </a:bodyPr>
          <a:lstStyle/>
          <a:p>
            <a:r>
              <a:rPr lang="zh-CN" altLang="en-US" sz="2000"/>
              <a:t>问题</a:t>
            </a:r>
            <a:r>
              <a:rPr lang="en-US" altLang="zh-CN" sz="2000"/>
              <a:t>2</a:t>
            </a:r>
            <a:r>
              <a:rPr lang="zh-CN" altLang="en-US" sz="2000"/>
              <a:t>：如何把条件表达式中的列名替换为对应的列值？</a:t>
            </a:r>
            <a:endParaRPr lang="en-US" altLang="zh-CN" sz="2000"/>
          </a:p>
          <a:p>
            <a:r>
              <a:rPr lang="zh-CN" altLang="en-US" sz="2000"/>
              <a:t>我们要借助条件表达式的生成树来计算表达式的值，而从</a:t>
            </a:r>
            <a:r>
              <a:rPr lang="en-US" altLang="zh-CN" sz="2000"/>
              <a:t>SQL</a:t>
            </a:r>
            <a:r>
              <a:rPr lang="zh-CN" altLang="en-US" sz="2000"/>
              <a:t>引擎返回的生成树中可能有部分叶节点的左</a:t>
            </a:r>
            <a:r>
              <a:rPr lang="en-US" altLang="zh-CN" sz="2000"/>
              <a:t>/</a:t>
            </a:r>
            <a:r>
              <a:rPr lang="zh-CN" altLang="en-US" sz="2000"/>
              <a:t>右部分是一个列名，而我们要用该列的实际数据来替换表达式中的列名。</a:t>
            </a:r>
            <a:endParaRPr lang="en-US" altLang="zh-CN" sz="2000"/>
          </a:p>
          <a:p>
            <a:r>
              <a:rPr lang="zh-CN" altLang="en-US" sz="2000"/>
              <a:t>由于生成树是一个树形结构，所以可以使用递归来遍历所有叶节点并进行相应的替换。难点在于实现的细节。假设我们从物理文件中读取了一个元组，然后根据列元数据将其正确的转换为每个列的值。然后我们可以立刻想到一个简单的方法：遍历生成树，然后将找到的列名替换为列值。但是该算法有个问题：每次读出一个元组，都要进行一次生成树的遍历。如果生成树很高且一个表中元组的数量非常多，那么就会带来</a:t>
            </a:r>
            <a:r>
              <a:rPr lang="zh-CN" altLang="en-US" sz="2000" b="1"/>
              <a:t>巨大的时间开销</a:t>
            </a:r>
            <a:r>
              <a:rPr lang="zh-CN" altLang="en-US" sz="2000"/>
              <a:t>。所以我们要考虑</a:t>
            </a:r>
            <a:r>
              <a:rPr lang="zh-CN" altLang="en-US" sz="2000" b="1"/>
              <a:t>更好的算法</a:t>
            </a:r>
            <a:r>
              <a:rPr lang="zh-CN" altLang="en-US" sz="2000"/>
              <a:t>。</a:t>
            </a:r>
            <a:endParaRPr lang="en-US" altLang="zh-CN" sz="2000"/>
          </a:p>
          <a:p>
            <a:r>
              <a:rPr lang="en-US" altLang="zh-CN" sz="2000"/>
              <a:t> </a:t>
            </a:r>
          </a:p>
          <a:p>
            <a:r>
              <a:rPr lang="zh-CN" altLang="en-US" sz="2000"/>
              <a:t>还记得我们在</a:t>
            </a:r>
            <a:r>
              <a:rPr lang="en-US" altLang="zh-CN" sz="2000"/>
              <a:t>conditiontype</a:t>
            </a:r>
            <a:r>
              <a:rPr lang="zh-CN" altLang="en-US" sz="2000"/>
              <a:t>类中提到的</a:t>
            </a:r>
            <a:r>
              <a:rPr lang="en-US" altLang="zh-CN" sz="2000"/>
              <a:t>class colvalue* col</a:t>
            </a:r>
            <a:r>
              <a:rPr lang="zh-CN" altLang="en-US" sz="2000"/>
              <a:t>成员吗？它在</a:t>
            </a:r>
            <a:r>
              <a:rPr lang="en-US" altLang="zh-CN" sz="2000"/>
              <a:t>SQL</a:t>
            </a:r>
            <a:r>
              <a:rPr lang="zh-CN" altLang="en-US" sz="2000"/>
              <a:t>引擎和查询处理层中承担不同的任务。在</a:t>
            </a:r>
            <a:r>
              <a:rPr lang="en-US" altLang="zh-CN" sz="2000"/>
              <a:t>SQL</a:t>
            </a:r>
            <a:r>
              <a:rPr lang="zh-CN" altLang="en-US" sz="2000"/>
              <a:t>引擎中，</a:t>
            </a:r>
            <a:r>
              <a:rPr lang="en-US" altLang="zh-CN" sz="2000"/>
              <a:t>col</a:t>
            </a:r>
            <a:r>
              <a:rPr lang="zh-CN" altLang="en-US" sz="2000"/>
              <a:t>成员储存表名和列名；而在查询处理层，它用来绑定到一个数组中。请看以下算法：</a:t>
            </a:r>
            <a:endParaRPr lang="en-US" altLang="zh-CN" sz="2000"/>
          </a:p>
          <a:p>
            <a:r>
              <a:rPr lang="en-US" altLang="zh-CN" sz="2000"/>
              <a:t>(1) </a:t>
            </a:r>
            <a:r>
              <a:rPr lang="zh-CN" altLang="en-US" sz="2000"/>
              <a:t>创建一个</a:t>
            </a:r>
            <a:r>
              <a:rPr lang="en-US" altLang="zh-CN" sz="2000"/>
              <a:t>colsvalue</a:t>
            </a:r>
            <a:r>
              <a:rPr lang="zh-CN" altLang="en-US" sz="2000"/>
              <a:t>对象</a:t>
            </a:r>
            <a:r>
              <a:rPr lang="en-US" altLang="zh-CN" sz="2000"/>
              <a:t>(</a:t>
            </a:r>
            <a:r>
              <a:rPr lang="zh-CN" altLang="en-US" sz="2000"/>
              <a:t>细节见文档</a:t>
            </a:r>
            <a:r>
              <a:rPr lang="en-US" altLang="zh-CN" sz="2000"/>
              <a:t>)</a:t>
            </a:r>
            <a:r>
              <a:rPr lang="zh-CN" altLang="en-US" sz="2000"/>
              <a:t>，使用该对象中的</a:t>
            </a:r>
            <a:r>
              <a:rPr lang="en-US" altLang="zh-CN" sz="2000"/>
              <a:t>vec</a:t>
            </a:r>
            <a:r>
              <a:rPr lang="zh-CN" altLang="en-US" sz="2000"/>
              <a:t>成员变量并命名为</a:t>
            </a:r>
            <a:r>
              <a:rPr lang="en-US" altLang="zh-CN" sz="2000"/>
              <a:t>dataarray</a:t>
            </a:r>
            <a:r>
              <a:rPr lang="zh-CN" altLang="en-US" sz="2000"/>
              <a:t>，</a:t>
            </a:r>
            <a:r>
              <a:rPr lang="en-US" altLang="zh-CN" sz="2000"/>
              <a:t>vec</a:t>
            </a:r>
            <a:r>
              <a:rPr lang="zh-CN" altLang="en-US" sz="2000"/>
              <a:t>是一个</a:t>
            </a:r>
            <a:endParaRPr lang="en-US" altLang="zh-CN" sz="2000"/>
          </a:p>
          <a:p>
            <a:r>
              <a:rPr lang="en-US" altLang="zh-CN" sz="2000"/>
              <a:t>std::vector&lt;colvalue*&gt;</a:t>
            </a:r>
            <a:r>
              <a:rPr lang="zh-CN" altLang="en-US" sz="2000"/>
              <a:t>类型的动态数组容器。</a:t>
            </a:r>
            <a:endParaRPr lang="en-US" altLang="zh-CN" sz="2000"/>
          </a:p>
          <a:p>
            <a:r>
              <a:rPr lang="en-US" altLang="zh-CN" sz="2000"/>
              <a:t>(2) </a:t>
            </a:r>
            <a:r>
              <a:rPr lang="zh-CN" altLang="en-US" sz="2000"/>
              <a:t>查找该表所有列的列元数据，然后创建每个列对应的</a:t>
            </a:r>
            <a:r>
              <a:rPr lang="en-US" altLang="zh-CN" sz="2000"/>
              <a:t>colvalue</a:t>
            </a:r>
            <a:r>
              <a:rPr lang="zh-CN" altLang="en-US" sz="2000"/>
              <a:t>对象并将其加入</a:t>
            </a:r>
            <a:r>
              <a:rPr lang="en-US" altLang="zh-CN" sz="2000"/>
              <a:t>dataarray</a:t>
            </a:r>
            <a:r>
              <a:rPr lang="zh-CN" altLang="en-US" sz="2000"/>
              <a:t>。</a:t>
            </a:r>
            <a:endParaRPr lang="en-US" altLang="zh-CN" sz="2000"/>
          </a:p>
          <a:p>
            <a:r>
              <a:rPr lang="en-US" altLang="zh-CN" sz="2000"/>
              <a:t>(3) </a:t>
            </a:r>
            <a:r>
              <a:rPr lang="zh-CN" altLang="en-US" sz="2000"/>
              <a:t>遍历生成树，若一个节点左</a:t>
            </a:r>
            <a:r>
              <a:rPr lang="en-US" altLang="zh-CN" sz="2000"/>
              <a:t>/</a:t>
            </a:r>
            <a:r>
              <a:rPr lang="zh-CN" altLang="en-US" sz="2000"/>
              <a:t>右部分为列名，就在</a:t>
            </a:r>
            <a:r>
              <a:rPr lang="en-US" altLang="zh-CN" sz="2000"/>
              <a:t>dataarray</a:t>
            </a:r>
            <a:r>
              <a:rPr lang="zh-CN" altLang="en-US" sz="2000"/>
              <a:t>查找列名相同的元素并获取其指针</a:t>
            </a:r>
            <a:r>
              <a:rPr lang="en-US" altLang="zh-CN" sz="2000"/>
              <a:t>ptr</a:t>
            </a:r>
            <a:r>
              <a:rPr lang="zh-CN" altLang="en-US" sz="2000"/>
              <a:t>，然后将节点中</a:t>
            </a:r>
            <a:r>
              <a:rPr lang="en-US" altLang="zh-CN" sz="2000"/>
              <a:t>col</a:t>
            </a:r>
            <a:r>
              <a:rPr lang="zh-CN" altLang="en-US" sz="2000"/>
              <a:t>成员的值更新为</a:t>
            </a:r>
            <a:r>
              <a:rPr lang="en-US" altLang="zh-CN" sz="2000"/>
              <a:t>ptr</a:t>
            </a:r>
            <a:r>
              <a:rPr lang="zh-CN" altLang="en-US" sz="2000"/>
              <a:t>。</a:t>
            </a:r>
            <a:endParaRPr lang="en-US" altLang="zh-CN" sz="2000"/>
          </a:p>
          <a:p>
            <a:r>
              <a:rPr lang="zh-CN" altLang="en-US" sz="2000"/>
              <a:t>以上就是绑定生成树与</a:t>
            </a:r>
            <a:r>
              <a:rPr lang="en-US" altLang="zh-CN" sz="2000"/>
              <a:t>dataarray</a:t>
            </a:r>
            <a:r>
              <a:rPr lang="zh-CN" altLang="en-US" sz="2000"/>
              <a:t>的算法。它的思想类似于多进程共享内存，减少了传递参数带来的时间开销。每次从物理文件中读出一个元组后，只需要将每一列的值加入</a:t>
            </a:r>
            <a:r>
              <a:rPr lang="en-US" altLang="zh-CN" sz="2000"/>
              <a:t>dataarray</a:t>
            </a:r>
            <a:r>
              <a:rPr lang="zh-CN" altLang="en-US" sz="2000"/>
              <a:t>的对应元素中，不需要多次的遍历生成树。</a:t>
            </a:r>
          </a:p>
        </p:txBody>
      </p:sp>
    </p:spTree>
    <p:extLst>
      <p:ext uri="{BB962C8B-B14F-4D97-AF65-F5344CB8AC3E}">
        <p14:creationId xmlns:p14="http://schemas.microsoft.com/office/powerpoint/2010/main" val="26210357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EF1928-FCD3-4150-A372-74CD1F8A89D9}"/>
              </a:ext>
            </a:extLst>
          </p:cNvPr>
          <p:cNvSpPr txBox="1"/>
          <p:nvPr/>
        </p:nvSpPr>
        <p:spPr>
          <a:xfrm>
            <a:off x="705699" y="1812893"/>
            <a:ext cx="10699062" cy="1323439"/>
          </a:xfrm>
          <a:prstGeom prst="rect">
            <a:avLst/>
          </a:prstGeom>
          <a:noFill/>
        </p:spPr>
        <p:txBody>
          <a:bodyPr wrap="square" rtlCol="0">
            <a:spAutoFit/>
          </a:bodyPr>
          <a:lstStyle/>
          <a:p>
            <a:r>
              <a:rPr lang="zh-CN" altLang="en-US" sz="2000"/>
              <a:t>如果要创建一个</a:t>
            </a:r>
            <a:r>
              <a:rPr lang="en-US" altLang="zh-CN" sz="2000"/>
              <a:t>colsvalue</a:t>
            </a:r>
            <a:r>
              <a:rPr lang="zh-CN" altLang="en-US" sz="2000"/>
              <a:t>对象并加入一个表所有列的列元数据，可以使用</a:t>
            </a:r>
            <a:r>
              <a:rPr lang="en-US" altLang="zh-CN" sz="2000"/>
              <a:t>colsvalue</a:t>
            </a:r>
            <a:r>
              <a:rPr lang="zh-CN" altLang="en-US" sz="2000"/>
              <a:t>的构造函数：</a:t>
            </a:r>
            <a:endParaRPr lang="en-US" altLang="zh-CN" sz="2000"/>
          </a:p>
          <a:p>
            <a:r>
              <a:rPr lang="es-ES" altLang="zh-CN" sz="2000"/>
              <a:t>colsvalue::colsvalue(vector&lt;colNode*&gt; tablecol);</a:t>
            </a:r>
          </a:p>
          <a:p>
            <a:r>
              <a:rPr lang="zh-CN" altLang="en-US" sz="2000"/>
              <a:t>首先获取该表所有列的列元数据，然后将其作为</a:t>
            </a:r>
            <a:r>
              <a:rPr lang="en-US" altLang="zh-CN" sz="2000"/>
              <a:t>colsvalue</a:t>
            </a:r>
            <a:r>
              <a:rPr lang="zh-CN" altLang="en-US" sz="2000"/>
              <a:t>构造函数的输入参数，即可将所有列对应的</a:t>
            </a:r>
            <a:r>
              <a:rPr lang="en-US" altLang="zh-CN" sz="2000"/>
              <a:t>colvalue</a:t>
            </a:r>
            <a:r>
              <a:rPr lang="zh-CN" altLang="en-US" sz="2000"/>
              <a:t>对象加入</a:t>
            </a:r>
            <a:r>
              <a:rPr lang="en-US" altLang="zh-CN" sz="2000"/>
              <a:t>colsvalue</a:t>
            </a:r>
            <a:r>
              <a:rPr lang="zh-CN" altLang="en-US" sz="2000"/>
              <a:t>中的</a:t>
            </a:r>
            <a:r>
              <a:rPr lang="en-US" altLang="zh-CN" sz="2000"/>
              <a:t>vec</a:t>
            </a:r>
            <a:r>
              <a:rPr lang="zh-CN" altLang="en-US" sz="2000"/>
              <a:t>成员。</a:t>
            </a:r>
          </a:p>
        </p:txBody>
      </p:sp>
      <p:sp>
        <p:nvSpPr>
          <p:cNvPr id="6" name="文本框 5">
            <a:extLst>
              <a:ext uri="{FF2B5EF4-FFF2-40B4-BE49-F238E27FC236}">
                <a16:creationId xmlns:a16="http://schemas.microsoft.com/office/drawing/2014/main" id="{22AFBD09-A790-4658-9C3C-0F387DCFC14C}"/>
              </a:ext>
            </a:extLst>
          </p:cNvPr>
          <p:cNvSpPr txBox="1"/>
          <p:nvPr/>
        </p:nvSpPr>
        <p:spPr>
          <a:xfrm>
            <a:off x="705699" y="3624222"/>
            <a:ext cx="10565106" cy="1015663"/>
          </a:xfrm>
          <a:prstGeom prst="rect">
            <a:avLst/>
          </a:prstGeom>
          <a:noFill/>
        </p:spPr>
        <p:txBody>
          <a:bodyPr wrap="square" rtlCol="0">
            <a:spAutoFit/>
          </a:bodyPr>
          <a:lstStyle/>
          <a:p>
            <a:r>
              <a:rPr lang="zh-CN" altLang="en-US" sz="2000"/>
              <a:t>如果要将</a:t>
            </a:r>
            <a:r>
              <a:rPr lang="en-US" altLang="zh-CN" sz="2000"/>
              <a:t>dataarray</a:t>
            </a:r>
            <a:r>
              <a:rPr lang="zh-CN" altLang="en-US" sz="2000"/>
              <a:t>与生成树绑定，可以调用查询处理层的方法：</a:t>
            </a:r>
            <a:endParaRPr lang="en-US" altLang="zh-CN" sz="2000"/>
          </a:p>
          <a:p>
            <a:r>
              <a:rPr lang="en-US" altLang="zh-CN" sz="2000"/>
              <a:t>void QueryProcessor::conditionLinkData(vector&lt;colvalue*&gt;&amp; dataarray, condition* root);</a:t>
            </a:r>
          </a:p>
          <a:p>
            <a:r>
              <a:rPr lang="en-US" altLang="zh-CN" sz="2000"/>
              <a:t>root</a:t>
            </a:r>
            <a:r>
              <a:rPr lang="zh-CN" altLang="en-US" sz="2000"/>
              <a:t>即为指向生成树的根节点的指针。</a:t>
            </a:r>
          </a:p>
        </p:txBody>
      </p:sp>
      <p:sp>
        <p:nvSpPr>
          <p:cNvPr id="7" name="文本框 6">
            <a:extLst>
              <a:ext uri="{FF2B5EF4-FFF2-40B4-BE49-F238E27FC236}">
                <a16:creationId xmlns:a16="http://schemas.microsoft.com/office/drawing/2014/main" id="{82F6BFC4-D037-4B27-9B39-C501935E69E6}"/>
              </a:ext>
            </a:extLst>
          </p:cNvPr>
          <p:cNvSpPr txBox="1"/>
          <p:nvPr/>
        </p:nvSpPr>
        <p:spPr>
          <a:xfrm>
            <a:off x="705699" y="5081179"/>
            <a:ext cx="11130054" cy="1631216"/>
          </a:xfrm>
          <a:prstGeom prst="rect">
            <a:avLst/>
          </a:prstGeom>
          <a:noFill/>
        </p:spPr>
        <p:txBody>
          <a:bodyPr wrap="square" rtlCol="0">
            <a:spAutoFit/>
          </a:bodyPr>
          <a:lstStyle/>
          <a:p>
            <a:r>
              <a:rPr lang="zh-CN" altLang="en-US" sz="2000"/>
              <a:t>我们想将一个元组中所有列的值储存在</a:t>
            </a:r>
            <a:r>
              <a:rPr lang="en-US" altLang="zh-CN" sz="2000"/>
              <a:t>dataarray</a:t>
            </a:r>
            <a:r>
              <a:rPr lang="zh-CN" altLang="en-US" sz="2000"/>
              <a:t>中，可以调用该方法：</a:t>
            </a:r>
            <a:endParaRPr lang="en-US" altLang="zh-CN" sz="2000"/>
          </a:p>
          <a:p>
            <a:r>
              <a:rPr lang="en-US" altLang="zh-CN" sz="2000"/>
              <a:t>void colsvalue::setCols(char* row, MetaDataManager* mdm, string dbname, string tablename)</a:t>
            </a:r>
          </a:p>
          <a:p>
            <a:r>
              <a:rPr lang="zh-CN" altLang="en-US" sz="2000"/>
              <a:t>只需要输入字节数组、查询处理层的静态成员变量</a:t>
            </a:r>
            <a:r>
              <a:rPr lang="en-US" altLang="zh-CN" sz="2000"/>
              <a:t>mdm</a:t>
            </a:r>
            <a:r>
              <a:rPr lang="zh-CN" altLang="en-US" sz="2000"/>
              <a:t>、数据库名称、表的名称，该方法就会根据元数据管理器和字节数组获去所有列的实际值，然后将其加入到对象的</a:t>
            </a:r>
            <a:r>
              <a:rPr lang="en-US" altLang="zh-CN" sz="2000"/>
              <a:t>dataarray</a:t>
            </a:r>
            <a:r>
              <a:rPr lang="zh-CN" altLang="en-US" sz="2000"/>
              <a:t>容器中。</a:t>
            </a:r>
            <a:endParaRPr lang="en-US" altLang="zh-CN" sz="2000"/>
          </a:p>
          <a:p>
            <a:endParaRPr lang="zh-CN" altLang="en-US" sz="2000"/>
          </a:p>
        </p:txBody>
      </p:sp>
      <p:sp>
        <p:nvSpPr>
          <p:cNvPr id="8" name="文本框 7">
            <a:extLst>
              <a:ext uri="{FF2B5EF4-FFF2-40B4-BE49-F238E27FC236}">
                <a16:creationId xmlns:a16="http://schemas.microsoft.com/office/drawing/2014/main" id="{E6CBEE3A-D561-431B-93DA-E348F3B9D651}"/>
              </a:ext>
            </a:extLst>
          </p:cNvPr>
          <p:cNvSpPr txBox="1"/>
          <p:nvPr/>
        </p:nvSpPr>
        <p:spPr>
          <a:xfrm>
            <a:off x="705699" y="419343"/>
            <a:ext cx="10565106" cy="1015663"/>
          </a:xfrm>
          <a:prstGeom prst="rect">
            <a:avLst/>
          </a:prstGeom>
          <a:noFill/>
        </p:spPr>
        <p:txBody>
          <a:bodyPr wrap="square" rtlCol="0">
            <a:spAutoFit/>
          </a:bodyPr>
          <a:lstStyle/>
          <a:p>
            <a:r>
              <a:rPr lang="zh-CN" altLang="en-US" sz="2000"/>
              <a:t>若使用条件表达式，必须先对生成树中的叶节点做以下处理：若左</a:t>
            </a:r>
            <a:r>
              <a:rPr lang="en-US" altLang="zh-CN" sz="2000"/>
              <a:t>/</a:t>
            </a:r>
            <a:r>
              <a:rPr lang="zh-CN" altLang="en-US" sz="2000"/>
              <a:t>右部为列名，则需要将列所属的表名加入左</a:t>
            </a:r>
            <a:r>
              <a:rPr lang="en-US" altLang="zh-CN" sz="2000"/>
              <a:t>/</a:t>
            </a:r>
            <a:r>
              <a:rPr lang="zh-CN" altLang="en-US" sz="2000"/>
              <a:t>右部的</a:t>
            </a:r>
            <a:r>
              <a:rPr lang="en-US" altLang="zh-CN" sz="2000"/>
              <a:t>col</a:t>
            </a:r>
            <a:r>
              <a:rPr lang="zh-CN" altLang="en-US" sz="2000"/>
              <a:t>成员中。可以使用该方法进行设置：</a:t>
            </a:r>
            <a:endParaRPr lang="en-US" altLang="zh-CN" sz="2000"/>
          </a:p>
          <a:p>
            <a:r>
              <a:rPr lang="en-US" altLang="zh-CN" sz="2000"/>
              <a:t>void condition::addTableName(string tablename);</a:t>
            </a:r>
          </a:p>
        </p:txBody>
      </p:sp>
    </p:spTree>
    <p:extLst>
      <p:ext uri="{BB962C8B-B14F-4D97-AF65-F5344CB8AC3E}">
        <p14:creationId xmlns:p14="http://schemas.microsoft.com/office/powerpoint/2010/main" val="4135735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862D80-8BD3-4657-A027-254C04DC0218}"/>
              </a:ext>
            </a:extLst>
          </p:cNvPr>
          <p:cNvSpPr txBox="1"/>
          <p:nvPr/>
        </p:nvSpPr>
        <p:spPr>
          <a:xfrm>
            <a:off x="337804" y="337804"/>
            <a:ext cx="11199944" cy="369332"/>
          </a:xfrm>
          <a:prstGeom prst="rect">
            <a:avLst/>
          </a:prstGeom>
          <a:noFill/>
        </p:spPr>
        <p:txBody>
          <a:bodyPr wrap="square" rtlCol="0">
            <a:spAutoFit/>
          </a:bodyPr>
          <a:lstStyle/>
          <a:p>
            <a:r>
              <a:rPr lang="en-US" altLang="zh-CN"/>
              <a:t> </a:t>
            </a:r>
            <a:endParaRPr lang="zh-CN" altLang="en-US"/>
          </a:p>
        </p:txBody>
      </p:sp>
      <p:sp>
        <p:nvSpPr>
          <p:cNvPr id="2" name="文本框 1">
            <a:extLst>
              <a:ext uri="{FF2B5EF4-FFF2-40B4-BE49-F238E27FC236}">
                <a16:creationId xmlns:a16="http://schemas.microsoft.com/office/drawing/2014/main" id="{43FB1C3C-6AB0-4D48-BDB3-CA664EE0F4D4}"/>
              </a:ext>
            </a:extLst>
          </p:cNvPr>
          <p:cNvSpPr txBox="1"/>
          <p:nvPr/>
        </p:nvSpPr>
        <p:spPr>
          <a:xfrm>
            <a:off x="629014" y="390222"/>
            <a:ext cx="10751480" cy="1938992"/>
          </a:xfrm>
          <a:prstGeom prst="rect">
            <a:avLst/>
          </a:prstGeom>
          <a:noFill/>
        </p:spPr>
        <p:txBody>
          <a:bodyPr wrap="square" rtlCol="0">
            <a:spAutoFit/>
          </a:bodyPr>
          <a:lstStyle/>
          <a:p>
            <a:r>
              <a:rPr lang="zh-CN" altLang="en-US" sz="2000"/>
              <a:t>问题</a:t>
            </a:r>
            <a:r>
              <a:rPr lang="en-US" altLang="zh-CN" sz="2000"/>
              <a:t>3</a:t>
            </a:r>
            <a:r>
              <a:rPr lang="zh-CN" altLang="en-US" sz="2000"/>
              <a:t>：如何根据产生式计算条件表达式？</a:t>
            </a:r>
            <a:endParaRPr lang="en-US" altLang="zh-CN" sz="2000"/>
          </a:p>
          <a:p>
            <a:r>
              <a:rPr lang="zh-CN" altLang="en-US" sz="2000"/>
              <a:t>使用递归进行计算，根据每个子树的运算符号和左、右部的值进行求解。这里要考虑三态逻辑，即</a:t>
            </a:r>
            <a:r>
              <a:rPr lang="en-US" altLang="zh-CN" sz="2000"/>
              <a:t>NULL</a:t>
            </a:r>
            <a:r>
              <a:rPr lang="zh-CN" altLang="en-US" sz="2000"/>
              <a:t>值的运算。</a:t>
            </a:r>
            <a:endParaRPr lang="en-US" altLang="zh-CN" sz="2000"/>
          </a:p>
          <a:p>
            <a:r>
              <a:rPr lang="zh-CN" altLang="en-US" sz="2000"/>
              <a:t>由于这一部分代码的实现非常冗长枯燥，故直接将对应的类方法提供给同学们：</a:t>
            </a:r>
            <a:endParaRPr lang="en-US" altLang="zh-CN" sz="2000"/>
          </a:p>
          <a:p>
            <a:r>
              <a:rPr lang="en-US" altLang="zh-CN" sz="2000"/>
              <a:t>pair&lt;bool, bool&gt; condition::dealConditions();</a:t>
            </a:r>
          </a:p>
          <a:p>
            <a:r>
              <a:rPr lang="zh-CN" altLang="en-US" sz="2000"/>
              <a:t>只需调用生成树根节点的</a:t>
            </a:r>
            <a:r>
              <a:rPr lang="en-US" altLang="zh-CN" sz="2000"/>
              <a:t>dealConditions</a:t>
            </a:r>
            <a:r>
              <a:rPr lang="zh-CN" altLang="en-US" sz="2000"/>
              <a:t>方法，返回的</a:t>
            </a:r>
            <a:r>
              <a:rPr lang="en-US" altLang="zh-CN" sz="2000"/>
              <a:t>pair</a:t>
            </a:r>
            <a:r>
              <a:rPr lang="zh-CN" altLang="en-US" sz="2000"/>
              <a:t>结构体的</a:t>
            </a:r>
            <a:r>
              <a:rPr lang="en-US" altLang="zh-CN" sz="2000"/>
              <a:t>first</a:t>
            </a:r>
            <a:r>
              <a:rPr lang="zh-CN" altLang="en-US" sz="2000"/>
              <a:t>成员即为表达式的值。</a:t>
            </a:r>
          </a:p>
        </p:txBody>
      </p:sp>
    </p:spTree>
    <p:extLst>
      <p:ext uri="{BB962C8B-B14F-4D97-AF65-F5344CB8AC3E}">
        <p14:creationId xmlns:p14="http://schemas.microsoft.com/office/powerpoint/2010/main" val="30533854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4F2A8F-5244-4626-AA57-CD62A0823775}"/>
              </a:ext>
            </a:extLst>
          </p:cNvPr>
          <p:cNvSpPr txBox="1"/>
          <p:nvPr/>
        </p:nvSpPr>
        <p:spPr>
          <a:xfrm>
            <a:off x="460112" y="372749"/>
            <a:ext cx="11240713" cy="4708981"/>
          </a:xfrm>
          <a:prstGeom prst="rect">
            <a:avLst/>
          </a:prstGeom>
          <a:noFill/>
        </p:spPr>
        <p:txBody>
          <a:bodyPr wrap="square" rtlCol="0">
            <a:spAutoFit/>
          </a:bodyPr>
          <a:lstStyle/>
          <a:p>
            <a:r>
              <a:rPr lang="zh-CN" altLang="en-US" sz="2000"/>
              <a:t>解决了以上三个问题，带有条件查询的</a:t>
            </a:r>
            <a:r>
              <a:rPr lang="en-US" altLang="zh-CN" sz="2000"/>
              <a:t>deleteTable</a:t>
            </a:r>
            <a:r>
              <a:rPr lang="zh-CN" altLang="en-US" sz="2000"/>
              <a:t>函数的编写也就迎刃而解了。</a:t>
            </a:r>
            <a:endParaRPr lang="en-US" altLang="zh-CN" sz="2000"/>
          </a:p>
          <a:p>
            <a:r>
              <a:rPr lang="zh-CN" altLang="en-US" sz="2000"/>
              <a:t>下面给出代码的框架，具体的实现由同学们完成</a:t>
            </a:r>
            <a:endParaRPr lang="en-US" altLang="zh-CN" sz="2000"/>
          </a:p>
          <a:p>
            <a:endParaRPr lang="en-US" altLang="zh-CN" sz="2000"/>
          </a:p>
          <a:p>
            <a:r>
              <a:rPr lang="en-US" altLang="zh-CN" sz="2000"/>
              <a:t>/*</a:t>
            </a:r>
            <a:r>
              <a:rPr lang="zh-CN" altLang="en-US" sz="2000"/>
              <a:t>将表名加入生成树的相关节点</a:t>
            </a:r>
            <a:r>
              <a:rPr lang="en-US" altLang="zh-CN" sz="2000"/>
              <a:t>*/</a:t>
            </a:r>
          </a:p>
          <a:p>
            <a:r>
              <a:rPr lang="en-US" altLang="zh-CN" sz="2000"/>
              <a:t>...</a:t>
            </a:r>
          </a:p>
          <a:p>
            <a:r>
              <a:rPr lang="en-US" altLang="zh-CN" sz="2000"/>
              <a:t>/*</a:t>
            </a:r>
            <a:r>
              <a:rPr lang="zh-CN" altLang="en-US" sz="2000"/>
              <a:t>创建</a:t>
            </a:r>
            <a:r>
              <a:rPr lang="en-US" altLang="zh-CN" sz="2000"/>
              <a:t>colsvalue</a:t>
            </a:r>
            <a:r>
              <a:rPr lang="zh-CN" altLang="en-US" sz="2000"/>
              <a:t>对象，使用其中的</a:t>
            </a:r>
            <a:r>
              <a:rPr lang="en-US" altLang="zh-CN" sz="2000"/>
              <a:t>vec</a:t>
            </a:r>
            <a:r>
              <a:rPr lang="zh-CN" altLang="en-US" sz="2000"/>
              <a:t>成员作为</a:t>
            </a:r>
            <a:r>
              <a:rPr lang="en-US" altLang="zh-CN" sz="2000"/>
              <a:t>dataarray</a:t>
            </a:r>
            <a:r>
              <a:rPr lang="zh-CN" altLang="en-US" sz="2000"/>
              <a:t>数组</a:t>
            </a:r>
            <a:r>
              <a:rPr lang="en-US" altLang="zh-CN" sz="2000"/>
              <a:t>*/</a:t>
            </a:r>
          </a:p>
          <a:p>
            <a:r>
              <a:rPr lang="en-US" altLang="zh-CN" sz="2000"/>
              <a:t>...</a:t>
            </a:r>
          </a:p>
          <a:p>
            <a:r>
              <a:rPr lang="en-US" altLang="zh-CN" sz="2000"/>
              <a:t>/*</a:t>
            </a:r>
            <a:r>
              <a:rPr lang="zh-CN" altLang="en-US" sz="2000"/>
              <a:t>将生成树与</a:t>
            </a:r>
            <a:r>
              <a:rPr lang="en-US" altLang="zh-CN" sz="2000"/>
              <a:t>dataarray</a:t>
            </a:r>
            <a:r>
              <a:rPr lang="zh-CN" altLang="en-US" sz="2000"/>
              <a:t>绑定</a:t>
            </a:r>
            <a:r>
              <a:rPr lang="en-US" altLang="zh-CN" sz="2000"/>
              <a:t>*/</a:t>
            </a:r>
          </a:p>
          <a:p>
            <a:r>
              <a:rPr lang="en-US" altLang="zh-CN" sz="2000"/>
              <a:t>...</a:t>
            </a:r>
          </a:p>
          <a:p>
            <a:r>
              <a:rPr lang="en-US" altLang="zh-CN" sz="2000"/>
              <a:t>/*</a:t>
            </a:r>
            <a:r>
              <a:rPr lang="zh-CN" altLang="en-US" sz="2000"/>
              <a:t>打开文件，逐个读取元组，并更新</a:t>
            </a:r>
            <a:r>
              <a:rPr lang="en-US" altLang="zh-CN" sz="2000"/>
              <a:t>dataarray</a:t>
            </a:r>
            <a:r>
              <a:rPr lang="zh-CN" altLang="en-US" sz="2000"/>
              <a:t>中每个元素的列值</a:t>
            </a:r>
            <a:r>
              <a:rPr lang="en-US" altLang="zh-CN" sz="2000"/>
              <a:t>*/</a:t>
            </a:r>
          </a:p>
          <a:p>
            <a:r>
              <a:rPr lang="en-US" altLang="zh-CN" sz="2000"/>
              <a:t>...</a:t>
            </a:r>
          </a:p>
          <a:p>
            <a:r>
              <a:rPr lang="en-US" altLang="zh-CN" sz="2000"/>
              <a:t>/*</a:t>
            </a:r>
            <a:r>
              <a:rPr lang="zh-CN" altLang="en-US" sz="2000"/>
              <a:t>判断条件表达式是否成立，然后决定是否删除该元组</a:t>
            </a:r>
            <a:r>
              <a:rPr lang="en-US" altLang="zh-CN" sz="2000"/>
              <a:t>*/</a:t>
            </a:r>
          </a:p>
          <a:p>
            <a:r>
              <a:rPr lang="en-US" altLang="zh-CN" sz="2000"/>
              <a:t>...</a:t>
            </a:r>
          </a:p>
          <a:p>
            <a:r>
              <a:rPr lang="en-US" altLang="zh-CN" sz="2000"/>
              <a:t>/*</a:t>
            </a:r>
            <a:r>
              <a:rPr lang="zh-CN" altLang="en-US" sz="2000"/>
              <a:t>释放生成树的内存</a:t>
            </a:r>
            <a:r>
              <a:rPr lang="en-US" altLang="zh-CN" sz="2000"/>
              <a:t>(</a:t>
            </a:r>
            <a:r>
              <a:rPr lang="zh-CN" altLang="en-US" sz="2000"/>
              <a:t>直接调用</a:t>
            </a:r>
            <a:r>
              <a:rPr lang="en-US" altLang="zh-CN" sz="2000"/>
              <a:t>delete root</a:t>
            </a:r>
            <a:r>
              <a:rPr lang="zh-CN" altLang="en-US" sz="2000"/>
              <a:t>即可，已封装了对应的析构函数</a:t>
            </a:r>
            <a:r>
              <a:rPr lang="en-US" altLang="zh-CN" sz="2000"/>
              <a:t>)*/</a:t>
            </a:r>
          </a:p>
          <a:p>
            <a:r>
              <a:rPr lang="en-US" altLang="zh-CN" sz="2000"/>
              <a:t>...</a:t>
            </a:r>
            <a:endParaRPr lang="zh-CN" altLang="en-US" sz="2000"/>
          </a:p>
        </p:txBody>
      </p:sp>
    </p:spTree>
    <p:extLst>
      <p:ext uri="{BB962C8B-B14F-4D97-AF65-F5344CB8AC3E}">
        <p14:creationId xmlns:p14="http://schemas.microsoft.com/office/powerpoint/2010/main" val="3622343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CBEBF4-97BE-4081-B3F5-AE0B792C897F}"/>
              </a:ext>
            </a:extLst>
          </p:cNvPr>
          <p:cNvSpPr txBox="1"/>
          <p:nvPr/>
        </p:nvSpPr>
        <p:spPr>
          <a:xfrm>
            <a:off x="489233" y="454288"/>
            <a:ext cx="11333901" cy="923330"/>
          </a:xfrm>
          <a:prstGeom prst="rect">
            <a:avLst/>
          </a:prstGeom>
          <a:noFill/>
        </p:spPr>
        <p:txBody>
          <a:bodyPr wrap="square" rtlCol="0">
            <a:spAutoFit/>
          </a:bodyPr>
          <a:lstStyle/>
          <a:p>
            <a:r>
              <a:rPr lang="zh-CN" altLang="en-US"/>
              <a:t>如何检验你编写的代码是否正确：</a:t>
            </a:r>
            <a:endParaRPr lang="en-US" altLang="zh-CN"/>
          </a:p>
          <a:p>
            <a:r>
              <a:rPr lang="zh-CN" altLang="en-US"/>
              <a:t>给同学们的文件中，已包含一个名为</a:t>
            </a:r>
            <a:r>
              <a:rPr lang="en-US" altLang="zh-CN"/>
              <a:t>xjgl</a:t>
            </a:r>
            <a:r>
              <a:rPr lang="zh-CN" altLang="en-US"/>
              <a:t>的数据库，数据库中有三个表：</a:t>
            </a:r>
            <a:r>
              <a:rPr lang="en-US" altLang="zh-CN"/>
              <a:t>student</a:t>
            </a:r>
            <a:r>
              <a:rPr lang="zh-CN" altLang="en-US"/>
              <a:t>，</a:t>
            </a:r>
            <a:r>
              <a:rPr lang="en-US" altLang="zh-CN"/>
              <a:t>course</a:t>
            </a:r>
            <a:r>
              <a:rPr lang="zh-CN" altLang="en-US"/>
              <a:t>，</a:t>
            </a:r>
            <a:r>
              <a:rPr lang="en-US" altLang="zh-CN"/>
              <a:t>sc</a:t>
            </a:r>
          </a:p>
          <a:p>
            <a:endParaRPr lang="en-US" altLang="zh-CN"/>
          </a:p>
        </p:txBody>
      </p:sp>
      <p:pic>
        <p:nvPicPr>
          <p:cNvPr id="6" name="图片 5">
            <a:extLst>
              <a:ext uri="{FF2B5EF4-FFF2-40B4-BE49-F238E27FC236}">
                <a16:creationId xmlns:a16="http://schemas.microsoft.com/office/drawing/2014/main" id="{AAD55725-6574-4713-888F-F4B608911C73}"/>
              </a:ext>
            </a:extLst>
          </p:cNvPr>
          <p:cNvPicPr>
            <a:picLocks noChangeAspect="1"/>
          </p:cNvPicPr>
          <p:nvPr/>
        </p:nvPicPr>
        <p:blipFill rotWithShape="1">
          <a:blip r:embed="rId2"/>
          <a:srcRect t="-5110" r="47744" b="1"/>
          <a:stretch/>
        </p:blipFill>
        <p:spPr>
          <a:xfrm>
            <a:off x="285777" y="2731058"/>
            <a:ext cx="5031722" cy="1572536"/>
          </a:xfrm>
          <a:prstGeom prst="rect">
            <a:avLst/>
          </a:prstGeom>
        </p:spPr>
      </p:pic>
      <p:pic>
        <p:nvPicPr>
          <p:cNvPr id="8" name="图片 7">
            <a:extLst>
              <a:ext uri="{FF2B5EF4-FFF2-40B4-BE49-F238E27FC236}">
                <a16:creationId xmlns:a16="http://schemas.microsoft.com/office/drawing/2014/main" id="{FFBC0D11-7772-47F9-A5DE-EE98FD266323}"/>
              </a:ext>
            </a:extLst>
          </p:cNvPr>
          <p:cNvPicPr>
            <a:picLocks noChangeAspect="1"/>
          </p:cNvPicPr>
          <p:nvPr/>
        </p:nvPicPr>
        <p:blipFill>
          <a:blip r:embed="rId3"/>
          <a:stretch>
            <a:fillRect/>
          </a:stretch>
        </p:blipFill>
        <p:spPr>
          <a:xfrm>
            <a:off x="273303" y="4303594"/>
            <a:ext cx="5444297" cy="1452765"/>
          </a:xfrm>
          <a:prstGeom prst="rect">
            <a:avLst/>
          </a:prstGeom>
        </p:spPr>
      </p:pic>
      <p:pic>
        <p:nvPicPr>
          <p:cNvPr id="10" name="图片 9">
            <a:extLst>
              <a:ext uri="{FF2B5EF4-FFF2-40B4-BE49-F238E27FC236}">
                <a16:creationId xmlns:a16="http://schemas.microsoft.com/office/drawing/2014/main" id="{CF10F0C8-7E34-47E5-B34C-5E3807F2BA9F}"/>
              </a:ext>
            </a:extLst>
          </p:cNvPr>
          <p:cNvPicPr>
            <a:picLocks noChangeAspect="1"/>
          </p:cNvPicPr>
          <p:nvPr/>
        </p:nvPicPr>
        <p:blipFill>
          <a:blip r:embed="rId4"/>
          <a:stretch>
            <a:fillRect/>
          </a:stretch>
        </p:blipFill>
        <p:spPr>
          <a:xfrm>
            <a:off x="273303" y="5754583"/>
            <a:ext cx="5802233" cy="923331"/>
          </a:xfrm>
          <a:prstGeom prst="rect">
            <a:avLst/>
          </a:prstGeom>
        </p:spPr>
      </p:pic>
      <p:pic>
        <p:nvPicPr>
          <p:cNvPr id="12" name="图片 11">
            <a:extLst>
              <a:ext uri="{FF2B5EF4-FFF2-40B4-BE49-F238E27FC236}">
                <a16:creationId xmlns:a16="http://schemas.microsoft.com/office/drawing/2014/main" id="{E187E13A-3E5A-4BDE-A33E-5E752C5228F4}"/>
              </a:ext>
            </a:extLst>
          </p:cNvPr>
          <p:cNvPicPr>
            <a:picLocks noChangeAspect="1"/>
          </p:cNvPicPr>
          <p:nvPr/>
        </p:nvPicPr>
        <p:blipFill>
          <a:blip r:embed="rId5"/>
          <a:stretch>
            <a:fillRect/>
          </a:stretch>
        </p:blipFill>
        <p:spPr>
          <a:xfrm>
            <a:off x="285777" y="1397845"/>
            <a:ext cx="5364858" cy="1452766"/>
          </a:xfrm>
          <a:prstGeom prst="rect">
            <a:avLst/>
          </a:prstGeom>
        </p:spPr>
      </p:pic>
      <p:sp>
        <p:nvSpPr>
          <p:cNvPr id="14" name="文本框 13">
            <a:extLst>
              <a:ext uri="{FF2B5EF4-FFF2-40B4-BE49-F238E27FC236}">
                <a16:creationId xmlns:a16="http://schemas.microsoft.com/office/drawing/2014/main" id="{3F7373D3-E1DD-4C0D-B698-7A417ACAAEB9}"/>
              </a:ext>
            </a:extLst>
          </p:cNvPr>
          <p:cNvSpPr txBox="1"/>
          <p:nvPr/>
        </p:nvSpPr>
        <p:spPr>
          <a:xfrm>
            <a:off x="6418273" y="4812478"/>
            <a:ext cx="5773727" cy="1477328"/>
          </a:xfrm>
          <a:prstGeom prst="rect">
            <a:avLst/>
          </a:prstGeom>
          <a:noFill/>
        </p:spPr>
        <p:txBody>
          <a:bodyPr wrap="square" rtlCol="0">
            <a:spAutoFit/>
          </a:bodyPr>
          <a:lstStyle/>
          <a:p>
            <a:r>
              <a:rPr lang="zh-CN" altLang="en-US"/>
              <a:t>测试脚本：</a:t>
            </a:r>
            <a:endParaRPr lang="en-US" altLang="zh-CN"/>
          </a:p>
          <a:p>
            <a:r>
              <a:rPr lang="en-US" altLang="zh-CN"/>
              <a:t>delete from student where sdept='ee';</a:t>
            </a:r>
          </a:p>
          <a:p>
            <a:r>
              <a:rPr lang="en-US" altLang="zh-CN"/>
              <a:t>delete from student where sdept='cs' and sage &lt;20;</a:t>
            </a:r>
          </a:p>
          <a:p>
            <a:r>
              <a:rPr lang="en-US" altLang="zh-CN"/>
              <a:t>delete from student where sdept='cs' or not(sage&gt;=20);</a:t>
            </a:r>
          </a:p>
          <a:p>
            <a:r>
              <a:rPr lang="zh-CN" altLang="en-US"/>
              <a:t>正确结果如右图所示。</a:t>
            </a:r>
          </a:p>
        </p:txBody>
      </p:sp>
      <p:sp>
        <p:nvSpPr>
          <p:cNvPr id="2" name="文本框 1">
            <a:extLst>
              <a:ext uri="{FF2B5EF4-FFF2-40B4-BE49-F238E27FC236}">
                <a16:creationId xmlns:a16="http://schemas.microsoft.com/office/drawing/2014/main" id="{0F4119EF-51E2-4C1F-9763-2C58B339CD54}"/>
              </a:ext>
            </a:extLst>
          </p:cNvPr>
          <p:cNvSpPr txBox="1"/>
          <p:nvPr/>
        </p:nvSpPr>
        <p:spPr>
          <a:xfrm>
            <a:off x="6418273" y="1397845"/>
            <a:ext cx="5031722" cy="646331"/>
          </a:xfrm>
          <a:prstGeom prst="rect">
            <a:avLst/>
          </a:prstGeom>
          <a:noFill/>
        </p:spPr>
        <p:txBody>
          <a:bodyPr wrap="square" rtlCol="0">
            <a:spAutoFit/>
          </a:bodyPr>
          <a:lstStyle/>
          <a:p>
            <a:r>
              <a:rPr lang="zh-CN" altLang="en-US"/>
              <a:t>若自带的</a:t>
            </a:r>
            <a:r>
              <a:rPr lang="en-US" altLang="zh-CN"/>
              <a:t>xjgl</a:t>
            </a:r>
            <a:r>
              <a:rPr lang="zh-CN" altLang="en-US"/>
              <a:t>数据库文件丢失等，可以使用实验文件夹下的 脚本</a:t>
            </a:r>
            <a:r>
              <a:rPr lang="en-US" altLang="zh-CN"/>
              <a:t>.sql </a:t>
            </a:r>
            <a:r>
              <a:rPr lang="zh-CN" altLang="en-US"/>
              <a:t>重新生成数据库文件。</a:t>
            </a:r>
          </a:p>
        </p:txBody>
      </p:sp>
    </p:spTree>
    <p:extLst>
      <p:ext uri="{BB962C8B-B14F-4D97-AF65-F5344CB8AC3E}">
        <p14:creationId xmlns:p14="http://schemas.microsoft.com/office/powerpoint/2010/main" val="34042540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A4C40-451C-4C6E-AED8-D0EADF62FE80}"/>
              </a:ext>
            </a:extLst>
          </p:cNvPr>
          <p:cNvSpPr>
            <a:spLocks noGrp="1"/>
          </p:cNvSpPr>
          <p:nvPr>
            <p:ph type="title"/>
          </p:nvPr>
        </p:nvSpPr>
        <p:spPr/>
        <p:txBody>
          <a:bodyPr/>
          <a:lstStyle/>
          <a:p>
            <a:r>
              <a:rPr lang="zh-CN" altLang="en-US"/>
              <a:t>实验踩坑总结</a:t>
            </a:r>
          </a:p>
        </p:txBody>
      </p:sp>
      <p:sp>
        <p:nvSpPr>
          <p:cNvPr id="3" name="内容占位符 2">
            <a:extLst>
              <a:ext uri="{FF2B5EF4-FFF2-40B4-BE49-F238E27FC236}">
                <a16:creationId xmlns:a16="http://schemas.microsoft.com/office/drawing/2014/main" id="{D347F281-4145-4FE7-B5C0-13A6ACCC29AD}"/>
              </a:ext>
            </a:extLst>
          </p:cNvPr>
          <p:cNvSpPr>
            <a:spLocks noGrp="1"/>
          </p:cNvSpPr>
          <p:nvPr>
            <p:ph idx="1"/>
          </p:nvPr>
        </p:nvSpPr>
        <p:spPr/>
        <p:txBody>
          <a:bodyPr>
            <a:normAutofit/>
          </a:bodyPr>
          <a:lstStyle/>
          <a:p>
            <a:pPr marL="457200" indent="-457200">
              <a:buAutoNum type="arabicPeriod"/>
            </a:pPr>
            <a:r>
              <a:rPr lang="en-US" altLang="zh-CN" sz="2000"/>
              <a:t>yacc</a:t>
            </a:r>
            <a:r>
              <a:rPr lang="zh-CN" altLang="en-US" sz="2000"/>
              <a:t>文件中，编写</a:t>
            </a:r>
            <a:r>
              <a:rPr lang="en-US" altLang="zh-CN" sz="2000"/>
              <a:t>%{ ,</a:t>
            </a:r>
            <a:r>
              <a:rPr lang="zh-CN" altLang="en-US" sz="2000"/>
              <a:t> </a:t>
            </a:r>
            <a:r>
              <a:rPr lang="en-US" altLang="zh-CN" sz="2000"/>
              <a:t>%token , %type</a:t>
            </a:r>
            <a:r>
              <a:rPr lang="zh-CN" altLang="en-US" sz="2000"/>
              <a:t>等语句时要注意</a:t>
            </a:r>
            <a:r>
              <a:rPr lang="en-US" altLang="zh-CN" sz="2000"/>
              <a:t>%</a:t>
            </a:r>
            <a:r>
              <a:rPr lang="zh-CN" altLang="en-US" sz="2000"/>
              <a:t>和后面的符号中间不能有空格。</a:t>
            </a:r>
            <a:endParaRPr lang="en-US" altLang="zh-CN" sz="2000"/>
          </a:p>
          <a:p>
            <a:pPr marL="457200" indent="-457200">
              <a:buAutoNum type="arabicPeriod"/>
            </a:pPr>
            <a:r>
              <a:rPr lang="zh-CN" altLang="en-US" sz="2000"/>
              <a:t>编写</a:t>
            </a:r>
            <a:r>
              <a:rPr lang="en-US" altLang="zh-CN" sz="2000"/>
              <a:t>yacc</a:t>
            </a:r>
            <a:r>
              <a:rPr lang="zh-CN" altLang="en-US" sz="2000"/>
              <a:t>文件时，不要直接或间接的将</a:t>
            </a:r>
            <a:r>
              <a:rPr lang="en-US" altLang="zh-CN" sz="2000"/>
              <a:t>Windows.h</a:t>
            </a:r>
            <a:r>
              <a:rPr lang="zh-CN" altLang="en-US" sz="2000"/>
              <a:t>头文件引入。</a:t>
            </a:r>
            <a:endParaRPr lang="en-US" altLang="zh-CN" sz="2000"/>
          </a:p>
          <a:p>
            <a:pPr marL="457200" indent="-457200">
              <a:buAutoNum type="arabicPeriod"/>
            </a:pPr>
            <a:r>
              <a:rPr lang="en-US" altLang="zh-CN" sz="2000"/>
              <a:t>yacc</a:t>
            </a:r>
            <a:r>
              <a:rPr lang="zh-CN" altLang="en-US" sz="2000"/>
              <a:t>中每个</a:t>
            </a:r>
            <a:r>
              <a:rPr lang="en-US" altLang="zh-CN" sz="2000"/>
              <a:t>BNF</a:t>
            </a:r>
            <a:r>
              <a:rPr lang="zh-CN" altLang="en-US" sz="2000"/>
              <a:t>后面记得写分号。</a:t>
            </a:r>
          </a:p>
        </p:txBody>
      </p:sp>
    </p:spTree>
    <p:extLst>
      <p:ext uri="{BB962C8B-B14F-4D97-AF65-F5344CB8AC3E}">
        <p14:creationId xmlns:p14="http://schemas.microsoft.com/office/powerpoint/2010/main" val="420456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E926F0AE-48CE-46A2-9C12-253871F52E62}"/>
              </a:ext>
            </a:extLst>
          </p:cNvPr>
          <p:cNvSpPr>
            <a:spLocks noGrp="1"/>
          </p:cNvSpPr>
          <p:nvPr>
            <p:ph idx="1"/>
          </p:nvPr>
        </p:nvSpPr>
        <p:spPr>
          <a:xfrm>
            <a:off x="629014" y="531175"/>
            <a:ext cx="10016284" cy="2526532"/>
          </a:xfrm>
        </p:spPr>
        <p:txBody>
          <a:bodyPr/>
          <a:lstStyle/>
          <a:p>
            <a:pPr marL="0" indent="0">
              <a:buNone/>
            </a:pPr>
            <a:r>
              <a:rPr lang="zh-CN" altLang="en-US"/>
              <a:t>（</a:t>
            </a:r>
            <a:r>
              <a:rPr lang="en-US" altLang="zh-CN"/>
              <a:t>3</a:t>
            </a:r>
            <a:r>
              <a:rPr lang="zh-CN" altLang="en-US"/>
              <a:t>）判断环境变量设置是否成功：</a:t>
            </a:r>
            <a:endParaRPr lang="en-US" altLang="zh-CN"/>
          </a:p>
          <a:p>
            <a:pPr marL="0" indent="0">
              <a:buNone/>
            </a:pPr>
            <a:r>
              <a:rPr lang="en-US" altLang="zh-CN"/>
              <a:t>DOS</a:t>
            </a:r>
            <a:r>
              <a:rPr lang="zh-CN" altLang="en-US"/>
              <a:t>命令窗口依次输入以下指令：</a:t>
            </a:r>
            <a:endParaRPr lang="en-US" altLang="zh-CN"/>
          </a:p>
          <a:p>
            <a:pPr marL="0" indent="0">
              <a:buNone/>
            </a:pPr>
            <a:r>
              <a:rPr lang="en-US" altLang="zh-CN" err="1"/>
              <a:t>win_flex</a:t>
            </a:r>
            <a:r>
              <a:rPr lang="en-US" altLang="zh-CN"/>
              <a:t> –V</a:t>
            </a:r>
          </a:p>
          <a:p>
            <a:pPr marL="0" indent="0">
              <a:buNone/>
            </a:pPr>
            <a:r>
              <a:rPr lang="en-US" altLang="zh-CN" err="1"/>
              <a:t>win_bison</a:t>
            </a:r>
            <a:r>
              <a:rPr lang="en-US" altLang="zh-CN"/>
              <a:t> –V</a:t>
            </a:r>
          </a:p>
          <a:p>
            <a:pPr marL="0" indent="0">
              <a:buNone/>
            </a:pPr>
            <a:r>
              <a:rPr lang="zh-CN" altLang="en-US"/>
              <a:t>若显示版本信息说明设置成功，如下图：</a:t>
            </a:r>
          </a:p>
        </p:txBody>
      </p:sp>
      <p:pic>
        <p:nvPicPr>
          <p:cNvPr id="6" name="图片 5">
            <a:extLst>
              <a:ext uri="{FF2B5EF4-FFF2-40B4-BE49-F238E27FC236}">
                <a16:creationId xmlns:a16="http://schemas.microsoft.com/office/drawing/2014/main" id="{9362A08C-7358-4CB7-A599-E79E75D3A73C}"/>
              </a:ext>
            </a:extLst>
          </p:cNvPr>
          <p:cNvPicPr>
            <a:picLocks noChangeAspect="1"/>
          </p:cNvPicPr>
          <p:nvPr/>
        </p:nvPicPr>
        <p:blipFill>
          <a:blip r:embed="rId2"/>
          <a:stretch>
            <a:fillRect/>
          </a:stretch>
        </p:blipFill>
        <p:spPr>
          <a:xfrm>
            <a:off x="530002" y="3176303"/>
            <a:ext cx="10980566" cy="2924783"/>
          </a:xfrm>
          <a:prstGeom prst="rect">
            <a:avLst/>
          </a:prstGeom>
        </p:spPr>
      </p:pic>
    </p:spTree>
    <p:extLst>
      <p:ext uri="{BB962C8B-B14F-4D97-AF65-F5344CB8AC3E}">
        <p14:creationId xmlns:p14="http://schemas.microsoft.com/office/powerpoint/2010/main" val="109234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64067E4-E311-4CBB-A192-56851E7AC66C}"/>
              </a:ext>
            </a:extLst>
          </p:cNvPr>
          <p:cNvSpPr>
            <a:spLocks noGrp="1"/>
          </p:cNvSpPr>
          <p:nvPr>
            <p:ph type="title"/>
          </p:nvPr>
        </p:nvSpPr>
        <p:spPr>
          <a:xfrm>
            <a:off x="838200" y="365125"/>
            <a:ext cx="10515600" cy="1325563"/>
          </a:xfrm>
        </p:spPr>
        <p:txBody>
          <a:bodyPr/>
          <a:lstStyle/>
          <a:p>
            <a:r>
              <a:rPr lang="en-US" altLang="zh-CN"/>
              <a:t>1.2 Visual Studio</a:t>
            </a:r>
            <a:r>
              <a:rPr lang="zh-CN" altLang="en-US"/>
              <a:t>开发环境配置</a:t>
            </a:r>
          </a:p>
        </p:txBody>
      </p:sp>
      <p:sp>
        <p:nvSpPr>
          <p:cNvPr id="5" name="内容占位符 2">
            <a:extLst>
              <a:ext uri="{FF2B5EF4-FFF2-40B4-BE49-F238E27FC236}">
                <a16:creationId xmlns:a16="http://schemas.microsoft.com/office/drawing/2014/main" id="{842CB49E-F62C-43CE-A097-0931B78EE9F2}"/>
              </a:ext>
            </a:extLst>
          </p:cNvPr>
          <p:cNvSpPr>
            <a:spLocks noGrp="1"/>
          </p:cNvSpPr>
          <p:nvPr>
            <p:ph idx="1"/>
          </p:nvPr>
        </p:nvSpPr>
        <p:spPr>
          <a:xfrm>
            <a:off x="838200" y="1825625"/>
            <a:ext cx="10515600" cy="4351338"/>
          </a:xfrm>
        </p:spPr>
        <p:txBody>
          <a:bodyPr>
            <a:normAutofit fontScale="92500" lnSpcReduction="10000"/>
          </a:bodyPr>
          <a:lstStyle/>
          <a:p>
            <a:r>
              <a:rPr lang="zh-CN" altLang="en-US"/>
              <a:t>项目</a:t>
            </a:r>
            <a:r>
              <a:rPr lang="en-US" altLang="zh-CN"/>
              <a:t>-</a:t>
            </a:r>
            <a:r>
              <a:rPr lang="zh-CN" altLang="en-US"/>
              <a:t>右键</a:t>
            </a:r>
            <a:r>
              <a:rPr lang="en-US" altLang="zh-CN"/>
              <a:t>-</a:t>
            </a:r>
            <a:r>
              <a:rPr lang="zh-CN" altLang="en-US"/>
              <a:t>生成依赖项</a:t>
            </a:r>
            <a:r>
              <a:rPr lang="en-US" altLang="zh-CN"/>
              <a:t>-</a:t>
            </a:r>
            <a:r>
              <a:rPr lang="zh-CN" altLang="en-US"/>
              <a:t>生成自定义</a:t>
            </a:r>
            <a:r>
              <a:rPr lang="en-US" altLang="zh-CN"/>
              <a:t>-</a:t>
            </a:r>
            <a:r>
              <a:rPr lang="zh-CN" altLang="en-US"/>
              <a:t>查找现有的</a:t>
            </a:r>
            <a:r>
              <a:rPr lang="en-US" altLang="zh-CN"/>
              <a:t>-</a:t>
            </a:r>
            <a:r>
              <a:rPr lang="zh-CN" altLang="en-US"/>
              <a:t>选择</a:t>
            </a:r>
            <a:r>
              <a:rPr lang="en-US" altLang="zh-CN"/>
              <a:t>win flex-bison</a:t>
            </a:r>
            <a:r>
              <a:rPr lang="zh-CN" altLang="en-US"/>
              <a:t>软件安装目录下的</a:t>
            </a:r>
            <a:r>
              <a:rPr lang="en-US" altLang="zh-CN" err="1"/>
              <a:t>win_flex_bison_custom_build.targets</a:t>
            </a:r>
            <a:r>
              <a:rPr lang="zh-CN" altLang="en-US"/>
              <a:t>文件。</a:t>
            </a:r>
          </a:p>
          <a:p>
            <a:r>
              <a:rPr lang="zh-CN" altLang="en-US"/>
              <a:t>项目</a:t>
            </a:r>
            <a:r>
              <a:rPr lang="en-US" altLang="zh-CN"/>
              <a:t>-</a:t>
            </a:r>
            <a:r>
              <a:rPr lang="zh-CN" altLang="en-US"/>
              <a:t>右键</a:t>
            </a:r>
            <a:r>
              <a:rPr lang="en-US" altLang="zh-CN"/>
              <a:t>-</a:t>
            </a:r>
            <a:r>
              <a:rPr lang="zh-CN" altLang="en-US"/>
              <a:t>属性</a:t>
            </a:r>
            <a:r>
              <a:rPr lang="en-US" altLang="zh-CN"/>
              <a:t>-VC++</a:t>
            </a:r>
            <a:r>
              <a:rPr lang="zh-CN" altLang="en-US"/>
              <a:t>目录</a:t>
            </a:r>
            <a:r>
              <a:rPr lang="en-US" altLang="zh-CN"/>
              <a:t>-</a:t>
            </a:r>
            <a:r>
              <a:rPr lang="zh-CN" altLang="en-US"/>
              <a:t>把</a:t>
            </a:r>
            <a:r>
              <a:rPr lang="en-US" altLang="zh-CN"/>
              <a:t>win flex-bison</a:t>
            </a:r>
            <a:r>
              <a:rPr lang="zh-CN" altLang="en-US"/>
              <a:t>的安装目录加入该项目的可执行文件目录。</a:t>
            </a:r>
          </a:p>
          <a:p>
            <a:r>
              <a:rPr lang="zh-CN" altLang="en-US"/>
              <a:t>项目属性</a:t>
            </a:r>
            <a:r>
              <a:rPr lang="en-US" altLang="zh-CN"/>
              <a:t>--C/C++--</a:t>
            </a:r>
            <a:r>
              <a:rPr lang="zh-CN" altLang="en-US"/>
              <a:t>语言</a:t>
            </a:r>
            <a:r>
              <a:rPr lang="en-US" altLang="zh-CN"/>
              <a:t>--</a:t>
            </a:r>
            <a:r>
              <a:rPr lang="zh-CN" altLang="en-US"/>
              <a:t>符合模式中设置为否，项目属性</a:t>
            </a:r>
            <a:r>
              <a:rPr lang="en-US" altLang="zh-CN"/>
              <a:t>--</a:t>
            </a:r>
            <a:r>
              <a:rPr lang="zh-CN" altLang="en-US"/>
              <a:t>高级</a:t>
            </a:r>
            <a:r>
              <a:rPr lang="en-US" altLang="zh-CN"/>
              <a:t>--</a:t>
            </a:r>
            <a:r>
              <a:rPr lang="zh-CN" altLang="en-US"/>
              <a:t>字符集：修改字符集选项为使用多字节字符集。</a:t>
            </a:r>
            <a:endParaRPr lang="en-US" altLang="zh-CN"/>
          </a:p>
          <a:p>
            <a:r>
              <a:rPr lang="zh-CN" altLang="en-US"/>
              <a:t>在项目</a:t>
            </a:r>
            <a:r>
              <a:rPr lang="en-US" altLang="zh-CN"/>
              <a:t>-&gt;</a:t>
            </a:r>
            <a:r>
              <a:rPr lang="zh-CN" altLang="en-US"/>
              <a:t>属性</a:t>
            </a:r>
            <a:r>
              <a:rPr lang="en-US" altLang="zh-CN"/>
              <a:t>-&gt;C/C++-&gt;</a:t>
            </a:r>
            <a:r>
              <a:rPr lang="zh-CN" altLang="en-US"/>
              <a:t>预处理器</a:t>
            </a:r>
            <a:r>
              <a:rPr lang="en-US" altLang="zh-CN"/>
              <a:t>-&gt;</a:t>
            </a:r>
            <a:r>
              <a:rPr lang="zh-CN" altLang="en-US"/>
              <a:t>预处理器定中添加 </a:t>
            </a:r>
            <a:r>
              <a:rPr lang="en-US" altLang="zh-CN"/>
              <a:t>_CRT_SECURE_NO_WARNINGS </a:t>
            </a:r>
            <a:r>
              <a:rPr lang="zh-CN" altLang="en-US"/>
              <a:t>这个预定义。</a:t>
            </a:r>
            <a:endParaRPr lang="en-US" altLang="zh-CN"/>
          </a:p>
          <a:p>
            <a:r>
              <a:rPr lang="zh-CN" altLang="en-US"/>
              <a:t>工具</a:t>
            </a:r>
            <a:r>
              <a:rPr lang="en-US" altLang="zh-CN"/>
              <a:t>--</a:t>
            </a:r>
            <a:r>
              <a:rPr lang="zh-CN" altLang="en-US"/>
              <a:t>选项</a:t>
            </a:r>
            <a:r>
              <a:rPr lang="en-US" altLang="zh-CN"/>
              <a:t>--</a:t>
            </a:r>
            <a:r>
              <a:rPr lang="zh-CN" altLang="en-US"/>
              <a:t>项目与解决方案</a:t>
            </a:r>
            <a:r>
              <a:rPr lang="en-US" altLang="zh-CN"/>
              <a:t>--</a:t>
            </a:r>
            <a:r>
              <a:rPr lang="zh-CN" altLang="en-US"/>
              <a:t>生成并运行</a:t>
            </a:r>
            <a:r>
              <a:rPr lang="en-US" altLang="zh-CN"/>
              <a:t>--MSBuild</a:t>
            </a:r>
            <a:r>
              <a:rPr lang="zh-CN" altLang="en-US"/>
              <a:t>项目生成日志文件详细程度</a:t>
            </a:r>
            <a:r>
              <a:rPr lang="en-US" altLang="zh-CN"/>
              <a:t>--</a:t>
            </a:r>
            <a:r>
              <a:rPr lang="zh-CN" altLang="en-US"/>
              <a:t>改为正常。</a:t>
            </a:r>
            <a:r>
              <a:rPr lang="en-US" altLang="zh-CN"/>
              <a:t>(</a:t>
            </a:r>
            <a:r>
              <a:rPr lang="zh-CN" altLang="en-US"/>
              <a:t>这一步的目的是在</a:t>
            </a:r>
            <a:r>
              <a:rPr lang="en-US" altLang="zh-CN"/>
              <a:t>VS2019</a:t>
            </a:r>
            <a:r>
              <a:rPr lang="zh-CN" altLang="en-US"/>
              <a:t>中输出</a:t>
            </a:r>
            <a:r>
              <a:rPr lang="en-US" altLang="zh-CN"/>
              <a:t>lex,yacc</a:t>
            </a:r>
            <a:r>
              <a:rPr lang="zh-CN" altLang="en-US"/>
              <a:t>文件的编译信息</a:t>
            </a:r>
            <a:r>
              <a:rPr lang="en-US" altLang="zh-CN"/>
              <a:t>,</a:t>
            </a:r>
            <a:r>
              <a:rPr lang="zh-CN" altLang="en-US"/>
              <a:t>无需通过手动编译获取报错信息</a:t>
            </a:r>
            <a:r>
              <a:rPr lang="en-US" altLang="zh-CN"/>
              <a:t>)</a:t>
            </a:r>
          </a:p>
          <a:p>
            <a:pPr marL="0" indent="0">
              <a:buNone/>
            </a:pPr>
            <a:endParaRPr lang="zh-CN" altLang="en-US"/>
          </a:p>
        </p:txBody>
      </p:sp>
    </p:spTree>
    <p:extLst>
      <p:ext uri="{BB962C8B-B14F-4D97-AF65-F5344CB8AC3E}">
        <p14:creationId xmlns:p14="http://schemas.microsoft.com/office/powerpoint/2010/main" val="170506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130AE-FC20-4C7C-A464-A61AAD5B75A1}"/>
              </a:ext>
            </a:extLst>
          </p:cNvPr>
          <p:cNvSpPr>
            <a:spLocks noGrp="1"/>
          </p:cNvSpPr>
          <p:nvPr>
            <p:ph type="title"/>
          </p:nvPr>
        </p:nvSpPr>
        <p:spPr/>
        <p:txBody>
          <a:bodyPr/>
          <a:lstStyle/>
          <a:p>
            <a:r>
              <a:rPr lang="en-US" altLang="zh-CN"/>
              <a:t>2. DBMS</a:t>
            </a:r>
            <a:r>
              <a:rPr lang="zh-CN" altLang="en-US"/>
              <a:t>基本框架</a:t>
            </a:r>
          </a:p>
        </p:txBody>
      </p:sp>
      <p:sp>
        <p:nvSpPr>
          <p:cNvPr id="3" name="内容占位符 2">
            <a:extLst>
              <a:ext uri="{FF2B5EF4-FFF2-40B4-BE49-F238E27FC236}">
                <a16:creationId xmlns:a16="http://schemas.microsoft.com/office/drawing/2014/main" id="{936FBBF0-2062-40F7-B4CB-921712396868}"/>
              </a:ext>
            </a:extLst>
          </p:cNvPr>
          <p:cNvSpPr>
            <a:spLocks noGrp="1"/>
          </p:cNvSpPr>
          <p:nvPr>
            <p:ph idx="1"/>
          </p:nvPr>
        </p:nvSpPr>
        <p:spPr/>
        <p:txBody>
          <a:bodyPr/>
          <a:lstStyle/>
          <a:p>
            <a:pPr marL="0" indent="0">
              <a:buNone/>
            </a:pPr>
            <a:r>
              <a:rPr lang="en-US" altLang="zh-CN"/>
              <a:t>2.1 </a:t>
            </a:r>
            <a:r>
              <a:rPr lang="zh-CN" altLang="en-US"/>
              <a:t>存储结构设计</a:t>
            </a:r>
            <a:endParaRPr lang="en-US" altLang="zh-CN"/>
          </a:p>
          <a:p>
            <a:pPr marL="0" indent="0">
              <a:buNone/>
            </a:pPr>
            <a:r>
              <a:rPr lang="en-US" altLang="zh-CN"/>
              <a:t>2.2 </a:t>
            </a:r>
            <a:r>
              <a:rPr lang="zh-CN" altLang="en-US"/>
              <a:t>架构设计</a:t>
            </a:r>
            <a:endParaRPr lang="en-US" altLang="zh-CN"/>
          </a:p>
          <a:p>
            <a:pPr marL="0" indent="0">
              <a:buNone/>
            </a:pPr>
            <a:r>
              <a:rPr lang="en-US" altLang="zh-CN"/>
              <a:t>2.3 </a:t>
            </a:r>
            <a:r>
              <a:rPr lang="zh-CN" altLang="en-US"/>
              <a:t>接口设计</a:t>
            </a:r>
            <a:endParaRPr lang="en-US" altLang="zh-CN"/>
          </a:p>
        </p:txBody>
      </p:sp>
    </p:spTree>
    <p:extLst>
      <p:ext uri="{BB962C8B-B14F-4D97-AF65-F5344CB8AC3E}">
        <p14:creationId xmlns:p14="http://schemas.microsoft.com/office/powerpoint/2010/main" val="12770657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6756</Words>
  <Application>Microsoft Office PowerPoint</Application>
  <PresentationFormat>宽屏</PresentationFormat>
  <Paragraphs>525</Paragraphs>
  <Slides>68</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8" baseType="lpstr">
      <vt:lpstr>-apple-system</vt:lpstr>
      <vt:lpstr>等线</vt:lpstr>
      <vt:lpstr>等线 Light</vt:lpstr>
      <vt:lpstr>微软雅黑</vt:lpstr>
      <vt:lpstr>微软雅黑</vt:lpstr>
      <vt:lpstr>新宋体</vt:lpstr>
      <vt:lpstr>Arial</vt:lpstr>
      <vt:lpstr>Cambria</vt:lpstr>
      <vt:lpstr>Office 主题​​</vt:lpstr>
      <vt:lpstr>Visio</vt:lpstr>
      <vt:lpstr>编译原理实验指导</vt:lpstr>
      <vt:lpstr>目录</vt:lpstr>
      <vt:lpstr>1. 实验环境的安装与配置 </vt:lpstr>
      <vt:lpstr>1.1 开发环境安装</vt:lpstr>
      <vt:lpstr>PowerPoint 演示文稿</vt:lpstr>
      <vt:lpstr>PowerPoint 演示文稿</vt:lpstr>
      <vt:lpstr>PowerPoint 演示文稿</vt:lpstr>
      <vt:lpstr>1.2 Visual Studio开发环境配置</vt:lpstr>
      <vt:lpstr>2. DBMS基本框架</vt:lpstr>
      <vt:lpstr>2.1 存储结构设计</vt:lpstr>
      <vt:lpstr>2.1.1 用户数据</vt:lpstr>
      <vt:lpstr>2.1.2 元数据</vt:lpstr>
      <vt:lpstr>2.2 架构设计</vt:lpstr>
      <vt:lpstr>PowerPoint 演示文稿</vt:lpstr>
      <vt:lpstr>2.3 数据基本形式</vt:lpstr>
      <vt:lpstr>2.4 数据基本形式</vt:lpstr>
      <vt:lpstr>PowerPoint 演示文稿</vt:lpstr>
      <vt:lpstr>3. YACC，LEX语法基础</vt:lpstr>
      <vt:lpstr>3.1 lex简介</vt:lpstr>
      <vt:lpstr>3.1.1 lex代码框架 </vt:lpstr>
      <vt:lpstr>PowerPoint 演示文稿</vt:lpstr>
      <vt:lpstr>PowerPoint 演示文稿</vt:lpstr>
      <vt:lpstr>3.1.3 第二部分</vt:lpstr>
      <vt:lpstr>PowerPoint 演示文稿</vt:lpstr>
      <vt:lpstr>3.1.4 记号</vt:lpstr>
      <vt:lpstr>3.1.5 常用变量与函数</vt:lpstr>
      <vt:lpstr>3.2 yacc简介</vt:lpstr>
      <vt:lpstr>3.2.1 符号</vt:lpstr>
      <vt:lpstr>PowerPoint 演示文稿</vt:lpstr>
      <vt:lpstr>3.2.2 操作符优先级与结合性</vt:lpstr>
      <vt:lpstr>PowerPoint 演示文稿</vt:lpstr>
      <vt:lpstr>PowerPoint 演示文稿</vt:lpstr>
      <vt:lpstr>处理二义性文法</vt:lpstr>
      <vt:lpstr>PowerPoint 演示文稿</vt:lpstr>
      <vt:lpstr>PowerPoint 演示文稿</vt:lpstr>
      <vt:lpstr>3.2.3 语义值</vt:lpstr>
      <vt:lpstr>PowerPoint 演示文稿</vt:lpstr>
      <vt:lpstr>3.2.4 产生式与语义动作</vt:lpstr>
      <vt:lpstr>PowerPoint 演示文稿</vt:lpstr>
      <vt:lpstr>3.2.5 C语言接口</vt:lpstr>
      <vt:lpstr>3.2.6 bison源代码格式</vt:lpstr>
      <vt:lpstr>PowerPoint 演示文稿</vt:lpstr>
      <vt:lpstr>4. 示例:delete sql</vt:lpstr>
      <vt:lpstr>4.1 简单的delete sql</vt:lpstr>
      <vt:lpstr>PowerPoint 演示文稿</vt:lpstr>
      <vt:lpstr>编写查询处理层的deleteTable函数</vt:lpstr>
      <vt:lpstr>PowerPoint 演示文稿</vt:lpstr>
      <vt:lpstr>PowerPoint 演示文稿</vt:lpstr>
      <vt:lpstr>4.2 带有条件查询的delete 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实验踩坑总结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hgzhao_1@stu.xidian.edu.cn</dc:creator>
  <cp:lastModifiedBy>hgzhao_1@stu.xidian.edu.cn</cp:lastModifiedBy>
  <cp:revision>628</cp:revision>
  <dcterms:created xsi:type="dcterms:W3CDTF">2022-04-16T07:11:18Z</dcterms:created>
  <dcterms:modified xsi:type="dcterms:W3CDTF">2022-04-23T08:29:02Z</dcterms:modified>
</cp:coreProperties>
</file>