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9456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hH4ZA/YwlTHFqKBRQCKDM/Xcr/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90625" y="1243012"/>
            <a:ext cx="447675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7212"/>
            <a:ext cx="29718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9447212"/>
            <a:ext cx="29718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/>
          <p:nvPr>
            <p:ph idx="2" type="sldImg"/>
          </p:nvPr>
        </p:nvSpPr>
        <p:spPr>
          <a:xfrm>
            <a:off x="1190625" y="1243012"/>
            <a:ext cx="447675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1190625" y="1243012"/>
            <a:ext cx="447675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1190625" y="1243012"/>
            <a:ext cx="447675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 txBox="1"/>
          <p:nvPr/>
        </p:nvSpPr>
        <p:spPr>
          <a:xfrm>
            <a:off x="3884612" y="9447212"/>
            <a:ext cx="2971800" cy="4984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1190625" y="1243012"/>
            <a:ext cx="447675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1190625" y="1243012"/>
            <a:ext cx="447675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90625" y="1243012"/>
            <a:ext cx="447675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90625" y="1243012"/>
            <a:ext cx="447675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90625" y="1243012"/>
            <a:ext cx="447675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9:notes"/>
          <p:cNvSpPr txBox="1"/>
          <p:nvPr>
            <p:ph idx="1" type="body"/>
          </p:nvPr>
        </p:nvSpPr>
        <p:spPr>
          <a:xfrm>
            <a:off x="685800" y="4786312"/>
            <a:ext cx="5486400" cy="391636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9:notes"/>
          <p:cNvSpPr/>
          <p:nvPr>
            <p:ph idx="2" type="sldImg"/>
          </p:nvPr>
        </p:nvSpPr>
        <p:spPr>
          <a:xfrm>
            <a:off x="1190625" y="1243012"/>
            <a:ext cx="4476750" cy="33575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, текст и картинка" type="txAndClipArt">
  <p:cSld name="TEXT_AND_CLIPAR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8" name="Google Shape;18;p11"/>
          <p:cNvSpPr/>
          <p:nvPr>
            <p:ph idx="2" type="clipArt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71" name="Google Shape;7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72" name="Google Shape;72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82" name="Google Shape;82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83" name="Google Shape;83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84" name="Google Shape;84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85" name="Google Shape;85;p2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91" name="Google Shape;91;p23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98" name="Google Shape;98;p2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/>
          <p:nvPr>
            <p:ph idx="1" type="body"/>
          </p:nvPr>
        </p:nvSpPr>
        <p:spPr>
          <a:xfrm>
            <a:off x="685800" y="609600"/>
            <a:ext cx="7772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таблица" type="tbl">
  <p:cSld name="TABL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>
            <p:ph type="title"/>
          </p:nvPr>
        </p:nvSpPr>
        <p:spPr>
          <a:xfrm>
            <a:off x="685800" y="69215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imes New Roman"/>
              <a:buNone/>
            </a:pPr>
            <a:r>
              <a:rPr b="1" i="0" lang="en-US" sz="36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КВАЛІФІКАЦІЙНА РОБОТА</a:t>
            </a:r>
            <a:endParaRPr/>
          </a:p>
        </p:txBody>
      </p:sp>
      <p:sp>
        <p:nvSpPr>
          <p:cNvPr id="106" name="Google Shape;106;p1"/>
          <p:cNvSpPr txBox="1"/>
          <p:nvPr/>
        </p:nvSpPr>
        <p:spPr>
          <a:xfrm>
            <a:off x="125412" y="2074862"/>
            <a:ext cx="8893175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тему: «Інформаційна система протипожежної безпеки»</a:t>
            </a:r>
            <a:endParaRPr/>
          </a:p>
        </p:txBody>
      </p:sp>
      <p:sp>
        <p:nvSpPr>
          <p:cNvPr id="107" name="Google Shape;107;p1"/>
          <p:cNvSpPr txBox="1"/>
          <p:nvPr/>
        </p:nvSpPr>
        <p:spPr>
          <a:xfrm>
            <a:off x="685800" y="3625850"/>
            <a:ext cx="77724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виконав: студент групи 4341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Іванов С. Ю.</a:t>
            </a:r>
            <a:endParaRPr/>
          </a:p>
        </p:txBody>
      </p:sp>
      <p:sp>
        <p:nvSpPr>
          <p:cNvPr id="108" name="Google Shape;108;p1"/>
          <p:cNvSpPr txBox="1"/>
          <p:nvPr/>
        </p:nvSpPr>
        <p:spPr>
          <a:xfrm>
            <a:off x="539750" y="4797425"/>
            <a:ext cx="7772400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r>
              <a:rPr b="0" i="0" lang="en-US" sz="2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керівник: Топалов А. М.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>
            <p:ph type="title"/>
          </p:nvPr>
        </p:nvSpPr>
        <p:spPr>
          <a:xfrm>
            <a:off x="684212" y="1235075"/>
            <a:ext cx="7772400" cy="46085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Times New Roman"/>
              <a:buNone/>
            </a:pPr>
            <a:b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Кваліфікаційна робота полягає у проектуванні та розробленні інформаційної системи протипожежної безпеки. Для проектування системи пожежної охорони приміщення було прийнято рішення реалізувати даний пристрій на основі плати </a:t>
            </a: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Nano</a:t>
            </a: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Передача інформації буде реалізована за допомогою </a:t>
            </a: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GSM</a:t>
            </a: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зв’язку. </a:t>
            </a:r>
            <a:r>
              <a:rPr b="0" i="1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GSM</a:t>
            </a:r>
            <a:r>
              <a:rPr b="0" i="0" lang="en-US" sz="28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модуль допоможе встановити зв’язок між нашим пристроєм та телефоном користувача.</a:t>
            </a:r>
            <a:endParaRPr/>
          </a:p>
        </p:txBody>
      </p:sp>
      <p:sp>
        <p:nvSpPr>
          <p:cNvPr id="114" name="Google Shape;114;p2"/>
          <p:cNvSpPr txBox="1"/>
          <p:nvPr>
            <p:ph idx="1" type="body"/>
          </p:nvPr>
        </p:nvSpPr>
        <p:spPr>
          <a:xfrm>
            <a:off x="3132137" y="692150"/>
            <a:ext cx="3168650" cy="72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 роботи: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Динамічна структурна схема пожежного сповіщувача</a:t>
            </a:r>
            <a:endParaRPr/>
          </a:p>
        </p:txBody>
      </p:sp>
      <p:sp>
        <p:nvSpPr>
          <p:cNvPr id="122" name="Google Shape;122;p3"/>
          <p:cNvSpPr txBox="1"/>
          <p:nvPr>
            <p:ph idx="1" type="subTitle"/>
          </p:nvPr>
        </p:nvSpPr>
        <p:spPr>
          <a:xfrm>
            <a:off x="323850" y="4879975"/>
            <a:ext cx="8293100" cy="180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0" i="0" lang="en-US" sz="16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Чутливий елемент є аналоговим перетворювачем параметра, що контролюється, в електричний сигнал, який заздалегідь посилюється і потрапляє на схему обробки сигналу, де відбувається формування сигналу "Пожежа" і передача його на релейний пристрій (РП). Сформований сигнал поступає в шлейф пожежної сигналізації і лінію зв'язку, якщо код адреси, що формується блоком адресації сповіщувача, співпаде з кодом, що передається з приймальної станції. Схема обробки сигналу забезпечує фільтрацію сигналів пожежі і перешкоди.</a:t>
            </a:r>
            <a:endParaRPr/>
          </a:p>
          <a:p>
            <a:pPr indent="0" lvl="0" marL="0" rtl="0" algn="ct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2062162" y="6096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4" name="Google Shape;1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50" y="1625600"/>
            <a:ext cx="8045450" cy="302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 txBox="1"/>
          <p:nvPr/>
        </p:nvSpPr>
        <p:spPr>
          <a:xfrm>
            <a:off x="600075" y="325437"/>
            <a:ext cx="8075612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Структурна схема типового пожежного сповіщувача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6553200" y="622935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"/>
          <p:cNvSpPr txBox="1"/>
          <p:nvPr>
            <p:ph type="title"/>
          </p:nvPr>
        </p:nvSpPr>
        <p:spPr>
          <a:xfrm>
            <a:off x="685800" y="24765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Блок-схема пожежної сигналізації</a:t>
            </a:r>
            <a:endParaRPr/>
          </a:p>
        </p:txBody>
      </p:sp>
      <p:pic>
        <p:nvPicPr>
          <p:cNvPr id="132" name="Google Shape;1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237" y="1773237"/>
            <a:ext cx="7700962" cy="46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4"/>
          <p:cNvSpPr txBox="1"/>
          <p:nvPr/>
        </p:nvSpPr>
        <p:spPr>
          <a:xfrm>
            <a:off x="539750" y="1341437"/>
            <a:ext cx="5184775" cy="29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Блок-схема пристрою складається з таких компонентів як</a:t>
            </a:r>
            <a:r>
              <a:rPr b="1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"/>
              <a:buNone/>
            </a:pPr>
            <a:r>
              <a:rPr b="1" i="0" lang="en-US" sz="14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 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 Мікроконтроллер;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 GSM модуль;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 датчик газу;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 датчик вогню;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 понижуючий перетворювач напруги;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 п’єзоелемент;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 блок індикації, світлодіод;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 модуль контролю заряду акамулятора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 Li-ion акумулятор;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∙ блок живлення;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>
            <p:ph idx="4294967295" type="title"/>
          </p:nvPr>
        </p:nvSpPr>
        <p:spPr>
          <a:xfrm>
            <a:off x="614362" y="11588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підключення елементів сигналізації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141" name="Google Shape;14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2457" l="0" r="0" t="0"/>
          <a:stretch/>
        </p:blipFill>
        <p:spPr>
          <a:xfrm>
            <a:off x="755650" y="1222375"/>
            <a:ext cx="7059612" cy="54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type="title"/>
          </p:nvPr>
        </p:nvSpPr>
        <p:spPr>
          <a:xfrm>
            <a:off x="684212" y="-203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Алгоритм роботи програми</a:t>
            </a:r>
            <a:endParaRPr/>
          </a:p>
        </p:txBody>
      </p:sp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600" y="1003300"/>
            <a:ext cx="8175625" cy="518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9175" y="4052887"/>
            <a:ext cx="5060950" cy="230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7"/>
          <p:cNvSpPr txBox="1"/>
          <p:nvPr>
            <p:ph type="title"/>
          </p:nvPr>
        </p:nvSpPr>
        <p:spPr>
          <a:xfrm>
            <a:off x="611187" y="333375"/>
            <a:ext cx="8134350" cy="1377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Програмно-апаратна реалізація</a:t>
            </a:r>
            <a:b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інформаційної системи протипожежної безпеки</a:t>
            </a:r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6" name="Google Shape;156;p7"/>
          <p:cNvSpPr txBox="1"/>
          <p:nvPr/>
        </p:nvSpPr>
        <p:spPr>
          <a:xfrm>
            <a:off x="3559175" y="2928937"/>
            <a:ext cx="5186362" cy="954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Датчик полум'я реагує на інфрачервоне випромінювання (відкритий вогонь) і найбільш чутливий до довжин хвиль від 760 нм до 1100 нм. Має аналоговий вихід, що змінює значення в залежності від сили вогню, відстані до нього</a:t>
            </a:r>
            <a:endParaRPr/>
          </a:p>
        </p:txBody>
      </p:sp>
      <p:sp>
        <p:nvSpPr>
          <p:cNvPr id="157" name="Google Shape;157;p7"/>
          <p:cNvSpPr txBox="1"/>
          <p:nvPr/>
        </p:nvSpPr>
        <p:spPr>
          <a:xfrm>
            <a:off x="3559175" y="1866900"/>
            <a:ext cx="51768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Датчик газу реагує на дим та різні домішки газів в повітрі. Напруга на аналоговому виході датчика газу змінюється пропорційно концентрації диму /газу. Чим більше концентрація газу/диму, тим вище вихідна напруга;</a:t>
            </a:r>
            <a:endParaRPr/>
          </a:p>
        </p:txBody>
      </p:sp>
      <p:pic>
        <p:nvPicPr>
          <p:cNvPr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187" y="2235200"/>
            <a:ext cx="2562225" cy="3735387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 txBox="1"/>
          <p:nvPr/>
        </p:nvSpPr>
        <p:spPr>
          <a:xfrm>
            <a:off x="438150" y="1711325"/>
            <a:ext cx="29083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підключення датчиків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r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Arduino Nano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/>
          <p:nvPr>
            <p:ph type="title"/>
          </p:nvPr>
        </p:nvSpPr>
        <p:spPr>
          <a:xfrm>
            <a:off x="393700" y="1173162"/>
            <a:ext cx="8351837" cy="5064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Times New Roman"/>
              <a:buNone/>
            </a:pPr>
            <a:r>
              <a:rPr b="0" i="0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В результаті виконання кваліфікаційної роботи була досягнута мета роботи, а саме була створена система пожежної сигналізації. Розроблена система цілком задовольняє вимоги щодо простоти реалізації. Розроблена пожежна сигналізація має джерело резервного живлення, що забезпечує високу автономність та підвищує надійність спрацювання. У процесі створення </a:t>
            </a:r>
            <a:r>
              <a:rPr b="0" i="1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GSM</a:t>
            </a:r>
            <a:r>
              <a:rPr b="0" i="0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-сигналізації для мікроконтролера написані базові функції роботи з шлейфами сигналізації, функції відправки </a:t>
            </a:r>
            <a:r>
              <a:rPr b="0" i="1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SMS </a:t>
            </a:r>
            <a:r>
              <a:rPr b="0" i="0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повідомлень.</a:t>
            </a:r>
            <a:br>
              <a:rPr b="0" i="0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Вся інформація з датчиків та подальші керуючі сигнали формує мікроконтролер </a:t>
            </a:r>
            <a:r>
              <a:rPr b="0" i="1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Arduino Nano</a:t>
            </a:r>
            <a:r>
              <a:rPr b="0" i="0" lang="en-US" sz="2200" u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що є гарним вибором для такої розробки. Застосування такої пожежної сигналізації підвищить безпеку власності та попередить можливе виникнення пожежі. Програмний код перевірено на працездатність та підготовлено до використання. </a:t>
            </a:r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1978025" y="188912"/>
            <a:ext cx="5184775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Висновок</a:t>
            </a:r>
            <a:endParaRPr/>
          </a:p>
        </p:txBody>
      </p:sp>
      <p:sp>
        <p:nvSpPr>
          <p:cNvPr id="166" name="Google Shape;166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"/>
          <p:cNvSpPr txBox="1"/>
          <p:nvPr>
            <p:ph type="title"/>
          </p:nvPr>
        </p:nvSpPr>
        <p:spPr>
          <a:xfrm>
            <a:off x="755650" y="1125537"/>
            <a:ext cx="7848600" cy="42592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i="0" lang="en-US" sz="6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ДЯКУЮ ЗА УВАГУ!</a:t>
            </a:r>
            <a:br>
              <a:rPr b="1" i="0" lang="en-US" sz="1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Оформление по умолчанию">
  <a:themeElements>
    <a:clrScheme name="Оформление по умолчанию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2012-01-25T14:26:34Z</dcterms:created>
  <dc:creator>Жека</dc:creator>
</cp:coreProperties>
</file>