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56" r:id="rId2"/>
    <p:sldId id="283" r:id="rId3"/>
    <p:sldId id="293" r:id="rId4"/>
    <p:sldId id="286" r:id="rId5"/>
    <p:sldId id="287" r:id="rId6"/>
    <p:sldId id="288" r:id="rId7"/>
    <p:sldId id="294" r:id="rId8"/>
    <p:sldId id="289" r:id="rId9"/>
    <p:sldId id="296" r:id="rId10"/>
    <p:sldId id="290" r:id="rId11"/>
    <p:sldId id="271" r:id="rId12"/>
    <p:sldId id="273" r:id="rId13"/>
    <p:sldId id="272" r:id="rId14"/>
    <p:sldId id="276" r:id="rId15"/>
    <p:sldId id="280" r:id="rId16"/>
    <p:sldId id="270" r:id="rId17"/>
    <p:sldId id="268" r:id="rId18"/>
    <p:sldId id="269" r:id="rId19"/>
    <p:sldId id="266" r:id="rId20"/>
    <p:sldId id="285" r:id="rId21"/>
    <p:sldId id="267" r:id="rId22"/>
    <p:sldId id="281" r:id="rId23"/>
    <p:sldId id="274" r:id="rId24"/>
    <p:sldId id="292" r:id="rId25"/>
    <p:sldId id="291" r:id="rId26"/>
    <p:sldId id="295" r:id="rId27"/>
    <p:sldId id="277" r:id="rId28"/>
    <p:sldId id="264" r:id="rId29"/>
    <p:sldId id="258" r:id="rId30"/>
    <p:sldId id="263" r:id="rId31"/>
    <p:sldId id="259" r:id="rId32"/>
    <p:sldId id="261" r:id="rId33"/>
    <p:sldId id="262" r:id="rId34"/>
    <p:sldId id="257" r:id="rId35"/>
    <p:sldId id="278" r:id="rId36"/>
    <p:sldId id="284" r:id="rId37"/>
    <p:sldId id="27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5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44"/>
    <p:restoredTop sz="95728"/>
  </p:normalViewPr>
  <p:slideViewPr>
    <p:cSldViewPr snapToGrid="0" snapToObjects="1" showGuides="1">
      <p:cViewPr varScale="1">
        <p:scale>
          <a:sx n="105" d="100"/>
          <a:sy n="105" d="100"/>
        </p:scale>
        <p:origin x="992" y="184"/>
      </p:cViewPr>
      <p:guideLst>
        <p:guide orient="horz" pos="75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06072B-DCE7-BF42-A168-936F4130AEF4}" type="datetimeFigureOut">
              <a:rPr lang="en-US" smtClean="0"/>
              <a:t>6/25/21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8EBFDA-88FC-FF46-B64E-64862DA8226D}" type="slidenum">
              <a:rPr lang="en-US" smtClean="0"/>
              <a:t>‹#›</a:t>
            </a:fld>
            <a:endParaRPr lang="en-US"/>
          </a:p>
        </p:txBody>
      </p:sp>
    </p:spTree>
    <p:extLst>
      <p:ext uri="{BB962C8B-B14F-4D97-AF65-F5344CB8AC3E}">
        <p14:creationId xmlns:p14="http://schemas.microsoft.com/office/powerpoint/2010/main" val="1576567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Pre-requirement</a:t>
            </a:r>
            <a:r>
              <a:rPr lang="en-US" baseline="0" dirty="0"/>
              <a:t> in CS PhD (Chinese): </a:t>
            </a:r>
            <a:r>
              <a:rPr lang="en-US" dirty="0"/>
              <a:t>https://</a:t>
            </a:r>
            <a:r>
              <a:rPr lang="en-US" dirty="0" err="1"/>
              <a:t>github.com</a:t>
            </a:r>
            <a:r>
              <a:rPr lang="en-US" dirty="0"/>
              <a:t>/</a:t>
            </a:r>
            <a:r>
              <a:rPr lang="en-US" dirty="0" err="1"/>
              <a:t>fangvv</a:t>
            </a:r>
            <a:r>
              <a:rPr lang="en-US" dirty="0"/>
              <a:t>/Homepage/blob/master/</a:t>
            </a:r>
            <a:r>
              <a:rPr lang="en-US" dirty="0" err="1"/>
              <a:t>index.md</a:t>
            </a:r>
            <a:endParaRPr lang="en-US" dirty="0"/>
          </a:p>
        </p:txBody>
      </p:sp>
      <p:sp>
        <p:nvSpPr>
          <p:cNvPr id="4" name="Slide Number Placeholder 3"/>
          <p:cNvSpPr>
            <a:spLocks noGrp="1"/>
          </p:cNvSpPr>
          <p:nvPr>
            <p:ph type="sldNum" sz="quarter" idx="10"/>
          </p:nvPr>
        </p:nvSpPr>
        <p:spPr/>
        <p:txBody>
          <a:bodyPr/>
          <a:lstStyle/>
          <a:p>
            <a:fld id="{958EBFDA-88FC-FF46-B64E-64862DA8226D}" type="slidenum">
              <a:rPr lang="en-US" smtClean="0"/>
              <a:t>2</a:t>
            </a:fld>
            <a:endParaRPr lang="en-US"/>
          </a:p>
        </p:txBody>
      </p:sp>
    </p:spTree>
    <p:extLst>
      <p:ext uri="{BB962C8B-B14F-4D97-AF65-F5344CB8AC3E}">
        <p14:creationId xmlns:p14="http://schemas.microsoft.com/office/powerpoint/2010/main" val="21174618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8EBFDA-88FC-FF46-B64E-64862DA8226D}" type="slidenum">
              <a:rPr lang="en-US" smtClean="0"/>
              <a:t>14</a:t>
            </a:fld>
            <a:endParaRPr lang="en-US"/>
          </a:p>
        </p:txBody>
      </p:sp>
    </p:spTree>
    <p:extLst>
      <p:ext uri="{BB962C8B-B14F-4D97-AF65-F5344CB8AC3E}">
        <p14:creationId xmlns:p14="http://schemas.microsoft.com/office/powerpoint/2010/main" val="1486957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8EBFDA-88FC-FF46-B64E-64862DA8226D}" type="slidenum">
              <a:rPr lang="en-US" smtClean="0"/>
              <a:t>15</a:t>
            </a:fld>
            <a:endParaRPr lang="en-US"/>
          </a:p>
        </p:txBody>
      </p:sp>
    </p:spTree>
    <p:extLst>
      <p:ext uri="{BB962C8B-B14F-4D97-AF65-F5344CB8AC3E}">
        <p14:creationId xmlns:p14="http://schemas.microsoft.com/office/powerpoint/2010/main" val="7760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8EBFDA-88FC-FF46-B64E-64862DA8226D}" type="slidenum">
              <a:rPr lang="en-US" smtClean="0"/>
              <a:t>19</a:t>
            </a:fld>
            <a:endParaRPr lang="en-US"/>
          </a:p>
        </p:txBody>
      </p:sp>
    </p:spTree>
    <p:extLst>
      <p:ext uri="{BB962C8B-B14F-4D97-AF65-F5344CB8AC3E}">
        <p14:creationId xmlns:p14="http://schemas.microsoft.com/office/powerpoint/2010/main" val="8863180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8EBFDA-88FC-FF46-B64E-64862DA8226D}" type="slidenum">
              <a:rPr lang="en-US" smtClean="0"/>
              <a:t>20</a:t>
            </a:fld>
            <a:endParaRPr lang="en-US"/>
          </a:p>
        </p:txBody>
      </p:sp>
    </p:spTree>
    <p:extLst>
      <p:ext uri="{BB962C8B-B14F-4D97-AF65-F5344CB8AC3E}">
        <p14:creationId xmlns:p14="http://schemas.microsoft.com/office/powerpoint/2010/main" val="18225130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8EBFDA-88FC-FF46-B64E-64862DA8226D}" type="slidenum">
              <a:rPr lang="en-US" smtClean="0"/>
              <a:t>23</a:t>
            </a:fld>
            <a:endParaRPr lang="en-US"/>
          </a:p>
        </p:txBody>
      </p:sp>
    </p:spTree>
    <p:extLst>
      <p:ext uri="{BB962C8B-B14F-4D97-AF65-F5344CB8AC3E}">
        <p14:creationId xmlns:p14="http://schemas.microsoft.com/office/powerpoint/2010/main" val="12806750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8EBFDA-88FC-FF46-B64E-64862DA8226D}" type="slidenum">
              <a:rPr lang="en-US" smtClean="0"/>
              <a:t>24</a:t>
            </a:fld>
            <a:endParaRPr lang="en-US"/>
          </a:p>
        </p:txBody>
      </p:sp>
    </p:spTree>
    <p:extLst>
      <p:ext uri="{BB962C8B-B14F-4D97-AF65-F5344CB8AC3E}">
        <p14:creationId xmlns:p14="http://schemas.microsoft.com/office/powerpoint/2010/main" val="34573852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8EBFDA-88FC-FF46-B64E-64862DA8226D}" type="slidenum">
              <a:rPr lang="en-US" smtClean="0"/>
              <a:t>25</a:t>
            </a:fld>
            <a:endParaRPr lang="en-US"/>
          </a:p>
        </p:txBody>
      </p:sp>
    </p:spTree>
    <p:extLst>
      <p:ext uri="{BB962C8B-B14F-4D97-AF65-F5344CB8AC3E}">
        <p14:creationId xmlns:p14="http://schemas.microsoft.com/office/powerpoint/2010/main" val="6471537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8EBFDA-88FC-FF46-B64E-64862DA8226D}" type="slidenum">
              <a:rPr lang="en-US" smtClean="0"/>
              <a:t>26</a:t>
            </a:fld>
            <a:endParaRPr lang="en-US"/>
          </a:p>
        </p:txBody>
      </p:sp>
    </p:spTree>
    <p:extLst>
      <p:ext uri="{BB962C8B-B14F-4D97-AF65-F5344CB8AC3E}">
        <p14:creationId xmlns:p14="http://schemas.microsoft.com/office/powerpoint/2010/main" val="31624227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8EBFDA-88FC-FF46-B64E-64862DA8226D}" type="slidenum">
              <a:rPr lang="en-US" smtClean="0"/>
              <a:t>27</a:t>
            </a:fld>
            <a:endParaRPr lang="en-US"/>
          </a:p>
        </p:txBody>
      </p:sp>
    </p:spTree>
    <p:extLst>
      <p:ext uri="{BB962C8B-B14F-4D97-AF65-F5344CB8AC3E}">
        <p14:creationId xmlns:p14="http://schemas.microsoft.com/office/powerpoint/2010/main" val="26718437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8EBFDA-88FC-FF46-B64E-64862DA8226D}" type="slidenum">
              <a:rPr lang="en-US" smtClean="0"/>
              <a:t>35</a:t>
            </a:fld>
            <a:endParaRPr lang="en-US"/>
          </a:p>
        </p:txBody>
      </p:sp>
    </p:spTree>
    <p:extLst>
      <p:ext uri="{BB962C8B-B14F-4D97-AF65-F5344CB8AC3E}">
        <p14:creationId xmlns:p14="http://schemas.microsoft.com/office/powerpoint/2010/main" val="1443644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8EBFDA-88FC-FF46-B64E-64862DA8226D}" type="slidenum">
              <a:rPr lang="en-US" smtClean="0"/>
              <a:t>4</a:t>
            </a:fld>
            <a:endParaRPr lang="en-US"/>
          </a:p>
        </p:txBody>
      </p:sp>
    </p:spTree>
    <p:extLst>
      <p:ext uri="{BB962C8B-B14F-4D97-AF65-F5344CB8AC3E}">
        <p14:creationId xmlns:p14="http://schemas.microsoft.com/office/powerpoint/2010/main" val="5464206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8EBFDA-88FC-FF46-B64E-64862DA8226D}" type="slidenum">
              <a:rPr lang="en-US" smtClean="0"/>
              <a:t>36</a:t>
            </a:fld>
            <a:endParaRPr lang="en-US"/>
          </a:p>
        </p:txBody>
      </p:sp>
    </p:spTree>
    <p:extLst>
      <p:ext uri="{BB962C8B-B14F-4D97-AF65-F5344CB8AC3E}">
        <p14:creationId xmlns:p14="http://schemas.microsoft.com/office/powerpoint/2010/main" val="424275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8EBFDA-88FC-FF46-B64E-64862DA8226D}" type="slidenum">
              <a:rPr lang="en-US" smtClean="0"/>
              <a:t>5</a:t>
            </a:fld>
            <a:endParaRPr lang="en-US"/>
          </a:p>
        </p:txBody>
      </p:sp>
    </p:spTree>
    <p:extLst>
      <p:ext uri="{BB962C8B-B14F-4D97-AF65-F5344CB8AC3E}">
        <p14:creationId xmlns:p14="http://schemas.microsoft.com/office/powerpoint/2010/main" val="2096783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8EBFDA-88FC-FF46-B64E-64862DA8226D}" type="slidenum">
              <a:rPr lang="en-US" smtClean="0"/>
              <a:t>6</a:t>
            </a:fld>
            <a:endParaRPr lang="en-US"/>
          </a:p>
        </p:txBody>
      </p:sp>
    </p:spTree>
    <p:extLst>
      <p:ext uri="{BB962C8B-B14F-4D97-AF65-F5344CB8AC3E}">
        <p14:creationId xmlns:p14="http://schemas.microsoft.com/office/powerpoint/2010/main" val="2602434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8EBFDA-88FC-FF46-B64E-64862DA8226D}" type="slidenum">
              <a:rPr lang="en-US" smtClean="0"/>
              <a:t>8</a:t>
            </a:fld>
            <a:endParaRPr lang="en-US"/>
          </a:p>
        </p:txBody>
      </p:sp>
    </p:spTree>
    <p:extLst>
      <p:ext uri="{BB962C8B-B14F-4D97-AF65-F5344CB8AC3E}">
        <p14:creationId xmlns:p14="http://schemas.microsoft.com/office/powerpoint/2010/main" val="3572481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8EBFDA-88FC-FF46-B64E-64862DA8226D}" type="slidenum">
              <a:rPr lang="en-US" smtClean="0"/>
              <a:t>9</a:t>
            </a:fld>
            <a:endParaRPr lang="en-US"/>
          </a:p>
        </p:txBody>
      </p:sp>
    </p:spTree>
    <p:extLst>
      <p:ext uri="{BB962C8B-B14F-4D97-AF65-F5344CB8AC3E}">
        <p14:creationId xmlns:p14="http://schemas.microsoft.com/office/powerpoint/2010/main" val="2298065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8EBFDA-88FC-FF46-B64E-64862DA8226D}" type="slidenum">
              <a:rPr lang="en-US" smtClean="0"/>
              <a:t>10</a:t>
            </a:fld>
            <a:endParaRPr lang="en-US"/>
          </a:p>
        </p:txBody>
      </p:sp>
    </p:spTree>
    <p:extLst>
      <p:ext uri="{BB962C8B-B14F-4D97-AF65-F5344CB8AC3E}">
        <p14:creationId xmlns:p14="http://schemas.microsoft.com/office/powerpoint/2010/main" val="3289715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8EBFDA-88FC-FF46-B64E-64862DA8226D}" type="slidenum">
              <a:rPr lang="en-US" smtClean="0"/>
              <a:t>11</a:t>
            </a:fld>
            <a:endParaRPr lang="en-US"/>
          </a:p>
        </p:txBody>
      </p:sp>
    </p:spTree>
    <p:extLst>
      <p:ext uri="{BB962C8B-B14F-4D97-AF65-F5344CB8AC3E}">
        <p14:creationId xmlns:p14="http://schemas.microsoft.com/office/powerpoint/2010/main" val="1879399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8EBFDA-88FC-FF46-B64E-64862DA8226D}" type="slidenum">
              <a:rPr lang="en-US" smtClean="0"/>
              <a:t>13</a:t>
            </a:fld>
            <a:endParaRPr lang="en-US"/>
          </a:p>
        </p:txBody>
      </p:sp>
    </p:spTree>
    <p:extLst>
      <p:ext uri="{BB962C8B-B14F-4D97-AF65-F5344CB8AC3E}">
        <p14:creationId xmlns:p14="http://schemas.microsoft.com/office/powerpoint/2010/main" val="765814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485479-7169-FE42-848E-B2940725E423}" type="datetime1">
              <a:rPr lang="en-HK" smtClean="0"/>
              <a:t>25/6/2021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1FF53-64DB-D64A-8590-7E305F417ACD}" type="slidenum">
              <a:rPr lang="en-US" smtClean="0"/>
              <a:t>‹#›</a:t>
            </a:fld>
            <a:endParaRPr lang="en-US"/>
          </a:p>
        </p:txBody>
      </p:sp>
    </p:spTree>
    <p:extLst>
      <p:ext uri="{BB962C8B-B14F-4D97-AF65-F5344CB8AC3E}">
        <p14:creationId xmlns:p14="http://schemas.microsoft.com/office/powerpoint/2010/main" val="1748579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19CBB0-466F-8D40-B556-2ED1C8528538}" type="datetime1">
              <a:rPr lang="en-HK" smtClean="0"/>
              <a:t>25/6/2021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1FF53-64DB-D64A-8590-7E305F417ACD}" type="slidenum">
              <a:rPr lang="en-US" smtClean="0"/>
              <a:t>‹#›</a:t>
            </a:fld>
            <a:endParaRPr lang="en-US"/>
          </a:p>
        </p:txBody>
      </p:sp>
    </p:spTree>
    <p:extLst>
      <p:ext uri="{BB962C8B-B14F-4D97-AF65-F5344CB8AC3E}">
        <p14:creationId xmlns:p14="http://schemas.microsoft.com/office/powerpoint/2010/main" val="336556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EDC072-315D-C04D-8F15-D7FBE6F9ACC6}" type="datetime1">
              <a:rPr lang="en-HK" smtClean="0"/>
              <a:t>25/6/2021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1FF53-64DB-D64A-8590-7E305F417ACD}" type="slidenum">
              <a:rPr lang="en-US" smtClean="0"/>
              <a:t>‹#›</a:t>
            </a:fld>
            <a:endParaRPr lang="en-US"/>
          </a:p>
        </p:txBody>
      </p:sp>
    </p:spTree>
    <p:extLst>
      <p:ext uri="{BB962C8B-B14F-4D97-AF65-F5344CB8AC3E}">
        <p14:creationId xmlns:p14="http://schemas.microsoft.com/office/powerpoint/2010/main" val="28648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069993-0C58-B74B-BE75-AC1DE001164D}" type="datetime1">
              <a:rPr lang="en-HK" smtClean="0"/>
              <a:t>25/6/2021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1FF53-64DB-D64A-8590-7E305F417ACD}" type="slidenum">
              <a:rPr lang="en-US" smtClean="0"/>
              <a:t>‹#›</a:t>
            </a:fld>
            <a:endParaRPr lang="en-US"/>
          </a:p>
        </p:txBody>
      </p:sp>
    </p:spTree>
    <p:extLst>
      <p:ext uri="{BB962C8B-B14F-4D97-AF65-F5344CB8AC3E}">
        <p14:creationId xmlns:p14="http://schemas.microsoft.com/office/powerpoint/2010/main" val="60821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9BFC43-C437-C242-AB52-D7021AC6322E}" type="datetime1">
              <a:rPr lang="en-HK" smtClean="0"/>
              <a:t>25/6/2021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1FF53-64DB-D64A-8590-7E305F417ACD}" type="slidenum">
              <a:rPr lang="en-US" smtClean="0"/>
              <a:t>‹#›</a:t>
            </a:fld>
            <a:endParaRPr lang="en-US"/>
          </a:p>
        </p:txBody>
      </p:sp>
    </p:spTree>
    <p:extLst>
      <p:ext uri="{BB962C8B-B14F-4D97-AF65-F5344CB8AC3E}">
        <p14:creationId xmlns:p14="http://schemas.microsoft.com/office/powerpoint/2010/main" val="20297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69A06E0-A198-F14F-A2B5-274967E5D6D7}" type="datetime1">
              <a:rPr lang="en-HK" smtClean="0"/>
              <a:t>25/6/2021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81FF53-64DB-D64A-8590-7E305F417ACD}" type="slidenum">
              <a:rPr lang="en-US" smtClean="0"/>
              <a:t>‹#›</a:t>
            </a:fld>
            <a:endParaRPr lang="en-US"/>
          </a:p>
        </p:txBody>
      </p:sp>
    </p:spTree>
    <p:extLst>
      <p:ext uri="{BB962C8B-B14F-4D97-AF65-F5344CB8AC3E}">
        <p14:creationId xmlns:p14="http://schemas.microsoft.com/office/powerpoint/2010/main" val="1837330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9FFC398-E101-054C-AA00-1CD6BC840979}" type="datetime1">
              <a:rPr lang="en-HK" smtClean="0"/>
              <a:t>25/6/2021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81FF53-64DB-D64A-8590-7E305F417ACD}" type="slidenum">
              <a:rPr lang="en-US" smtClean="0"/>
              <a:t>‹#›</a:t>
            </a:fld>
            <a:endParaRPr lang="en-US"/>
          </a:p>
        </p:txBody>
      </p:sp>
    </p:spTree>
    <p:extLst>
      <p:ext uri="{BB962C8B-B14F-4D97-AF65-F5344CB8AC3E}">
        <p14:creationId xmlns:p14="http://schemas.microsoft.com/office/powerpoint/2010/main" val="1340201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300BDD4-C66D-7844-97E0-D204EA9DC3C8}" type="datetime1">
              <a:rPr lang="en-HK" smtClean="0"/>
              <a:t>25/6/2021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81FF53-64DB-D64A-8590-7E305F417ACD}" type="slidenum">
              <a:rPr lang="en-US" smtClean="0"/>
              <a:t>‹#›</a:t>
            </a:fld>
            <a:endParaRPr lang="en-US"/>
          </a:p>
        </p:txBody>
      </p:sp>
    </p:spTree>
    <p:extLst>
      <p:ext uri="{BB962C8B-B14F-4D97-AF65-F5344CB8AC3E}">
        <p14:creationId xmlns:p14="http://schemas.microsoft.com/office/powerpoint/2010/main" val="1965263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2D0436-C05C-CF42-BF84-2D67B194B006}" type="datetime1">
              <a:rPr lang="en-HK" smtClean="0"/>
              <a:t>25/6/2021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81FF53-64DB-D64A-8590-7E305F417ACD}" type="slidenum">
              <a:rPr lang="en-US" smtClean="0"/>
              <a:t>‹#›</a:t>
            </a:fld>
            <a:endParaRPr lang="en-US"/>
          </a:p>
        </p:txBody>
      </p:sp>
    </p:spTree>
    <p:extLst>
      <p:ext uri="{BB962C8B-B14F-4D97-AF65-F5344CB8AC3E}">
        <p14:creationId xmlns:p14="http://schemas.microsoft.com/office/powerpoint/2010/main" val="1889170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CF0159-15FF-BF4C-874E-CA4A5CEDD035}" type="datetime1">
              <a:rPr lang="en-HK" smtClean="0"/>
              <a:t>25/6/2021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81FF53-64DB-D64A-8590-7E305F417ACD}" type="slidenum">
              <a:rPr lang="en-US" smtClean="0"/>
              <a:t>‹#›</a:t>
            </a:fld>
            <a:endParaRPr lang="en-US"/>
          </a:p>
        </p:txBody>
      </p:sp>
    </p:spTree>
    <p:extLst>
      <p:ext uri="{BB962C8B-B14F-4D97-AF65-F5344CB8AC3E}">
        <p14:creationId xmlns:p14="http://schemas.microsoft.com/office/powerpoint/2010/main" val="743091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4EAB2E-356A-FB40-8D28-406BD0AAF59F}" type="datetime1">
              <a:rPr lang="en-HK" smtClean="0"/>
              <a:t>25/6/2021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81FF53-64DB-D64A-8590-7E305F417ACD}" type="slidenum">
              <a:rPr lang="en-US" smtClean="0"/>
              <a:t>‹#›</a:t>
            </a:fld>
            <a:endParaRPr lang="en-US"/>
          </a:p>
        </p:txBody>
      </p:sp>
    </p:spTree>
    <p:extLst>
      <p:ext uri="{BB962C8B-B14F-4D97-AF65-F5344CB8AC3E}">
        <p14:creationId xmlns:p14="http://schemas.microsoft.com/office/powerpoint/2010/main" val="151464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D7DE8D-E12E-6546-B2B5-CEBB46D7428A}" type="datetime1">
              <a:rPr lang="en-HK" smtClean="0"/>
              <a:t>25/6/2021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81FF53-64DB-D64A-8590-7E305F417ACD}" type="slidenum">
              <a:rPr lang="en-US" smtClean="0"/>
              <a:t>‹#›</a:t>
            </a:fld>
            <a:endParaRPr lang="en-US"/>
          </a:p>
        </p:txBody>
      </p:sp>
    </p:spTree>
    <p:extLst>
      <p:ext uri="{BB962C8B-B14F-4D97-AF65-F5344CB8AC3E}">
        <p14:creationId xmlns:p14="http://schemas.microsoft.com/office/powerpoint/2010/main" val="1669204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texstudio.org/" TargetMode="External"/><Relationship Id="rId2" Type="http://schemas.openxmlformats.org/officeDocument/2006/relationships/hyperlink" Target="http://www.docs.is.ed.ac.uk/skills/documents/3722/3722-2014.pdf"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sigmod2020.org/sigmod_research_list.s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iclr.cc/archive/www/doku.php?id=iclr2017:faq.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8.cs.umu.se/kurser/TDBAfl/VT06/algorithms/COMPEND/COMPED19/COMPENDI.HT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math.tut.fi/~ruohonen/GT_English.pdf"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2021.sigmod.org/calls_papers_sigmod_research.s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igmod2020.org/org_sigmod_pc.s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ocs.google.com/document/d/1NXgppEWth1OFXx1vEois5feAVicc6HzkjllrTHvBQ5s/edit?usp=sharing" TargetMode="External"/><Relationship Id="rId2" Type="http://schemas.openxmlformats.org/officeDocument/2006/relationships/hyperlink" Target="https://cmt3.research.microsoft.com/docs/help/index.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josebrowne.com/" TargetMode="External"/><Relationship Id="rId3" Type="http://schemas.openxmlformats.org/officeDocument/2006/relationships/hyperlink" Target="http://blizzard.cs.uwaterloo.ca/keshav/home/Papers/data/07/paper-reading.pdf" TargetMode="External"/><Relationship Id="rId7" Type="http://schemas.openxmlformats.org/officeDocument/2006/relationships/hyperlink" Target="https://josebrowne.com/on-coding-ego-and-attention/"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dustintran.com/" TargetMode="External"/><Relationship Id="rId11" Type="http://schemas.openxmlformats.org/officeDocument/2006/relationships/hyperlink" Target="https://www21.in.tum.de/~nipkow/misc/reject.html" TargetMode="External"/><Relationship Id="rId5" Type="http://schemas.openxmlformats.org/officeDocument/2006/relationships/hyperlink" Target="http://dustintran.com/blog/a-research-to-engineering-workflow" TargetMode="External"/><Relationship Id="rId10" Type="http://schemas.openxmlformats.org/officeDocument/2006/relationships/hyperlink" Target="http://net.pku.edu.cn/~cuibin/resources/Crafting-Your-Research-Future.pdf" TargetMode="External"/><Relationship Id="rId4" Type="http://schemas.openxmlformats.org/officeDocument/2006/relationships/hyperlink" Target="http://blizzard.cs.uwaterloo.ca/keshav/wiki/index.php/Main_Page" TargetMode="External"/><Relationship Id="rId9" Type="http://schemas.openxmlformats.org/officeDocument/2006/relationships/hyperlink" Target="https://github.com/fangvv/Homepage/blob/master/index.md"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vldb.org/pvldb/policies.html" TargetMode="External"/><Relationship Id="rId2" Type="http://schemas.openxmlformats.org/officeDocument/2006/relationships/hyperlink" Target="https://www.acm.org/publications/policies/plagiarism-overview"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ithenticate.com/products"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cse.ust.hk/blockchain/index.html" TargetMode="External"/><Relationship Id="rId7" Type="http://schemas.openxmlformats.org/officeDocument/2006/relationships/hyperlink" Target="https://www.cse.ust.hk/stc/publications.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www.cse.ust.hk/dbml/" TargetMode="External"/><Relationship Id="rId5" Type="http://schemas.openxmlformats.org/officeDocument/2006/relationships/hyperlink" Target="https://www.cse.ust.hk/knowledgegraph/home.html" TargetMode="External"/><Relationship Id="rId4" Type="http://schemas.openxmlformats.org/officeDocument/2006/relationships/hyperlink" Target="http://www.cse.ust.hk/biggraph/index.html"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thunlp/GNNPaper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cs.stanford.edu/people/jure/" TargetMode="External"/><Relationship Id="rId5" Type="http://schemas.openxmlformats.org/officeDocument/2006/relationships/hyperlink" Target="https://github.com/heathersherry/Knowledge-Graph-Tutorials-and-Papers" TargetMode="External"/><Relationship Id="rId4" Type="http://schemas.openxmlformats.org/officeDocument/2006/relationships/hyperlink" Target="https://github.com/BshoterJ/awesome-kgqa"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6235" y="1214438"/>
            <a:ext cx="9799530" cy="2387600"/>
          </a:xfrm>
        </p:spPr>
        <p:txBody>
          <a:bodyPr>
            <a:normAutofit/>
          </a:bodyPr>
          <a:lstStyle/>
          <a:p>
            <a:r>
              <a:rPr lang="en-US" altLang="zh-CN" sz="5400" b="1" dirty="0"/>
              <a:t>Common Knowledge in Research</a:t>
            </a:r>
            <a:endParaRPr lang="en-US" sz="5400" dirty="0"/>
          </a:p>
        </p:txBody>
      </p:sp>
      <p:sp>
        <p:nvSpPr>
          <p:cNvPr id="3" name="Subtitle 2"/>
          <p:cNvSpPr>
            <a:spLocks noGrp="1"/>
          </p:cNvSpPr>
          <p:nvPr>
            <p:ph type="subTitle" idx="1"/>
          </p:nvPr>
        </p:nvSpPr>
        <p:spPr>
          <a:xfrm>
            <a:off x="1524000" y="3602038"/>
            <a:ext cx="9144000" cy="3051010"/>
          </a:xfrm>
        </p:spPr>
        <p:txBody>
          <a:bodyPr>
            <a:normAutofit/>
          </a:bodyPr>
          <a:lstStyle/>
          <a:p>
            <a:r>
              <a:rPr lang="en-US" altLang="zh-CN" dirty="0"/>
              <a:t>Version</a:t>
            </a:r>
            <a:r>
              <a:rPr lang="zh-CN" altLang="en-US" dirty="0"/>
              <a:t> </a:t>
            </a:r>
            <a:r>
              <a:rPr lang="en-US" altLang="zh-CN" dirty="0"/>
              <a:t>2.0</a:t>
            </a:r>
            <a:r>
              <a:rPr lang="zh-CN" altLang="en-US" dirty="0"/>
              <a:t> </a:t>
            </a:r>
            <a:r>
              <a:rPr lang="en-US" dirty="0"/>
              <a:t>by Sherry in </a:t>
            </a:r>
            <a:r>
              <a:rPr lang="en-US" altLang="zh-TW" dirty="0"/>
              <a:t>June</a:t>
            </a:r>
            <a:r>
              <a:rPr lang="en-US" dirty="0"/>
              <a:t> 2021</a:t>
            </a:r>
          </a:p>
          <a:p>
            <a:endParaRPr lang="en-US" dirty="0"/>
          </a:p>
          <a:p>
            <a:endParaRPr lang="en-US" dirty="0"/>
          </a:p>
          <a:p>
            <a:endParaRPr lang="en-US" dirty="0"/>
          </a:p>
          <a:p>
            <a:endParaRPr lang="en-US" dirty="0"/>
          </a:p>
          <a:p>
            <a:endParaRPr lang="en-US" dirty="0"/>
          </a:p>
        </p:txBody>
      </p:sp>
      <p:sp>
        <p:nvSpPr>
          <p:cNvPr id="4" name="Rectangular Callout 3"/>
          <p:cNvSpPr/>
          <p:nvPr/>
        </p:nvSpPr>
        <p:spPr>
          <a:xfrm>
            <a:off x="1254699" y="4752109"/>
            <a:ext cx="9682601" cy="1604241"/>
          </a:xfrm>
          <a:prstGeom prst="wedgeRectCallout">
            <a:avLst>
              <a:gd name="adj1" fmla="val -29638"/>
              <a:gd name="adj2" fmla="val 46736"/>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Notes</a:t>
            </a:r>
          </a:p>
          <a:p>
            <a:pPr marL="457200" indent="-457200" algn="just">
              <a:buAutoNum type="arabicPeriod"/>
            </a:pPr>
            <a:r>
              <a:rPr lang="en-US" sz="2000" dirty="0">
                <a:solidFill>
                  <a:schemeClr val="tx1"/>
                </a:solidFill>
              </a:rPr>
              <a:t>The slides</a:t>
            </a:r>
            <a:r>
              <a:rPr lang="zh-TW" altLang="en-US" sz="2000" dirty="0">
                <a:solidFill>
                  <a:schemeClr val="tx1"/>
                </a:solidFill>
              </a:rPr>
              <a:t> </a:t>
            </a:r>
            <a:r>
              <a:rPr lang="en-US" altLang="zh-TW" sz="2000" dirty="0">
                <a:solidFill>
                  <a:schemeClr val="tx1"/>
                </a:solidFill>
              </a:rPr>
              <a:t>CANNOT cover all the common knowledge you need to know for research.</a:t>
            </a:r>
          </a:p>
          <a:p>
            <a:pPr marL="457200" indent="-457200" algn="just">
              <a:buAutoNum type="arabicPeriod"/>
            </a:pPr>
            <a:r>
              <a:rPr lang="en-US" sz="2000" dirty="0">
                <a:solidFill>
                  <a:schemeClr val="tx1"/>
                </a:solidFill>
              </a:rPr>
              <a:t>Please READ the policies and guidelines of the conference websites before your</a:t>
            </a:r>
            <a:r>
              <a:rPr lang="zh-CN" altLang="en-US" sz="2000" dirty="0">
                <a:solidFill>
                  <a:schemeClr val="tx1"/>
                </a:solidFill>
              </a:rPr>
              <a:t> </a:t>
            </a:r>
            <a:r>
              <a:rPr lang="en-US" altLang="zh-CN" sz="2000" dirty="0">
                <a:solidFill>
                  <a:schemeClr val="tx1"/>
                </a:solidFill>
              </a:rPr>
              <a:t>paper</a:t>
            </a:r>
            <a:r>
              <a:rPr lang="en-US" sz="2000" dirty="0">
                <a:solidFill>
                  <a:schemeClr val="tx1"/>
                </a:solidFill>
              </a:rPr>
              <a:t> submission </a:t>
            </a:r>
            <a:r>
              <a:rPr lang="en-US" sz="2000" b="1" dirty="0">
                <a:solidFill>
                  <a:srgbClr val="C00000"/>
                </a:solidFill>
              </a:rPr>
              <a:t>BY YOURSELF</a:t>
            </a:r>
            <a:r>
              <a:rPr lang="en-US" sz="2000" dirty="0">
                <a:solidFill>
                  <a:schemeClr val="tx1"/>
                </a:solidFill>
              </a:rPr>
              <a:t>. You can learn a lot. </a:t>
            </a:r>
            <a:r>
              <a:rPr lang="en-US" sz="2000" b="1" dirty="0">
                <a:solidFill>
                  <a:srgbClr val="C00000"/>
                </a:solidFill>
              </a:rPr>
              <a:t>DO NOT BE LAZY</a:t>
            </a:r>
            <a:r>
              <a:rPr lang="en-US" sz="2000" b="1" dirty="0">
                <a:solidFill>
                  <a:schemeClr val="tx1"/>
                </a:solidFill>
              </a:rPr>
              <a:t>~</a:t>
            </a:r>
            <a:endParaRPr lang="en-US" sz="2000" dirty="0">
              <a:solidFill>
                <a:schemeClr val="tx1"/>
              </a:solidFill>
            </a:endParaRPr>
          </a:p>
          <a:p>
            <a:pPr marL="457200" indent="-457200" algn="just">
              <a:buFontTx/>
              <a:buAutoNum type="arabicPeriod"/>
            </a:pPr>
            <a:r>
              <a:rPr lang="en-US" sz="2000" dirty="0">
                <a:solidFill>
                  <a:schemeClr val="tx1"/>
                </a:solidFill>
              </a:rPr>
              <a:t>Please attend PDEV6770 and LANG5001.</a:t>
            </a:r>
            <a:r>
              <a:rPr lang="zh-CN" altLang="en-US" sz="2000" dirty="0">
                <a:solidFill>
                  <a:schemeClr val="tx1"/>
                </a:solidFill>
              </a:rPr>
              <a:t> </a:t>
            </a:r>
            <a:r>
              <a:rPr lang="en-US" altLang="zh-CN" sz="2000" dirty="0">
                <a:solidFill>
                  <a:schemeClr val="tx1"/>
                </a:solidFill>
              </a:rPr>
              <a:t>Keep</a:t>
            </a:r>
            <a:r>
              <a:rPr lang="zh-TW" altLang="en-US" sz="2000" dirty="0">
                <a:solidFill>
                  <a:schemeClr val="tx1"/>
                </a:solidFill>
              </a:rPr>
              <a:t> </a:t>
            </a:r>
            <a:r>
              <a:rPr lang="en-US" altLang="zh-TW" sz="2000" dirty="0">
                <a:solidFill>
                  <a:schemeClr val="tx1"/>
                </a:solidFill>
              </a:rPr>
              <a:t>all the things you have learned in mind</a:t>
            </a:r>
            <a:r>
              <a:rPr lang="en-US" sz="2000" dirty="0">
                <a:solidFill>
                  <a:schemeClr val="tx1"/>
                </a:solidFill>
              </a:rPr>
              <a:t>.</a:t>
            </a:r>
          </a:p>
        </p:txBody>
      </p:sp>
      <p:sp>
        <p:nvSpPr>
          <p:cNvPr id="5" name="Slide Number Placeholder 4"/>
          <p:cNvSpPr>
            <a:spLocks noGrp="1"/>
          </p:cNvSpPr>
          <p:nvPr>
            <p:ph type="sldNum" sz="quarter" idx="12"/>
          </p:nvPr>
        </p:nvSpPr>
        <p:spPr/>
        <p:txBody>
          <a:bodyPr/>
          <a:lstStyle/>
          <a:p>
            <a:fld id="{5581FF53-64DB-D64A-8590-7E305F417ACD}" type="slidenum">
              <a:rPr lang="en-US" smtClean="0"/>
              <a:t>1</a:t>
            </a:fld>
            <a:endParaRPr lang="en-US"/>
          </a:p>
        </p:txBody>
      </p:sp>
    </p:spTree>
    <p:extLst>
      <p:ext uri="{BB962C8B-B14F-4D97-AF65-F5344CB8AC3E}">
        <p14:creationId xmlns:p14="http://schemas.microsoft.com/office/powerpoint/2010/main" val="454279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HK" sz="3600" b="1" dirty="0"/>
              <a:t>How</a:t>
            </a:r>
            <a:r>
              <a:rPr lang="zh-TW" altLang="en-US" sz="3600" b="1" dirty="0"/>
              <a:t> </a:t>
            </a:r>
            <a:r>
              <a:rPr lang="en-US" altLang="zh-TW" sz="3600" b="1" dirty="0"/>
              <a:t>to Start Your Work?</a:t>
            </a:r>
            <a:endParaRPr lang="en-US" sz="3600" b="1" dirty="0"/>
          </a:p>
        </p:txBody>
      </p:sp>
      <p:sp>
        <p:nvSpPr>
          <p:cNvPr id="3" name="Content Placeholder 2"/>
          <p:cNvSpPr>
            <a:spLocks noGrp="1"/>
          </p:cNvSpPr>
          <p:nvPr>
            <p:ph idx="1"/>
          </p:nvPr>
        </p:nvSpPr>
        <p:spPr>
          <a:xfrm>
            <a:off x="838200" y="1441570"/>
            <a:ext cx="11145982" cy="5163899"/>
          </a:xfrm>
        </p:spPr>
        <p:txBody>
          <a:bodyPr>
            <a:noAutofit/>
          </a:bodyPr>
          <a:lstStyle/>
          <a:p>
            <a:pPr marL="342900" indent="-342900">
              <a:buFont typeface="+mj-lt"/>
              <a:buAutoNum type="arabicPeriod"/>
            </a:pPr>
            <a:r>
              <a:rPr lang="en-US" sz="2400" dirty="0"/>
              <a:t>Choose your </a:t>
            </a:r>
            <a:r>
              <a:rPr lang="en-US" sz="2400" b="1" dirty="0">
                <a:solidFill>
                  <a:schemeClr val="accent2">
                    <a:lumMod val="75000"/>
                  </a:schemeClr>
                </a:solidFill>
              </a:rPr>
              <a:t>favorite topic</a:t>
            </a:r>
          </a:p>
          <a:p>
            <a:pPr marL="342900" indent="-342900">
              <a:buFont typeface="+mj-lt"/>
              <a:buAutoNum type="arabicPeriod"/>
            </a:pPr>
            <a:r>
              <a:rPr lang="en-US" sz="2400" dirty="0"/>
              <a:t>Find the </a:t>
            </a:r>
            <a:r>
              <a:rPr lang="en-US" sz="2400" b="1" dirty="0">
                <a:solidFill>
                  <a:schemeClr val="accent2">
                    <a:lumMod val="75000"/>
                  </a:schemeClr>
                </a:solidFill>
              </a:rPr>
              <a:t>datasets</a:t>
            </a:r>
            <a:r>
              <a:rPr lang="en-US" sz="2400" dirty="0"/>
              <a:t> used in most papers in this topic </a:t>
            </a:r>
          </a:p>
          <a:p>
            <a:pPr marL="342900" indent="-342900">
              <a:buFont typeface="+mj-lt"/>
              <a:buAutoNum type="arabicPeriod"/>
            </a:pPr>
            <a:r>
              <a:rPr lang="en-US" sz="2400" dirty="0"/>
              <a:t>Conduct some </a:t>
            </a:r>
            <a:r>
              <a:rPr lang="en-US" sz="2400" b="1" dirty="0">
                <a:solidFill>
                  <a:schemeClr val="accent2">
                    <a:lumMod val="75000"/>
                  </a:schemeClr>
                </a:solidFill>
              </a:rPr>
              <a:t>experiments</a:t>
            </a:r>
            <a:r>
              <a:rPr lang="en-US" sz="2400" dirty="0"/>
              <a:t> to reproduce the results of state-of-the-arts techniques</a:t>
            </a:r>
          </a:p>
          <a:p>
            <a:pPr marL="342900" indent="-342900">
              <a:buFont typeface="+mj-lt"/>
              <a:buAutoNum type="arabicPeriod"/>
            </a:pPr>
            <a:r>
              <a:rPr lang="en-US" sz="2400" dirty="0"/>
              <a:t>Find the </a:t>
            </a:r>
            <a:r>
              <a:rPr lang="en-US" sz="2400" b="1" dirty="0">
                <a:solidFill>
                  <a:schemeClr val="accent2">
                    <a:lumMod val="75000"/>
                  </a:schemeClr>
                </a:solidFill>
              </a:rPr>
              <a:t>limitations</a:t>
            </a:r>
            <a:r>
              <a:rPr lang="en-US" sz="2400" dirty="0"/>
              <a:t> in these experimental results, and conduct an </a:t>
            </a:r>
            <a:r>
              <a:rPr lang="en-US" sz="2400" b="1" dirty="0">
                <a:solidFill>
                  <a:schemeClr val="accent2">
                    <a:lumMod val="75000"/>
                  </a:schemeClr>
                </a:solidFill>
              </a:rPr>
              <a:t>analysis:</a:t>
            </a:r>
            <a:endParaRPr lang="en-US" sz="2400" dirty="0"/>
          </a:p>
          <a:p>
            <a:pPr lvl="1"/>
            <a:r>
              <a:rPr lang="en-US" dirty="0">
                <a:solidFill>
                  <a:schemeClr val="bg1">
                    <a:lumMod val="50000"/>
                  </a:schemeClr>
                </a:solidFill>
              </a:rPr>
              <a:t>What causes these bad cases? Are these bad cases common in most scenarios?</a:t>
            </a:r>
          </a:p>
          <a:p>
            <a:pPr lvl="1"/>
            <a:r>
              <a:rPr lang="en-US" dirty="0">
                <a:solidFill>
                  <a:schemeClr val="bg1">
                    <a:lumMod val="50000"/>
                  </a:schemeClr>
                </a:solidFill>
              </a:rPr>
              <a:t>Why is this step so slow? Is there any efficiency issue in the code?</a:t>
            </a:r>
          </a:p>
          <a:p>
            <a:pPr marL="342900" indent="-342900">
              <a:buFont typeface="+mj-lt"/>
              <a:buAutoNum type="arabicPeriod"/>
            </a:pPr>
            <a:r>
              <a:rPr lang="en-US" sz="2400" dirty="0"/>
              <a:t> Motivated by your analysis, start to think about whether there is a </a:t>
            </a:r>
            <a:r>
              <a:rPr lang="en-US" sz="2400" b="1" dirty="0">
                <a:solidFill>
                  <a:schemeClr val="accent2">
                    <a:lumMod val="75000"/>
                  </a:schemeClr>
                </a:solidFill>
              </a:rPr>
              <a:t>research problem:</a:t>
            </a:r>
          </a:p>
          <a:p>
            <a:pPr lvl="1"/>
            <a:r>
              <a:rPr lang="en-US" dirty="0">
                <a:solidFill>
                  <a:schemeClr val="bg1">
                    <a:lumMod val="50000"/>
                  </a:schemeClr>
                </a:solidFill>
              </a:rPr>
              <a:t>Can this be solved by any other existing method (in any area)? 😅</a:t>
            </a:r>
          </a:p>
          <a:p>
            <a:pPr lvl="1"/>
            <a:r>
              <a:rPr lang="en-US" dirty="0">
                <a:solidFill>
                  <a:schemeClr val="bg1">
                    <a:lumMod val="50000"/>
                  </a:schemeClr>
                </a:solidFill>
              </a:rPr>
              <a:t>Can this be solved by an engineering combination of other existing methods? 😅</a:t>
            </a:r>
          </a:p>
          <a:p>
            <a:pPr lvl="1"/>
            <a:r>
              <a:rPr lang="en-US" dirty="0"/>
              <a:t>If not, start to think whether you can formulate this as a research problem 🤩</a:t>
            </a:r>
          </a:p>
          <a:p>
            <a:pPr marL="457200" indent="-457200">
              <a:buAutoNum type="arabicPeriod" startAt="6"/>
            </a:pPr>
            <a:r>
              <a:rPr lang="en-US" sz="2400" b="1" dirty="0">
                <a:solidFill>
                  <a:schemeClr val="accent2">
                    <a:lumMod val="75000"/>
                  </a:schemeClr>
                </a:solidFill>
              </a:rPr>
              <a:t>Implement</a:t>
            </a:r>
            <a:r>
              <a:rPr lang="en-US" sz="2400" dirty="0"/>
              <a:t> your naïve solution and start to improve it…</a:t>
            </a:r>
          </a:p>
          <a:p>
            <a:pPr lvl="1"/>
            <a:endParaRPr lang="en-US" dirty="0"/>
          </a:p>
          <a:p>
            <a:pPr lvl="1"/>
            <a:endParaRPr lang="en-US" dirty="0"/>
          </a:p>
          <a:p>
            <a:pPr lvl="2"/>
            <a:endParaRPr lang="en-US" sz="2400" b="1" dirty="0"/>
          </a:p>
        </p:txBody>
      </p:sp>
      <p:sp>
        <p:nvSpPr>
          <p:cNvPr id="6" name="Slide Number Placeholder 5"/>
          <p:cNvSpPr>
            <a:spLocks noGrp="1"/>
          </p:cNvSpPr>
          <p:nvPr>
            <p:ph type="sldNum" sz="quarter" idx="12"/>
          </p:nvPr>
        </p:nvSpPr>
        <p:spPr/>
        <p:txBody>
          <a:bodyPr/>
          <a:lstStyle/>
          <a:p>
            <a:fld id="{5581FF53-64DB-D64A-8590-7E305F417ACD}" type="slidenum">
              <a:rPr lang="en-US" smtClean="0"/>
              <a:t>10</a:t>
            </a:fld>
            <a:endParaRPr lang="en-US"/>
          </a:p>
        </p:txBody>
      </p:sp>
      <p:sp>
        <p:nvSpPr>
          <p:cNvPr id="5" name="Rectangular Callout 4">
            <a:extLst>
              <a:ext uri="{FF2B5EF4-FFF2-40B4-BE49-F238E27FC236}">
                <a16:creationId xmlns:a16="http://schemas.microsoft.com/office/drawing/2014/main" id="{FA61D123-EE88-CA40-9A31-13CF0E9AC9CE}"/>
              </a:ext>
            </a:extLst>
          </p:cNvPr>
          <p:cNvSpPr/>
          <p:nvPr/>
        </p:nvSpPr>
        <p:spPr>
          <a:xfrm>
            <a:off x="6548895" y="489592"/>
            <a:ext cx="5213613" cy="951978"/>
          </a:xfrm>
          <a:prstGeom prst="wedgeRectCallout">
            <a:avLst>
              <a:gd name="adj1" fmla="val -46372"/>
              <a:gd name="adj2" fmla="val 69080"/>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rPr>
              <a:t>Meanwhile, write down your thoughts and details in slides or latex (in case you forget)</a:t>
            </a:r>
          </a:p>
        </p:txBody>
      </p:sp>
    </p:spTree>
    <p:extLst>
      <p:ext uri="{BB962C8B-B14F-4D97-AF65-F5344CB8AC3E}">
        <p14:creationId xmlns:p14="http://schemas.microsoft.com/office/powerpoint/2010/main" val="1116963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544" y="118791"/>
            <a:ext cx="10515600" cy="1325563"/>
          </a:xfrm>
        </p:spPr>
        <p:txBody>
          <a:bodyPr/>
          <a:lstStyle/>
          <a:p>
            <a:r>
              <a:rPr lang="en-US" altLang="zh-CN" b="1" dirty="0"/>
              <a:t>How</a:t>
            </a:r>
            <a:r>
              <a:rPr lang="zh-TW" altLang="en-US" b="1" dirty="0"/>
              <a:t> </a:t>
            </a:r>
            <a:r>
              <a:rPr lang="en-US" altLang="zh-TW" b="1" dirty="0"/>
              <a:t>to</a:t>
            </a:r>
            <a:r>
              <a:rPr lang="zh-TW" altLang="en-US" b="1" dirty="0"/>
              <a:t> </a:t>
            </a:r>
            <a:r>
              <a:rPr lang="en-US" altLang="zh-TW" b="1" dirty="0"/>
              <a:t>Present</a:t>
            </a:r>
            <a:r>
              <a:rPr lang="zh-TW" altLang="en-US" b="1" dirty="0"/>
              <a:t> </a:t>
            </a:r>
            <a:r>
              <a:rPr lang="en-US" altLang="zh-TW" b="1" dirty="0"/>
              <a:t>Ideas to Other Researchers?</a:t>
            </a:r>
            <a:endParaRPr lang="en-US" b="1" dirty="0"/>
          </a:p>
        </p:txBody>
      </p:sp>
      <p:sp>
        <p:nvSpPr>
          <p:cNvPr id="3" name="Content Placeholder 2"/>
          <p:cNvSpPr>
            <a:spLocks noGrp="1"/>
          </p:cNvSpPr>
          <p:nvPr>
            <p:ph idx="1"/>
          </p:nvPr>
        </p:nvSpPr>
        <p:spPr>
          <a:xfrm>
            <a:off x="838200" y="1112294"/>
            <a:ext cx="10925503" cy="5163899"/>
          </a:xfrm>
        </p:spPr>
        <p:txBody>
          <a:bodyPr>
            <a:noAutofit/>
          </a:bodyPr>
          <a:lstStyle/>
          <a:p>
            <a:r>
              <a:rPr lang="en-US" sz="2400" b="1" dirty="0"/>
              <a:t>Describe the problem</a:t>
            </a:r>
          </a:p>
          <a:p>
            <a:pPr lvl="1"/>
            <a:r>
              <a:rPr lang="en-US" sz="2000" dirty="0"/>
              <a:t>Is this problem important? Or just some rare cases in real-world scenarios? Is there any statistics or existing publication that proves it</a:t>
            </a:r>
            <a:r>
              <a:rPr lang="en-US" altLang="zh-CN" sz="2000" dirty="0"/>
              <a:t>s</a:t>
            </a:r>
            <a:r>
              <a:rPr lang="zh-CN" altLang="en-US" sz="2000" dirty="0"/>
              <a:t> </a:t>
            </a:r>
            <a:r>
              <a:rPr lang="en-US" sz="2000" dirty="0"/>
              <a:t>importan</a:t>
            </a:r>
            <a:r>
              <a:rPr lang="en-US" altLang="zh-CN" sz="2000" dirty="0"/>
              <a:t>ce</a:t>
            </a:r>
            <a:r>
              <a:rPr lang="en-US" sz="2000" dirty="0"/>
              <a:t>? Do you have motivating examples?</a:t>
            </a:r>
          </a:p>
          <a:p>
            <a:r>
              <a:rPr lang="en-US" sz="2400" b="1" dirty="0"/>
              <a:t>Present a summary</a:t>
            </a:r>
            <a:r>
              <a:rPr lang="zh-CN" altLang="en-US" sz="2400" b="1" dirty="0"/>
              <a:t> </a:t>
            </a:r>
            <a:r>
              <a:rPr lang="en-US" altLang="zh-CN" sz="2400" b="1" dirty="0"/>
              <a:t>(</a:t>
            </a:r>
            <a:r>
              <a:rPr lang="en-US" altLang="zh-CN" sz="2400" b="1" dirty="0">
                <a:solidFill>
                  <a:srgbClr val="C00000"/>
                </a:solidFill>
              </a:rPr>
              <a:t>instead of details</a:t>
            </a:r>
            <a:r>
              <a:rPr lang="en-US" altLang="zh-CN" sz="2400" b="1" dirty="0"/>
              <a:t>)</a:t>
            </a:r>
            <a:r>
              <a:rPr lang="en-US" sz="2400" b="1" dirty="0"/>
              <a:t> of the solutions from the previous works</a:t>
            </a:r>
          </a:p>
          <a:p>
            <a:pPr lvl="1"/>
            <a:r>
              <a:rPr lang="en-US" sz="2000" dirty="0"/>
              <a:t>What are the drawbacks of these previous works?</a:t>
            </a:r>
          </a:p>
          <a:p>
            <a:r>
              <a:rPr lang="en-US" sz="2400" b="1" dirty="0"/>
              <a:t>Present the general idea of your solution</a:t>
            </a:r>
          </a:p>
          <a:p>
            <a:pPr lvl="1"/>
            <a:r>
              <a:rPr lang="en-US" sz="2000" dirty="0"/>
              <a:t>Why is it better than the previous works?</a:t>
            </a:r>
          </a:p>
          <a:p>
            <a:r>
              <a:rPr lang="en-US" sz="2400" b="1" dirty="0"/>
              <a:t>Present the technical challenges (2~3 challenges) of your solution</a:t>
            </a:r>
          </a:p>
          <a:p>
            <a:pPr lvl="1"/>
            <a:r>
              <a:rPr lang="en-US" sz="2000" dirty="0"/>
              <a:t>Is it just an engineering modification or combination of the previous works? </a:t>
            </a:r>
          </a:p>
          <a:p>
            <a:pPr lvl="1"/>
            <a:r>
              <a:rPr lang="en-US" sz="2000" dirty="0"/>
              <a:t>If parts of your work are based on any previous work, do you </a:t>
            </a:r>
            <a:r>
              <a:rPr lang="en-US" sz="2000" b="1" dirty="0">
                <a:solidFill>
                  <a:srgbClr val="C00000"/>
                </a:solidFill>
              </a:rPr>
              <a:t>clarify the border </a:t>
            </a:r>
            <a:r>
              <a:rPr lang="en-US" sz="2000" dirty="0"/>
              <a:t>between previous works and </a:t>
            </a:r>
            <a:r>
              <a:rPr lang="en-US" sz="2000" b="1" dirty="0">
                <a:solidFill>
                  <a:srgbClr val="C00000"/>
                </a:solidFill>
              </a:rPr>
              <a:t>your contributions</a:t>
            </a:r>
            <a:r>
              <a:rPr lang="en-US" sz="2000" dirty="0"/>
              <a:t>?</a:t>
            </a:r>
          </a:p>
          <a:p>
            <a:pPr lvl="1"/>
            <a:endParaRPr lang="en-US" dirty="0"/>
          </a:p>
          <a:p>
            <a:endParaRPr lang="en-US" sz="2400" b="1" dirty="0"/>
          </a:p>
        </p:txBody>
      </p:sp>
      <p:sp>
        <p:nvSpPr>
          <p:cNvPr id="6" name="Rectangular Callout 5"/>
          <p:cNvSpPr/>
          <p:nvPr/>
        </p:nvSpPr>
        <p:spPr>
          <a:xfrm>
            <a:off x="6278879" y="1041485"/>
            <a:ext cx="5727479" cy="402869"/>
          </a:xfrm>
          <a:prstGeom prst="wedgeRectCallout">
            <a:avLst>
              <a:gd name="adj1" fmla="val -40987"/>
              <a:gd name="adj2" fmla="val -70813"/>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Actually, this is the content of your </a:t>
            </a:r>
            <a:r>
              <a:rPr lang="en-US" sz="2000" b="1" dirty="0">
                <a:solidFill>
                  <a:srgbClr val="C00000"/>
                </a:solidFill>
              </a:rPr>
              <a:t>Introduction</a:t>
            </a:r>
            <a:r>
              <a:rPr lang="en-US" sz="2000" dirty="0">
                <a:solidFill>
                  <a:schemeClr val="tx1"/>
                </a:solidFill>
              </a:rPr>
              <a:t>.</a:t>
            </a:r>
          </a:p>
        </p:txBody>
      </p:sp>
      <p:sp>
        <p:nvSpPr>
          <p:cNvPr id="5" name="TextBox 4"/>
          <p:cNvSpPr txBox="1"/>
          <p:nvPr/>
        </p:nvSpPr>
        <p:spPr>
          <a:xfrm>
            <a:off x="1672420" y="5228978"/>
            <a:ext cx="8847160" cy="1323439"/>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pPr algn="just"/>
            <a:r>
              <a:rPr lang="en-US" sz="2000" b="1" dirty="0"/>
              <a:t>Notes: </a:t>
            </a:r>
            <a:r>
              <a:rPr lang="en-US" sz="2000" dirty="0"/>
              <a:t>We present the idea to our supervisors and group members to </a:t>
            </a:r>
            <a:r>
              <a:rPr lang="en-US" sz="2000" b="1" dirty="0">
                <a:solidFill>
                  <a:srgbClr val="C00000"/>
                </a:solidFill>
              </a:rPr>
              <a:t>seek for comments and advices. </a:t>
            </a:r>
            <a:r>
              <a:rPr lang="en-US" sz="2000" dirty="0"/>
              <a:t>They can give their opinions whether your idea is </a:t>
            </a:r>
            <a:r>
              <a:rPr lang="en-US" sz="2000" b="1" dirty="0">
                <a:solidFill>
                  <a:srgbClr val="C00000"/>
                </a:solidFill>
              </a:rPr>
              <a:t>feasible and convincing</a:t>
            </a:r>
            <a:r>
              <a:rPr lang="en-US" sz="2000" dirty="0"/>
              <a:t>. </a:t>
            </a:r>
            <a:r>
              <a:rPr lang="en-US" sz="2000" b="1" dirty="0"/>
              <a:t>DO NOT ask them to directly give you the complete solution.</a:t>
            </a:r>
            <a:r>
              <a:rPr lang="en-US" sz="2000" dirty="0"/>
              <a:t> Otherwise, they can obtain another PhD degree by themselves based on your topic. </a:t>
            </a:r>
          </a:p>
        </p:txBody>
      </p:sp>
      <p:sp>
        <p:nvSpPr>
          <p:cNvPr id="7" name="Rectangular Callout 6"/>
          <p:cNvSpPr/>
          <p:nvPr/>
        </p:nvSpPr>
        <p:spPr>
          <a:xfrm>
            <a:off x="8063345" y="2644933"/>
            <a:ext cx="3943014" cy="1049310"/>
          </a:xfrm>
          <a:prstGeom prst="wedgeRectCallout">
            <a:avLst>
              <a:gd name="adj1" fmla="val -49326"/>
              <a:gd name="adj2" fmla="val -17392"/>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Use a </a:t>
            </a:r>
            <a:r>
              <a:rPr lang="en-US" sz="2000" b="1" dirty="0">
                <a:solidFill>
                  <a:srgbClr val="C00000"/>
                </a:solidFill>
              </a:rPr>
              <a:t>clear and simple motivating example</a:t>
            </a:r>
            <a:r>
              <a:rPr lang="en-US" sz="2000" b="1" dirty="0">
                <a:solidFill>
                  <a:schemeClr val="tx1"/>
                </a:solidFill>
              </a:rPr>
              <a:t> (better with figures) to illustrate your idea!</a:t>
            </a:r>
          </a:p>
        </p:txBody>
      </p:sp>
      <p:sp>
        <p:nvSpPr>
          <p:cNvPr id="4" name="Slide Number Placeholder 3"/>
          <p:cNvSpPr>
            <a:spLocks noGrp="1"/>
          </p:cNvSpPr>
          <p:nvPr>
            <p:ph type="sldNum" sz="quarter" idx="12"/>
          </p:nvPr>
        </p:nvSpPr>
        <p:spPr/>
        <p:txBody>
          <a:bodyPr/>
          <a:lstStyle/>
          <a:p>
            <a:fld id="{5581FF53-64DB-D64A-8590-7E305F417ACD}" type="slidenum">
              <a:rPr lang="en-US" smtClean="0"/>
              <a:t>11</a:t>
            </a:fld>
            <a:endParaRPr lang="en-US"/>
          </a:p>
        </p:txBody>
      </p:sp>
    </p:spTree>
    <p:extLst>
      <p:ext uri="{BB962C8B-B14F-4D97-AF65-F5344CB8AC3E}">
        <p14:creationId xmlns:p14="http://schemas.microsoft.com/office/powerpoint/2010/main" val="750311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Which Tools</a:t>
            </a:r>
            <a:r>
              <a:rPr lang="zh-TW" altLang="en-US" b="1" dirty="0"/>
              <a:t> </a:t>
            </a:r>
            <a:r>
              <a:rPr lang="en-US" altLang="zh-TW" b="1" dirty="0"/>
              <a:t>to</a:t>
            </a:r>
            <a:r>
              <a:rPr lang="zh-TW" altLang="en-US" b="1" dirty="0"/>
              <a:t> </a:t>
            </a:r>
            <a:r>
              <a:rPr lang="en-US" altLang="zh-TW" b="1" dirty="0"/>
              <a:t>Use to Write Papers?</a:t>
            </a:r>
            <a:endParaRPr lang="en-US" b="1" dirty="0"/>
          </a:p>
        </p:txBody>
      </p:sp>
      <p:sp>
        <p:nvSpPr>
          <p:cNvPr id="3" name="Content Placeholder 2"/>
          <p:cNvSpPr>
            <a:spLocks noGrp="1"/>
          </p:cNvSpPr>
          <p:nvPr>
            <p:ph idx="1"/>
          </p:nvPr>
        </p:nvSpPr>
        <p:spPr>
          <a:xfrm>
            <a:off x="838199" y="1499947"/>
            <a:ext cx="10749455" cy="5163899"/>
          </a:xfrm>
        </p:spPr>
        <p:txBody>
          <a:bodyPr>
            <a:noAutofit/>
          </a:bodyPr>
          <a:lstStyle/>
          <a:p>
            <a:r>
              <a:rPr lang="en-US" sz="2400" b="1" dirty="0"/>
              <a:t>Paper Writing: LATEX</a:t>
            </a:r>
          </a:p>
          <a:p>
            <a:pPr lvl="1"/>
            <a:r>
              <a:rPr lang="en-US" sz="2000" b="1" dirty="0"/>
              <a:t>Tutorial: </a:t>
            </a:r>
            <a:r>
              <a:rPr lang="en-US" sz="2000" dirty="0">
                <a:hlinkClick r:id="rId2"/>
              </a:rPr>
              <a:t>http://www.docs.is.ed.ac.uk/skills/documents/3722/3722-2014.pdf</a:t>
            </a:r>
            <a:endParaRPr lang="en-US" sz="2000" dirty="0"/>
          </a:p>
          <a:p>
            <a:pPr lvl="1"/>
            <a:r>
              <a:rPr lang="en-US" sz="2000" b="1" dirty="0"/>
              <a:t>Useful applications: </a:t>
            </a:r>
            <a:r>
              <a:rPr lang="en-US" sz="2000" b="1" dirty="0" err="1"/>
              <a:t>TextStudio</a:t>
            </a:r>
            <a:r>
              <a:rPr lang="en-US" sz="2000" b="1" dirty="0"/>
              <a:t> </a:t>
            </a:r>
            <a:r>
              <a:rPr lang="en-US" sz="2000" dirty="0">
                <a:hlinkClick r:id="rId3"/>
              </a:rPr>
              <a:t>https://www.texstudio.org/</a:t>
            </a:r>
            <a:endParaRPr lang="en-US" sz="2000" b="1" dirty="0"/>
          </a:p>
          <a:p>
            <a:pPr lvl="1"/>
            <a:endParaRPr lang="en-US" dirty="0"/>
          </a:p>
          <a:p>
            <a:r>
              <a:rPr lang="en-US" sz="2400" b="1" dirty="0"/>
              <a:t>Collaboration with other people</a:t>
            </a:r>
          </a:p>
          <a:p>
            <a:pPr lvl="1"/>
            <a:r>
              <a:rPr lang="en-US" sz="2000" b="1" dirty="0"/>
              <a:t>Git</a:t>
            </a:r>
            <a:r>
              <a:rPr lang="en-US" altLang="zh-TW" sz="2000" b="1" dirty="0"/>
              <a:t>H</a:t>
            </a:r>
            <a:r>
              <a:rPr lang="en-US" sz="2000" b="1" dirty="0"/>
              <a:t>ub</a:t>
            </a:r>
          </a:p>
          <a:p>
            <a:pPr lvl="1"/>
            <a:r>
              <a:rPr lang="en-US" sz="2000" b="1" dirty="0"/>
              <a:t>Dropbox</a:t>
            </a:r>
          </a:p>
          <a:p>
            <a:pPr lvl="1"/>
            <a:r>
              <a:rPr lang="en-US" sz="2000" b="1" dirty="0"/>
              <a:t>Overleaf</a:t>
            </a:r>
          </a:p>
          <a:p>
            <a:pPr lvl="1"/>
            <a:endParaRPr lang="en-US" sz="2000" b="1" dirty="0"/>
          </a:p>
          <a:p>
            <a:pPr lvl="1"/>
            <a:endParaRPr lang="en-US" dirty="0"/>
          </a:p>
          <a:p>
            <a:endParaRPr lang="en-US" sz="2400" b="1" dirty="0"/>
          </a:p>
        </p:txBody>
      </p:sp>
      <p:pic>
        <p:nvPicPr>
          <p:cNvPr id="4" name="Picture 3"/>
          <p:cNvPicPr>
            <a:picLocks noChangeAspect="1"/>
          </p:cNvPicPr>
          <p:nvPr/>
        </p:nvPicPr>
        <p:blipFill>
          <a:blip r:embed="rId4"/>
          <a:stretch>
            <a:fillRect/>
          </a:stretch>
        </p:blipFill>
        <p:spPr>
          <a:xfrm>
            <a:off x="4177862" y="3777488"/>
            <a:ext cx="6599706" cy="2886358"/>
          </a:xfrm>
          <a:prstGeom prst="rect">
            <a:avLst/>
          </a:prstGeom>
        </p:spPr>
      </p:pic>
      <p:sp>
        <p:nvSpPr>
          <p:cNvPr id="5" name="Rectangular Callout 4"/>
          <p:cNvSpPr/>
          <p:nvPr/>
        </p:nvSpPr>
        <p:spPr>
          <a:xfrm>
            <a:off x="6008569" y="2768548"/>
            <a:ext cx="4945766" cy="951978"/>
          </a:xfrm>
          <a:prstGeom prst="wedgeRectCallout">
            <a:avLst>
              <a:gd name="adj1" fmla="val -46372"/>
              <a:gd name="adj2" fmla="val 69080"/>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C00000"/>
                </a:solidFill>
              </a:rPr>
              <a:t>TIPS: </a:t>
            </a:r>
            <a:r>
              <a:rPr lang="en-US" sz="2000" dirty="0">
                <a:solidFill>
                  <a:schemeClr val="tx1"/>
                </a:solidFill>
              </a:rPr>
              <a:t>Organize the files in folders, so that you and your collaborators can work on different parts of the paper without conflict.</a:t>
            </a:r>
          </a:p>
        </p:txBody>
      </p:sp>
      <p:sp>
        <p:nvSpPr>
          <p:cNvPr id="6" name="Slide Number Placeholder 5"/>
          <p:cNvSpPr>
            <a:spLocks noGrp="1"/>
          </p:cNvSpPr>
          <p:nvPr>
            <p:ph type="sldNum" sz="quarter" idx="12"/>
          </p:nvPr>
        </p:nvSpPr>
        <p:spPr/>
        <p:txBody>
          <a:bodyPr/>
          <a:lstStyle/>
          <a:p>
            <a:fld id="{5581FF53-64DB-D64A-8590-7E305F417ACD}" type="slidenum">
              <a:rPr lang="en-US" smtClean="0"/>
              <a:t>12</a:t>
            </a:fld>
            <a:endParaRPr lang="en-US"/>
          </a:p>
        </p:txBody>
      </p:sp>
    </p:spTree>
    <p:extLst>
      <p:ext uri="{BB962C8B-B14F-4D97-AF65-F5344CB8AC3E}">
        <p14:creationId xmlns:p14="http://schemas.microsoft.com/office/powerpoint/2010/main" val="439133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658" y="385627"/>
            <a:ext cx="10515600" cy="1325563"/>
          </a:xfrm>
        </p:spPr>
        <p:txBody>
          <a:bodyPr/>
          <a:lstStyle/>
          <a:p>
            <a:r>
              <a:rPr lang="en-US" altLang="zh-CN" b="1" dirty="0"/>
              <a:t>How</a:t>
            </a:r>
            <a:r>
              <a:rPr lang="zh-TW" altLang="en-US" b="1" dirty="0"/>
              <a:t> </a:t>
            </a:r>
            <a:r>
              <a:rPr lang="en-US" altLang="zh-TW" b="1" dirty="0"/>
              <a:t>to</a:t>
            </a:r>
            <a:r>
              <a:rPr lang="zh-TW" altLang="en-US" b="1" dirty="0"/>
              <a:t> </a:t>
            </a:r>
            <a:r>
              <a:rPr lang="en-US" altLang="zh-TW" b="1" dirty="0"/>
              <a:t>Write Good Papers?</a:t>
            </a:r>
            <a:endParaRPr lang="en-US" b="1" dirty="0"/>
          </a:p>
        </p:txBody>
      </p:sp>
      <p:sp>
        <p:nvSpPr>
          <p:cNvPr id="3" name="Content Placeholder 2"/>
          <p:cNvSpPr>
            <a:spLocks noGrp="1"/>
          </p:cNvSpPr>
          <p:nvPr>
            <p:ph idx="1"/>
          </p:nvPr>
        </p:nvSpPr>
        <p:spPr>
          <a:xfrm>
            <a:off x="721658" y="1557576"/>
            <a:ext cx="11125202" cy="5163899"/>
          </a:xfrm>
        </p:spPr>
        <p:txBody>
          <a:bodyPr>
            <a:noAutofit/>
          </a:bodyPr>
          <a:lstStyle/>
          <a:p>
            <a:r>
              <a:rPr lang="en-US" sz="2400" b="1" dirty="0">
                <a:solidFill>
                  <a:srgbClr val="C00000"/>
                </a:solidFill>
              </a:rPr>
              <a:t>Paper writing </a:t>
            </a:r>
            <a:r>
              <a:rPr lang="en-US" sz="2400" b="1" dirty="0"/>
              <a:t>is as important as actual works:</a:t>
            </a:r>
          </a:p>
          <a:p>
            <a:pPr lvl="1"/>
            <a:r>
              <a:rPr lang="en-US" dirty="0"/>
              <a:t>Treat your paper as </a:t>
            </a:r>
            <a:r>
              <a:rPr lang="en-US" b="1" dirty="0"/>
              <a:t>a textbook that will be published</a:t>
            </a:r>
            <a:r>
              <a:rPr lang="en-US" dirty="0"/>
              <a:t> instead of an experimental report</a:t>
            </a:r>
            <a:r>
              <a:rPr lang="zh-CN" altLang="en-US" dirty="0"/>
              <a:t> </a:t>
            </a:r>
            <a:r>
              <a:rPr lang="en-US" altLang="zh-TW" dirty="0"/>
              <a:t>or</a:t>
            </a:r>
            <a:r>
              <a:rPr lang="zh-TW" altLang="en-US" dirty="0"/>
              <a:t> </a:t>
            </a:r>
            <a:r>
              <a:rPr lang="en-US" altLang="zh-TW" dirty="0"/>
              <a:t>a course report</a:t>
            </a:r>
            <a:r>
              <a:rPr lang="en-US" dirty="0"/>
              <a:t>.</a:t>
            </a:r>
          </a:p>
          <a:p>
            <a:pPr lvl="1"/>
            <a:r>
              <a:rPr lang="en-US" dirty="0"/>
              <a:t>If you are not a native English speaker and this is the first time you submit a research paper, it is better to revise each section </a:t>
            </a:r>
            <a:r>
              <a:rPr lang="en-US" b="1" dirty="0">
                <a:solidFill>
                  <a:srgbClr val="C00000"/>
                </a:solidFill>
              </a:rPr>
              <a:t>AT LEAST THREE TIMES.</a:t>
            </a:r>
            <a:endParaRPr lang="en-US" dirty="0"/>
          </a:p>
          <a:p>
            <a:pPr lvl="1"/>
            <a:endParaRPr lang="en-US" dirty="0"/>
          </a:p>
          <a:p>
            <a:pPr lvl="1"/>
            <a:endParaRPr lang="en-US" dirty="0"/>
          </a:p>
          <a:p>
            <a:pPr lvl="1"/>
            <a:endParaRPr lang="en-US" dirty="0"/>
          </a:p>
          <a:p>
            <a:pPr lvl="1"/>
            <a:endParaRPr lang="en-US" dirty="0"/>
          </a:p>
          <a:p>
            <a:pPr lvl="1"/>
            <a:r>
              <a:rPr lang="en-US" dirty="0"/>
              <a:t>Check the spelling and grammar </a:t>
            </a:r>
            <a:r>
              <a:rPr lang="en-US" b="1" dirty="0">
                <a:solidFill>
                  <a:srgbClr val="C00000"/>
                </a:solidFill>
              </a:rPr>
              <a:t>BY YOURSELF </a:t>
            </a:r>
            <a:r>
              <a:rPr lang="en-US" dirty="0"/>
              <a:t>before passing the paper to your coauthors and supervisors. DO NOT use them as Grammarly.</a:t>
            </a:r>
          </a:p>
          <a:p>
            <a:pPr lvl="1"/>
            <a:endParaRPr lang="en-US" dirty="0"/>
          </a:p>
          <a:p>
            <a:pPr lvl="1"/>
            <a:endParaRPr lang="en-US" dirty="0"/>
          </a:p>
          <a:p>
            <a:endParaRPr lang="en-US" sz="2400" b="1" dirty="0"/>
          </a:p>
        </p:txBody>
      </p:sp>
      <p:sp>
        <p:nvSpPr>
          <p:cNvPr id="4" name="Slide Number Placeholder 3"/>
          <p:cNvSpPr>
            <a:spLocks noGrp="1"/>
          </p:cNvSpPr>
          <p:nvPr>
            <p:ph type="sldNum" sz="quarter" idx="12"/>
          </p:nvPr>
        </p:nvSpPr>
        <p:spPr/>
        <p:txBody>
          <a:bodyPr/>
          <a:lstStyle/>
          <a:p>
            <a:fld id="{5581FF53-64DB-D64A-8590-7E305F417ACD}" type="slidenum">
              <a:rPr lang="en-US" smtClean="0"/>
              <a:t>13</a:t>
            </a:fld>
            <a:endParaRPr lang="en-US"/>
          </a:p>
        </p:txBody>
      </p:sp>
      <p:sp>
        <p:nvSpPr>
          <p:cNvPr id="8" name="Rectangular Callout 7"/>
          <p:cNvSpPr/>
          <p:nvPr/>
        </p:nvSpPr>
        <p:spPr>
          <a:xfrm>
            <a:off x="1909483" y="3522756"/>
            <a:ext cx="8749551" cy="1233538"/>
          </a:xfrm>
          <a:prstGeom prst="wedgeRectCallout">
            <a:avLst>
              <a:gd name="adj1" fmla="val -2305"/>
              <a:gd name="adj2" fmla="val -64144"/>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dirty="0">
                <a:solidFill>
                  <a:schemeClr val="tx1"/>
                </a:solidFill>
              </a:rPr>
              <a:t>Ask your friends for help. Let them read your paper and tell you which parts they cannot understand. Revise that parts by yourself until </a:t>
            </a:r>
            <a:r>
              <a:rPr lang="en-US" sz="2000" b="1" dirty="0">
                <a:solidFill>
                  <a:srgbClr val="C00000"/>
                </a:solidFill>
              </a:rPr>
              <a:t>everyone understands everything in the introduction and abstract</a:t>
            </a:r>
            <a:r>
              <a:rPr lang="en-US" sz="2000" dirty="0">
                <a:solidFill>
                  <a:schemeClr val="tx1"/>
                </a:solidFill>
              </a:rPr>
              <a:t>. The key idea of a good paper should be understood by any undergraduate student.</a:t>
            </a:r>
          </a:p>
        </p:txBody>
      </p:sp>
      <p:sp>
        <p:nvSpPr>
          <p:cNvPr id="6" name="Rectangular Callout 5"/>
          <p:cNvSpPr/>
          <p:nvPr/>
        </p:nvSpPr>
        <p:spPr>
          <a:xfrm>
            <a:off x="1574121" y="5769497"/>
            <a:ext cx="9420274" cy="798363"/>
          </a:xfrm>
          <a:prstGeom prst="wedgeRectCallout">
            <a:avLst>
              <a:gd name="adj1" fmla="val 39604"/>
              <a:gd name="adj2" fmla="val -36861"/>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Reviewers </a:t>
            </a:r>
            <a:r>
              <a:rPr lang="en-US" sz="2000" b="1" dirty="0">
                <a:solidFill>
                  <a:srgbClr val="C00000"/>
                </a:solidFill>
              </a:rPr>
              <a:t>may</a:t>
            </a:r>
            <a:r>
              <a:rPr lang="en-US" sz="2000" b="1" dirty="0">
                <a:solidFill>
                  <a:schemeClr val="tx1"/>
                </a:solidFill>
              </a:rPr>
              <a:t> accept your paper if they understand your idea and solution </a:t>
            </a:r>
            <a:r>
              <a:rPr lang="en-US" sz="2000" b="1" dirty="0">
                <a:solidFill>
                  <a:srgbClr val="C00000"/>
                </a:solidFill>
              </a:rPr>
              <a:t>CLEARLY</a:t>
            </a:r>
            <a:r>
              <a:rPr lang="en-US" sz="2000" b="1" dirty="0">
                <a:solidFill>
                  <a:schemeClr val="tx1"/>
                </a:solidFill>
              </a:rPr>
              <a:t>. </a:t>
            </a:r>
          </a:p>
          <a:p>
            <a:pPr algn="ctr"/>
            <a:r>
              <a:rPr lang="en-US" sz="2000" b="1" dirty="0">
                <a:solidFill>
                  <a:schemeClr val="tx1"/>
                </a:solidFill>
              </a:rPr>
              <a:t>They will </a:t>
            </a:r>
            <a:r>
              <a:rPr lang="en-US" sz="2000" b="1" dirty="0">
                <a:solidFill>
                  <a:srgbClr val="C00000"/>
                </a:solidFill>
              </a:rPr>
              <a:t>definitely</a:t>
            </a:r>
            <a:r>
              <a:rPr lang="en-US" sz="2000" b="1" dirty="0">
                <a:solidFill>
                  <a:schemeClr val="tx1"/>
                </a:solidFill>
              </a:rPr>
              <a:t> </a:t>
            </a:r>
            <a:r>
              <a:rPr lang="en-US" sz="2000" b="1" dirty="0">
                <a:solidFill>
                  <a:srgbClr val="C00000"/>
                </a:solidFill>
              </a:rPr>
              <a:t>NOT</a:t>
            </a:r>
            <a:r>
              <a:rPr lang="en-US" sz="2000" b="1" dirty="0">
                <a:solidFill>
                  <a:schemeClr val="tx1"/>
                </a:solidFill>
              </a:rPr>
              <a:t> accept your paper </a:t>
            </a:r>
            <a:r>
              <a:rPr lang="en-US" altLang="zh-CN" sz="2000" b="1" dirty="0">
                <a:solidFill>
                  <a:schemeClr val="tx1"/>
                </a:solidFill>
              </a:rPr>
              <a:t>if</a:t>
            </a:r>
            <a:r>
              <a:rPr lang="en-US" sz="2000" b="1" dirty="0">
                <a:solidFill>
                  <a:schemeClr val="tx1"/>
                </a:solidFill>
              </a:rPr>
              <a:t> it looks complicate and hard to follow.</a:t>
            </a:r>
            <a:endParaRPr lang="en-US" sz="2000" dirty="0">
              <a:solidFill>
                <a:schemeClr val="tx1"/>
              </a:solidFill>
            </a:endParaRPr>
          </a:p>
        </p:txBody>
      </p:sp>
      <p:sp>
        <p:nvSpPr>
          <p:cNvPr id="7" name="Rectangular Callout 6">
            <a:extLst>
              <a:ext uri="{FF2B5EF4-FFF2-40B4-BE49-F238E27FC236}">
                <a16:creationId xmlns:a16="http://schemas.microsoft.com/office/drawing/2014/main" id="{C5B3AFBD-91EB-F34F-BB00-5EDECE7E2C26}"/>
              </a:ext>
            </a:extLst>
          </p:cNvPr>
          <p:cNvSpPr/>
          <p:nvPr/>
        </p:nvSpPr>
        <p:spPr>
          <a:xfrm>
            <a:off x="7206156" y="248198"/>
            <a:ext cx="4839540" cy="951978"/>
          </a:xfrm>
          <a:prstGeom prst="wedgeRectCallout">
            <a:avLst>
              <a:gd name="adj1" fmla="val -46372"/>
              <a:gd name="adj2" fmla="val 69080"/>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Good tool</a:t>
            </a:r>
            <a:r>
              <a:rPr lang="zh-CN" altLang="en-US" sz="2000" b="1" dirty="0">
                <a:solidFill>
                  <a:schemeClr val="tx1"/>
                </a:solidFill>
              </a:rPr>
              <a:t> </a:t>
            </a:r>
            <a:r>
              <a:rPr lang="en-US" altLang="zh-CN" sz="2000" b="1" dirty="0">
                <a:solidFill>
                  <a:schemeClr val="tx1"/>
                </a:solidFill>
              </a:rPr>
              <a:t>for typo and grammar checking:</a:t>
            </a:r>
          </a:p>
          <a:p>
            <a:pPr algn="ctr"/>
            <a:r>
              <a:rPr lang="en-US" sz="2000" b="1" dirty="0">
                <a:solidFill>
                  <a:srgbClr val="C00000"/>
                </a:solidFill>
              </a:rPr>
              <a:t>Google online doc</a:t>
            </a:r>
            <a:endParaRPr lang="en-US" sz="2000" dirty="0">
              <a:solidFill>
                <a:schemeClr val="tx1"/>
              </a:solidFill>
            </a:endParaRPr>
          </a:p>
        </p:txBody>
      </p:sp>
    </p:spTree>
    <p:extLst>
      <p:ext uri="{BB962C8B-B14F-4D97-AF65-F5344CB8AC3E}">
        <p14:creationId xmlns:p14="http://schemas.microsoft.com/office/powerpoint/2010/main" val="1982550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291" y="-102330"/>
            <a:ext cx="10515600" cy="1325563"/>
          </a:xfrm>
        </p:spPr>
        <p:txBody>
          <a:bodyPr/>
          <a:lstStyle/>
          <a:p>
            <a:r>
              <a:rPr lang="en-US" altLang="zh-CN" b="1" dirty="0"/>
              <a:t>How</a:t>
            </a:r>
            <a:r>
              <a:rPr lang="zh-TW" altLang="en-US" b="1" dirty="0"/>
              <a:t> </a:t>
            </a:r>
            <a:r>
              <a:rPr lang="en-US" altLang="zh-TW" b="1" dirty="0"/>
              <a:t>to</a:t>
            </a:r>
            <a:r>
              <a:rPr lang="zh-TW" altLang="en-US" b="1" dirty="0"/>
              <a:t> </a:t>
            </a:r>
            <a:r>
              <a:rPr lang="en-US" altLang="zh-TW" b="1" dirty="0"/>
              <a:t>Write Good Papers?</a:t>
            </a:r>
            <a:endParaRPr lang="en-US" b="1" dirty="0"/>
          </a:p>
        </p:txBody>
      </p:sp>
      <p:sp>
        <p:nvSpPr>
          <p:cNvPr id="7" name="TextBox 6"/>
          <p:cNvSpPr txBox="1"/>
          <p:nvPr/>
        </p:nvSpPr>
        <p:spPr>
          <a:xfrm>
            <a:off x="838198" y="972685"/>
            <a:ext cx="11063288" cy="3785652"/>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pPr algn="ctr"/>
            <a:r>
              <a:rPr lang="en-US" altLang="zh-CN" sz="2000" b="1" dirty="0"/>
              <a:t>Suggestions:</a:t>
            </a:r>
            <a:endParaRPr lang="en-US" sz="2000" b="1" dirty="0"/>
          </a:p>
          <a:p>
            <a:pPr marL="342900" indent="-342900">
              <a:buAutoNum type="arabicPeriod"/>
            </a:pPr>
            <a:r>
              <a:rPr lang="en-US" altLang="zh-TW" sz="2000" b="1" dirty="0">
                <a:solidFill>
                  <a:srgbClr val="C00000"/>
                </a:solidFill>
              </a:rPr>
              <a:t>Use</a:t>
            </a:r>
            <a:r>
              <a:rPr lang="zh-TW" altLang="en-US" sz="2000" b="1" dirty="0">
                <a:solidFill>
                  <a:srgbClr val="C00000"/>
                </a:solidFill>
              </a:rPr>
              <a:t> </a:t>
            </a:r>
            <a:r>
              <a:rPr lang="en-US" altLang="zh-TW" sz="2000" b="1" dirty="0">
                <a:solidFill>
                  <a:srgbClr val="C00000"/>
                </a:solidFill>
              </a:rPr>
              <a:t>good notations</a:t>
            </a:r>
            <a:r>
              <a:rPr lang="en-US" sz="2000" dirty="0"/>
              <a:t>. You need to decide which notations to use at the very beginning of your work. DO NOT wait until you finish all the writing. DO NOT use </a:t>
            </a:r>
            <a:r>
              <a:rPr lang="en-US" sz="2000" b="1" dirty="0"/>
              <a:t>too many</a:t>
            </a:r>
            <a:r>
              <a:rPr lang="en-US" sz="2000" dirty="0"/>
              <a:t> notations in one paper, it confuses the readers.</a:t>
            </a:r>
          </a:p>
          <a:p>
            <a:pPr marL="342900" indent="-342900">
              <a:buAutoNum type="arabicPeriod"/>
            </a:pPr>
            <a:r>
              <a:rPr lang="en-US" sz="2000" b="1" dirty="0">
                <a:solidFill>
                  <a:srgbClr val="C00000"/>
                </a:solidFill>
              </a:rPr>
              <a:t>Use examples</a:t>
            </a:r>
            <a:r>
              <a:rPr lang="zh-CN" altLang="en-US" sz="2000" b="1" dirty="0">
                <a:solidFill>
                  <a:srgbClr val="C00000"/>
                </a:solidFill>
              </a:rPr>
              <a:t> </a:t>
            </a:r>
            <a:r>
              <a:rPr lang="en-US" altLang="zh-CN" sz="2000" b="1" dirty="0">
                <a:solidFill>
                  <a:srgbClr val="C00000"/>
                </a:solidFill>
              </a:rPr>
              <a:t>(with figures)</a:t>
            </a:r>
            <a:r>
              <a:rPr lang="en-US" sz="2000" b="1" dirty="0">
                <a:solidFill>
                  <a:srgbClr val="C00000"/>
                </a:solidFill>
              </a:rPr>
              <a:t> </a:t>
            </a:r>
            <a:r>
              <a:rPr lang="en-US" sz="2000" dirty="0"/>
              <a:t>to demonstrate your algorithms or workflows. </a:t>
            </a:r>
          </a:p>
          <a:p>
            <a:pPr marL="342900" indent="-342900">
              <a:buAutoNum type="arabicPeriod"/>
            </a:pPr>
            <a:r>
              <a:rPr lang="en-US" sz="2000" b="1" dirty="0">
                <a:solidFill>
                  <a:srgbClr val="C00000"/>
                </a:solidFill>
              </a:rPr>
              <a:t>Be concreate (especially in experiment discussion)</a:t>
            </a:r>
            <a:r>
              <a:rPr lang="en-US" sz="2000" dirty="0"/>
              <a:t>. Concreate numbers (e.g., “87.3%”) are ALWAYS BETTER than “many/a large number of/a few/largely improve/slightly improve”. </a:t>
            </a:r>
          </a:p>
          <a:p>
            <a:pPr marL="342900" indent="-342900">
              <a:buFontTx/>
              <a:buAutoNum type="arabicPeriod"/>
            </a:pPr>
            <a:r>
              <a:rPr lang="en-US" altLang="zh-CN" sz="2000" b="1" dirty="0">
                <a:solidFill>
                  <a:srgbClr val="C00000"/>
                </a:solidFill>
              </a:rPr>
              <a:t>Explain</a:t>
            </a:r>
            <a:r>
              <a:rPr lang="en-US" sz="2000" b="1" dirty="0">
                <a:solidFill>
                  <a:srgbClr val="C00000"/>
                </a:solidFill>
              </a:rPr>
              <a:t> every technical </a:t>
            </a:r>
            <a:r>
              <a:rPr lang="en-US" altLang="zh-CN" sz="2000" b="1" dirty="0">
                <a:solidFill>
                  <a:srgbClr val="C00000"/>
                </a:solidFill>
              </a:rPr>
              <a:t>phrase</a:t>
            </a:r>
            <a:r>
              <a:rPr lang="en-US" sz="2000" dirty="0"/>
              <a:t> (e.g., “global similarity”) when it appears in your text for the first time.</a:t>
            </a:r>
          </a:p>
          <a:p>
            <a:pPr marL="342900" indent="-342900">
              <a:buFontTx/>
              <a:buAutoNum type="arabicPeriod"/>
            </a:pPr>
            <a:r>
              <a:rPr lang="en-US" sz="2000" dirty="0"/>
              <a:t>Use </a:t>
            </a:r>
            <a:r>
              <a:rPr lang="en-US" sz="2000" b="1" dirty="0">
                <a:solidFill>
                  <a:srgbClr val="C00000"/>
                </a:solidFill>
              </a:rPr>
              <a:t>vector graphics</a:t>
            </a:r>
            <a:r>
              <a:rPr lang="en-US" sz="2000" dirty="0"/>
              <a:t> (pdf, </a:t>
            </a:r>
            <a:r>
              <a:rPr lang="en-US" sz="2000" dirty="0" err="1"/>
              <a:t>svg</a:t>
            </a:r>
            <a:r>
              <a:rPr lang="en-US" sz="2000" dirty="0"/>
              <a:t>, eps</a:t>
            </a:r>
            <a:r>
              <a:rPr lang="mr-IN" sz="2000" dirty="0"/>
              <a:t>…</a:t>
            </a:r>
            <a:r>
              <a:rPr lang="en-US" sz="2000" dirty="0"/>
              <a:t>) instead of raster graphics (jpeg, gif, </a:t>
            </a:r>
            <a:r>
              <a:rPr lang="mr-IN" sz="2000" dirty="0"/>
              <a:t>…</a:t>
            </a:r>
            <a:r>
              <a:rPr lang="en-US" sz="2000" dirty="0"/>
              <a:t>).</a:t>
            </a:r>
          </a:p>
          <a:p>
            <a:pPr marL="342900" indent="-342900">
              <a:buFontTx/>
              <a:buAutoNum type="arabicPeriod"/>
            </a:pPr>
            <a:r>
              <a:rPr lang="en-US" sz="2000" dirty="0"/>
              <a:t>Avoid redundant patterns/words/sentences in the text. Try to use synonyms and different sentence patterns to express the same meaning.</a:t>
            </a:r>
          </a:p>
          <a:p>
            <a:pPr marL="342900" indent="-342900">
              <a:buAutoNum type="arabicPeriod"/>
            </a:pPr>
            <a:r>
              <a:rPr lang="en-US" altLang="zh-CN" sz="2000" dirty="0"/>
              <a:t>Make</a:t>
            </a:r>
            <a:r>
              <a:rPr lang="zh-CN" altLang="en-US" sz="2000" dirty="0"/>
              <a:t> </a:t>
            </a:r>
            <a:r>
              <a:rPr lang="en-US" altLang="zh-CN" sz="2000" dirty="0"/>
              <a:t>the “a/an, the, (plural)” in</a:t>
            </a:r>
            <a:r>
              <a:rPr lang="zh-TW" altLang="en-US" sz="2000" dirty="0"/>
              <a:t> </a:t>
            </a:r>
            <a:r>
              <a:rPr lang="en-US" altLang="zh-CN" sz="2000" dirty="0"/>
              <a:t>your</a:t>
            </a:r>
            <a:r>
              <a:rPr lang="zh-TW" altLang="en-US" sz="2000" dirty="0"/>
              <a:t> </a:t>
            </a:r>
            <a:r>
              <a:rPr lang="en-US" altLang="zh-TW" sz="2000" dirty="0"/>
              <a:t>paper </a:t>
            </a:r>
            <a:r>
              <a:rPr lang="en-US" altLang="zh-CN" sz="2000" dirty="0"/>
              <a:t>correct!!! Otherwise it always confuses your readers!</a:t>
            </a:r>
            <a:endParaRPr lang="en-US" sz="2000" dirty="0"/>
          </a:p>
        </p:txBody>
      </p:sp>
      <p:sp>
        <p:nvSpPr>
          <p:cNvPr id="4" name="Slide Number Placeholder 3"/>
          <p:cNvSpPr>
            <a:spLocks noGrp="1"/>
          </p:cNvSpPr>
          <p:nvPr>
            <p:ph type="sldNum" sz="quarter" idx="12"/>
          </p:nvPr>
        </p:nvSpPr>
        <p:spPr/>
        <p:txBody>
          <a:bodyPr/>
          <a:lstStyle/>
          <a:p>
            <a:fld id="{5581FF53-64DB-D64A-8590-7E305F417ACD}" type="slidenum">
              <a:rPr lang="en-US" smtClean="0"/>
              <a:t>14</a:t>
            </a:fld>
            <a:endParaRPr lang="en-US"/>
          </a:p>
        </p:txBody>
      </p:sp>
      <p:sp>
        <p:nvSpPr>
          <p:cNvPr id="6" name="Rectangular Callout 5"/>
          <p:cNvSpPr/>
          <p:nvPr/>
        </p:nvSpPr>
        <p:spPr>
          <a:xfrm>
            <a:off x="1851952" y="4854877"/>
            <a:ext cx="9285163" cy="943268"/>
          </a:xfrm>
          <a:prstGeom prst="wedgeRectCallout">
            <a:avLst>
              <a:gd name="adj1" fmla="val -32673"/>
              <a:gd name="adj2" fmla="val -68412"/>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Arial" charset="0"/>
              <a:buChar char="•"/>
            </a:pPr>
            <a:r>
              <a:rPr lang="en-US" sz="2000" dirty="0">
                <a:solidFill>
                  <a:schemeClr val="tx1"/>
                </a:solidFill>
              </a:rPr>
              <a:t>“We work on </a:t>
            </a:r>
            <a:r>
              <a:rPr lang="en-US" sz="2000" dirty="0">
                <a:solidFill>
                  <a:srgbClr val="C00000"/>
                </a:solidFill>
              </a:rPr>
              <a:t>a KB</a:t>
            </a:r>
            <a:r>
              <a:rPr lang="en-US" sz="2000" dirty="0">
                <a:solidFill>
                  <a:schemeClr val="tx1"/>
                </a:solidFill>
              </a:rPr>
              <a:t>.” </a:t>
            </a:r>
            <a:r>
              <a:rPr lang="en-US" sz="2000" dirty="0">
                <a:solidFill>
                  <a:schemeClr val="tx1"/>
                </a:solidFill>
                <a:sym typeface="Wingdings"/>
              </a:rPr>
              <a:t> We work on one KB. No specific.</a:t>
            </a:r>
          </a:p>
          <a:p>
            <a:pPr marL="342900" indent="-342900" algn="just">
              <a:buFont typeface="Arial" charset="0"/>
              <a:buChar char="•"/>
            </a:pPr>
            <a:r>
              <a:rPr lang="en-US" sz="2000" dirty="0">
                <a:solidFill>
                  <a:schemeClr val="tx1"/>
                </a:solidFill>
                <a:sym typeface="Wingdings"/>
              </a:rPr>
              <a:t>“We work on </a:t>
            </a:r>
            <a:r>
              <a:rPr lang="en-US" sz="2000" dirty="0">
                <a:solidFill>
                  <a:srgbClr val="C00000"/>
                </a:solidFill>
                <a:sym typeface="Wingdings"/>
              </a:rPr>
              <a:t>KBs</a:t>
            </a:r>
            <a:r>
              <a:rPr lang="en-US" sz="2000" dirty="0">
                <a:solidFill>
                  <a:schemeClr val="tx1"/>
                </a:solidFill>
                <a:sym typeface="Wingdings"/>
              </a:rPr>
              <a:t>.”  We work on all KBs. No specific.</a:t>
            </a:r>
          </a:p>
          <a:p>
            <a:pPr marL="342900" indent="-342900" algn="just">
              <a:buFont typeface="Arial" charset="0"/>
              <a:buChar char="•"/>
            </a:pPr>
            <a:r>
              <a:rPr lang="en-US" sz="2000" dirty="0">
                <a:solidFill>
                  <a:schemeClr val="tx1"/>
                </a:solidFill>
                <a:sym typeface="Wingdings"/>
              </a:rPr>
              <a:t>“We work on </a:t>
            </a:r>
            <a:r>
              <a:rPr lang="en-US" sz="2000" dirty="0">
                <a:solidFill>
                  <a:srgbClr val="C00000"/>
                </a:solidFill>
                <a:sym typeface="Wingdings"/>
              </a:rPr>
              <a:t>the KB</a:t>
            </a:r>
            <a:r>
              <a:rPr lang="en-US" sz="2000" dirty="0">
                <a:solidFill>
                  <a:schemeClr val="tx1"/>
                </a:solidFill>
                <a:sym typeface="Wingdings"/>
              </a:rPr>
              <a:t>.”  We </a:t>
            </a:r>
            <a:r>
              <a:rPr lang="en-US" altLang="zh-CN" sz="2000" dirty="0">
                <a:solidFill>
                  <a:schemeClr val="tx1"/>
                </a:solidFill>
                <a:sym typeface="Wingdings"/>
              </a:rPr>
              <a:t>only</a:t>
            </a:r>
            <a:r>
              <a:rPr lang="zh-CN" altLang="en-US" sz="2000" dirty="0">
                <a:solidFill>
                  <a:schemeClr val="tx1"/>
                </a:solidFill>
                <a:sym typeface="Wingdings"/>
              </a:rPr>
              <a:t> </a:t>
            </a:r>
            <a:r>
              <a:rPr lang="en-US" sz="2000" dirty="0">
                <a:solidFill>
                  <a:schemeClr val="tx1"/>
                </a:solidFill>
                <a:sym typeface="Wingdings"/>
              </a:rPr>
              <a:t>work on the </a:t>
            </a:r>
            <a:r>
              <a:rPr lang="en-US" sz="2000" dirty="0">
                <a:solidFill>
                  <a:srgbClr val="C00000"/>
                </a:solidFill>
                <a:sym typeface="Wingdings"/>
              </a:rPr>
              <a:t>specific</a:t>
            </a:r>
            <a:r>
              <a:rPr lang="en-US" sz="2000" dirty="0">
                <a:solidFill>
                  <a:schemeClr val="tx1"/>
                </a:solidFill>
                <a:sym typeface="Wingdings"/>
              </a:rPr>
              <a:t> KB that we mentioned above. </a:t>
            </a:r>
            <a:endParaRPr lang="en-US" sz="2000" dirty="0">
              <a:solidFill>
                <a:schemeClr val="tx1"/>
              </a:solidFill>
            </a:endParaRPr>
          </a:p>
        </p:txBody>
      </p:sp>
      <p:sp>
        <p:nvSpPr>
          <p:cNvPr id="3" name="TextBox 2"/>
          <p:cNvSpPr txBox="1"/>
          <p:nvPr/>
        </p:nvSpPr>
        <p:spPr>
          <a:xfrm>
            <a:off x="1205073" y="5894685"/>
            <a:ext cx="9781853" cy="923330"/>
          </a:xfrm>
          <a:prstGeom prst="rect">
            <a:avLst/>
          </a:prstGeom>
          <a:solidFill>
            <a:schemeClr val="accent1">
              <a:lumMod val="20000"/>
              <a:lumOff val="80000"/>
            </a:schemeClr>
          </a:solidFill>
          <a:ln>
            <a:solidFill>
              <a:schemeClr val="accent5">
                <a:lumMod val="75000"/>
              </a:schemeClr>
            </a:solidFill>
          </a:ln>
        </p:spPr>
        <p:txBody>
          <a:bodyPr wrap="square" rtlCol="0">
            <a:spAutoFit/>
          </a:bodyPr>
          <a:lstStyle/>
          <a:p>
            <a:r>
              <a:rPr lang="en-US" dirty="0"/>
              <a:t>P.S. You can send your draft to the grammar tutor of our department (</a:t>
            </a:r>
            <a:r>
              <a:rPr lang="en-US" b="1" dirty="0" err="1"/>
              <a:t>dalton</a:t>
            </a:r>
            <a:r>
              <a:rPr lang="en-US" b="1" dirty="0"/>
              <a:t> AT </a:t>
            </a:r>
            <a:r>
              <a:rPr lang="en-US" b="1" dirty="0" err="1"/>
              <a:t>cse.ust.hk</a:t>
            </a:r>
            <a:r>
              <a:rPr lang="en-US" dirty="0"/>
              <a:t>). She will check your grammar and send some feedbacks after one week. However, she is not an expert in understanding your technical details. You need to check most of the technical parts </a:t>
            </a:r>
            <a:r>
              <a:rPr lang="en-US" b="1" dirty="0">
                <a:solidFill>
                  <a:srgbClr val="C00000"/>
                </a:solidFill>
              </a:rPr>
              <a:t>BY YOURSELF</a:t>
            </a:r>
            <a:r>
              <a:rPr lang="en-US" dirty="0"/>
              <a:t>.</a:t>
            </a:r>
          </a:p>
        </p:txBody>
      </p:sp>
    </p:spTree>
    <p:extLst>
      <p:ext uri="{BB962C8B-B14F-4D97-AF65-F5344CB8AC3E}">
        <p14:creationId xmlns:p14="http://schemas.microsoft.com/office/powerpoint/2010/main" val="1808717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658" y="-17776"/>
            <a:ext cx="10515600" cy="1325563"/>
          </a:xfrm>
        </p:spPr>
        <p:txBody>
          <a:bodyPr/>
          <a:lstStyle/>
          <a:p>
            <a:r>
              <a:rPr lang="en-US" altLang="zh-CN" b="1" dirty="0"/>
              <a:t>What</a:t>
            </a:r>
            <a:r>
              <a:rPr lang="zh-TW" altLang="en-US" b="1" dirty="0"/>
              <a:t> </a:t>
            </a:r>
            <a:r>
              <a:rPr lang="en-US" altLang="zh-TW" b="1" dirty="0"/>
              <a:t>is</a:t>
            </a:r>
            <a:r>
              <a:rPr lang="zh-TW" altLang="en-US" b="1" dirty="0"/>
              <a:t> </a:t>
            </a:r>
            <a:r>
              <a:rPr lang="en-US" altLang="zh-TW" b="1" dirty="0"/>
              <a:t>Important in Paper Format?</a:t>
            </a:r>
            <a:endParaRPr lang="en-US" b="1" dirty="0"/>
          </a:p>
        </p:txBody>
      </p:sp>
      <p:sp>
        <p:nvSpPr>
          <p:cNvPr id="3" name="Content Placeholder 2"/>
          <p:cNvSpPr>
            <a:spLocks noGrp="1"/>
          </p:cNvSpPr>
          <p:nvPr>
            <p:ph idx="1"/>
          </p:nvPr>
        </p:nvSpPr>
        <p:spPr>
          <a:xfrm>
            <a:off x="721658" y="1121892"/>
            <a:ext cx="11125202" cy="5163899"/>
          </a:xfrm>
        </p:spPr>
        <p:txBody>
          <a:bodyPr>
            <a:noAutofit/>
          </a:bodyPr>
          <a:lstStyle/>
          <a:p>
            <a:r>
              <a:rPr lang="en-US" sz="2000" b="1" dirty="0"/>
              <a:t>Capitalize</a:t>
            </a:r>
            <a:r>
              <a:rPr lang="en-US" sz="2000" dirty="0"/>
              <a:t> the titles of your sections and subsections</a:t>
            </a:r>
          </a:p>
          <a:p>
            <a:r>
              <a:rPr lang="en-US" sz="2000" dirty="0"/>
              <a:t>Use bullet points (\begin{itemize}), bold fonts, and italic fonts to </a:t>
            </a:r>
            <a:r>
              <a:rPr lang="en-US" sz="2000" b="1" dirty="0"/>
              <a:t>highlight the important parts </a:t>
            </a:r>
          </a:p>
          <a:p>
            <a:r>
              <a:rPr lang="en-US" sz="2000" dirty="0"/>
              <a:t>Leave a space between words and citation, e.g., “</a:t>
            </a:r>
            <a:r>
              <a:rPr lang="en-US" sz="2000" dirty="0">
                <a:solidFill>
                  <a:srgbClr val="C00000"/>
                </a:solidFill>
              </a:rPr>
              <a:t>Kruskal’s algorithm [1]</a:t>
            </a:r>
            <a:r>
              <a:rPr lang="en-US" sz="2000" dirty="0"/>
              <a:t>”, not “Kruskal’s algorithm[1]”. Use “~\cite{}” in </a:t>
            </a:r>
            <a:r>
              <a:rPr lang="en-US" sz="2000" dirty="0" err="1"/>
              <a:t>LaTex</a:t>
            </a:r>
            <a:r>
              <a:rPr lang="en-US" sz="2000" dirty="0"/>
              <a:t>.</a:t>
            </a:r>
          </a:p>
          <a:p>
            <a:r>
              <a:rPr lang="en-US" sz="2000" dirty="0"/>
              <a:t>In the References section, make sure each citation </a:t>
            </a:r>
            <a:r>
              <a:rPr lang="en-US" sz="2000" b="1" dirty="0">
                <a:solidFill>
                  <a:srgbClr val="C00000"/>
                </a:solidFill>
              </a:rPr>
              <a:t>has the same format</a:t>
            </a:r>
          </a:p>
          <a:p>
            <a:endParaRPr lang="en-US" sz="2000" b="1" dirty="0"/>
          </a:p>
        </p:txBody>
      </p:sp>
      <p:sp>
        <p:nvSpPr>
          <p:cNvPr id="4" name="Slide Number Placeholder 3"/>
          <p:cNvSpPr>
            <a:spLocks noGrp="1"/>
          </p:cNvSpPr>
          <p:nvPr>
            <p:ph type="sldNum" sz="quarter" idx="12"/>
          </p:nvPr>
        </p:nvSpPr>
        <p:spPr/>
        <p:txBody>
          <a:bodyPr/>
          <a:lstStyle/>
          <a:p>
            <a:fld id="{5581FF53-64DB-D64A-8590-7E305F417ACD}" type="slidenum">
              <a:rPr lang="en-US" smtClean="0"/>
              <a:t>15</a:t>
            </a:fld>
            <a:endParaRPr lang="en-US" dirty="0"/>
          </a:p>
        </p:txBody>
      </p:sp>
      <p:sp>
        <p:nvSpPr>
          <p:cNvPr id="5" name="TextBox 4"/>
          <p:cNvSpPr txBox="1"/>
          <p:nvPr/>
        </p:nvSpPr>
        <p:spPr>
          <a:xfrm>
            <a:off x="1066798" y="2983705"/>
            <a:ext cx="8623300" cy="1477328"/>
          </a:xfrm>
          <a:prstGeom prst="rect">
            <a:avLst/>
          </a:prstGeom>
          <a:solidFill>
            <a:schemeClr val="accent5">
              <a:lumMod val="20000"/>
              <a:lumOff val="80000"/>
            </a:schemeClr>
          </a:solidFill>
          <a:ln>
            <a:solidFill>
              <a:schemeClr val="accent5">
                <a:lumMod val="60000"/>
                <a:lumOff val="40000"/>
              </a:schemeClr>
            </a:solidFill>
          </a:ln>
        </p:spPr>
        <p:txBody>
          <a:bodyPr wrap="square" rtlCol="0">
            <a:spAutoFit/>
          </a:bodyPr>
          <a:lstStyle/>
          <a:p>
            <a:pPr marL="285750" indent="-285750" algn="just">
              <a:buFont typeface="Arial" charset="0"/>
              <a:buChar char="•"/>
            </a:pPr>
            <a:r>
              <a:rPr lang="en-US" dirty="0"/>
              <a:t>M. C. Phan, A. Sun, Y. </a:t>
            </a:r>
            <a:r>
              <a:rPr lang="en-US" dirty="0" err="1"/>
              <a:t>Tay</a:t>
            </a:r>
            <a:r>
              <a:rPr lang="en-US" dirty="0"/>
              <a:t>, J. Han, and C. Li. Pair-linking for collective entity disambiguation: Two could be better than all. </a:t>
            </a:r>
            <a:r>
              <a:rPr lang="en-US" dirty="0">
                <a:solidFill>
                  <a:srgbClr val="C00000"/>
                </a:solidFill>
              </a:rPr>
              <a:t>Transactions on Knowledge and Data Engineering, 31(7):1383–1396. IEEE, 2018</a:t>
            </a:r>
            <a:r>
              <a:rPr lang="en-US" dirty="0"/>
              <a:t>.</a:t>
            </a:r>
          </a:p>
          <a:p>
            <a:pPr marL="285750" indent="-285750" algn="just">
              <a:buFont typeface="Arial" charset="0"/>
              <a:buChar char="•"/>
            </a:pPr>
            <a:r>
              <a:rPr lang="en-US" dirty="0"/>
              <a:t>Z. Fang, Y. Cao, Q. Li, D. Zhang, Z. Zhang, and Y. Liu. Joint entity linking with deep reinforcement learning. </a:t>
            </a:r>
            <a:r>
              <a:rPr lang="en-US" dirty="0">
                <a:solidFill>
                  <a:srgbClr val="C00000"/>
                </a:solidFill>
              </a:rPr>
              <a:t>The World Wide Web Conference, pages 438–447. ACM, 2019</a:t>
            </a:r>
            <a:r>
              <a:rPr lang="en-US" dirty="0"/>
              <a:t>.</a:t>
            </a:r>
          </a:p>
        </p:txBody>
      </p:sp>
      <p:sp>
        <p:nvSpPr>
          <p:cNvPr id="9" name="TextBox 8"/>
          <p:cNvSpPr txBox="1"/>
          <p:nvPr/>
        </p:nvSpPr>
        <p:spPr>
          <a:xfrm>
            <a:off x="1066798" y="4572419"/>
            <a:ext cx="8623300" cy="1200329"/>
          </a:xfrm>
          <a:prstGeom prst="rect">
            <a:avLst/>
          </a:prstGeom>
          <a:solidFill>
            <a:schemeClr val="accent5">
              <a:lumMod val="20000"/>
              <a:lumOff val="80000"/>
            </a:schemeClr>
          </a:solidFill>
          <a:ln>
            <a:solidFill>
              <a:schemeClr val="accent5">
                <a:lumMod val="60000"/>
                <a:lumOff val="40000"/>
              </a:schemeClr>
            </a:solidFill>
          </a:ln>
        </p:spPr>
        <p:txBody>
          <a:bodyPr wrap="square" rtlCol="0">
            <a:spAutoFit/>
          </a:bodyPr>
          <a:lstStyle/>
          <a:p>
            <a:pPr marL="285750" indent="-285750" algn="just">
              <a:buFont typeface="Arial" charset="0"/>
              <a:buChar char="•"/>
            </a:pPr>
            <a:r>
              <a:rPr lang="en-US" dirty="0"/>
              <a:t>M. C. Phan, A. Sun, Y. </a:t>
            </a:r>
            <a:r>
              <a:rPr lang="en-US" dirty="0" err="1"/>
              <a:t>Tay</a:t>
            </a:r>
            <a:r>
              <a:rPr lang="en-US" dirty="0"/>
              <a:t>, J. Han, and C. Li. Pair-linking for collective entity disambiguation: Two could be better than all. </a:t>
            </a:r>
            <a:r>
              <a:rPr lang="en-US" dirty="0">
                <a:solidFill>
                  <a:srgbClr val="C00000"/>
                </a:solidFill>
              </a:rPr>
              <a:t>TKDE, 31(7):1383–1396. IEEE, 2018</a:t>
            </a:r>
            <a:r>
              <a:rPr lang="en-US" dirty="0"/>
              <a:t>.</a:t>
            </a:r>
          </a:p>
          <a:p>
            <a:pPr marL="285750" indent="-285750" algn="just">
              <a:buFont typeface="Arial" charset="0"/>
              <a:buChar char="•"/>
            </a:pPr>
            <a:r>
              <a:rPr lang="en-US" dirty="0"/>
              <a:t>Z. Fang, Y. Cao, Q. Li, D. Zhang, Z. Zhang, and Y. Liu. Joint entity linking with deep reinforcement learning. </a:t>
            </a:r>
            <a:r>
              <a:rPr lang="en-US" dirty="0">
                <a:solidFill>
                  <a:srgbClr val="C00000"/>
                </a:solidFill>
              </a:rPr>
              <a:t>WWW, pages 438–447. ACM, 2019</a:t>
            </a:r>
            <a:r>
              <a:rPr lang="en-US" dirty="0"/>
              <a:t>.</a:t>
            </a:r>
          </a:p>
        </p:txBody>
      </p:sp>
      <p:sp>
        <p:nvSpPr>
          <p:cNvPr id="11" name="Rectangular Callout 10"/>
          <p:cNvSpPr/>
          <p:nvPr/>
        </p:nvSpPr>
        <p:spPr>
          <a:xfrm>
            <a:off x="9880598" y="3287945"/>
            <a:ext cx="2311402" cy="951978"/>
          </a:xfrm>
          <a:prstGeom prst="wedgeRectCallout">
            <a:avLst>
              <a:gd name="adj1" fmla="val -74802"/>
              <a:gd name="adj2" fmla="val 90346"/>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Choose either style. Use one style for all the papers.</a:t>
            </a:r>
          </a:p>
        </p:txBody>
      </p:sp>
      <p:sp>
        <p:nvSpPr>
          <p:cNvPr id="12" name="Rectangular Callout 11"/>
          <p:cNvSpPr/>
          <p:nvPr/>
        </p:nvSpPr>
        <p:spPr>
          <a:xfrm>
            <a:off x="1066798" y="5858451"/>
            <a:ext cx="9144002" cy="999549"/>
          </a:xfrm>
          <a:prstGeom prst="wedgeRectCallout">
            <a:avLst>
              <a:gd name="adj1" fmla="val -31716"/>
              <a:gd name="adj2" fmla="val -68434"/>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Arial" charset="0"/>
              <a:buChar char="•"/>
            </a:pPr>
            <a:r>
              <a:rPr lang="en-US" sz="2000" dirty="0">
                <a:solidFill>
                  <a:schemeClr val="tx1"/>
                </a:solidFill>
              </a:rPr>
              <a:t>DO NOT just copy and paste the </a:t>
            </a:r>
            <a:r>
              <a:rPr lang="en-US" sz="2000" dirty="0" err="1">
                <a:solidFill>
                  <a:schemeClr val="tx1"/>
                </a:solidFill>
              </a:rPr>
              <a:t>BibTex</a:t>
            </a:r>
            <a:r>
              <a:rPr lang="en-US" sz="2000" dirty="0">
                <a:solidFill>
                  <a:schemeClr val="tx1"/>
                </a:solidFill>
              </a:rPr>
              <a:t> from Google Scholar. Most </a:t>
            </a:r>
            <a:r>
              <a:rPr lang="en-US" sz="2000" dirty="0" err="1">
                <a:solidFill>
                  <a:schemeClr val="tx1"/>
                </a:solidFill>
              </a:rPr>
              <a:t>BibTex</a:t>
            </a:r>
            <a:r>
              <a:rPr lang="en-US" sz="2000" dirty="0">
                <a:solidFill>
                  <a:schemeClr val="tx1"/>
                </a:solidFill>
              </a:rPr>
              <a:t> from Google Scholar is messy. </a:t>
            </a:r>
            <a:r>
              <a:rPr lang="en-US" sz="2000" b="1" dirty="0">
                <a:solidFill>
                  <a:srgbClr val="C00000"/>
                </a:solidFill>
              </a:rPr>
              <a:t>Check and Fix it by yourself. DO NOT BE LAZY.</a:t>
            </a:r>
          </a:p>
          <a:p>
            <a:pPr marL="342900" indent="-342900" algn="ctr">
              <a:buFont typeface="Arial" charset="0"/>
              <a:buChar char="•"/>
            </a:pPr>
            <a:r>
              <a:rPr lang="en-US" sz="2000" b="1" dirty="0">
                <a:solidFill>
                  <a:srgbClr val="C00000"/>
                </a:solidFill>
              </a:rPr>
              <a:t>One suggestion is to directly use the </a:t>
            </a:r>
            <a:r>
              <a:rPr lang="en-US" sz="2000" b="1" dirty="0" err="1">
                <a:solidFill>
                  <a:srgbClr val="C00000"/>
                </a:solidFill>
              </a:rPr>
              <a:t>BibTex</a:t>
            </a:r>
            <a:r>
              <a:rPr lang="en-US" sz="2000" b="1" dirty="0">
                <a:solidFill>
                  <a:srgbClr val="C00000"/>
                </a:solidFill>
              </a:rPr>
              <a:t> from DBLP, which is more standard.</a:t>
            </a:r>
          </a:p>
        </p:txBody>
      </p:sp>
    </p:spTree>
    <p:extLst>
      <p:ext uri="{BB962C8B-B14F-4D97-AF65-F5344CB8AC3E}">
        <p14:creationId xmlns:p14="http://schemas.microsoft.com/office/powerpoint/2010/main" val="961110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Conferences/Journals Do We Target At?</a:t>
            </a:r>
          </a:p>
        </p:txBody>
      </p:sp>
      <p:sp>
        <p:nvSpPr>
          <p:cNvPr id="3" name="Content Placeholder 2"/>
          <p:cNvSpPr>
            <a:spLocks noGrp="1"/>
          </p:cNvSpPr>
          <p:nvPr>
            <p:ph idx="1"/>
          </p:nvPr>
        </p:nvSpPr>
        <p:spPr>
          <a:xfrm>
            <a:off x="838199" y="1375013"/>
            <a:ext cx="11086071" cy="5163899"/>
          </a:xfrm>
        </p:spPr>
        <p:txBody>
          <a:bodyPr>
            <a:noAutofit/>
          </a:bodyPr>
          <a:lstStyle/>
          <a:p>
            <a:r>
              <a:rPr lang="en-US" sz="2400" b="1" dirty="0"/>
              <a:t>Conferences (you need to be aware of the deadlines every year): </a:t>
            </a:r>
            <a:r>
              <a:rPr lang="zh-CN" altLang="en-US" sz="2400" b="1" dirty="0"/>
              <a:t> </a:t>
            </a:r>
            <a:endParaRPr lang="en-US" altLang="zh-CN" sz="2400" b="1" dirty="0"/>
          </a:p>
          <a:p>
            <a:pPr lvl="1"/>
            <a:r>
              <a:rPr lang="en-US" sz="2000" dirty="0"/>
              <a:t>SIGMOD (2 </a:t>
            </a:r>
            <a:r>
              <a:rPr lang="en-US" sz="2000" dirty="0" err="1"/>
              <a:t>ddls</a:t>
            </a:r>
            <a:r>
              <a:rPr lang="en-US" sz="2000" dirty="0"/>
              <a:t>, usually one in June/July, the other in September</a:t>
            </a:r>
            <a:r>
              <a:rPr lang="en-US" altLang="zh-CN" sz="2000" dirty="0"/>
              <a:t>/</a:t>
            </a:r>
            <a:r>
              <a:rPr lang="en-US" sz="2000" dirty="0"/>
              <a:t>October), 12 pages</a:t>
            </a:r>
          </a:p>
          <a:p>
            <a:pPr lvl="1"/>
            <a:r>
              <a:rPr lang="en-US" sz="2000" dirty="0"/>
              <a:t>PODS (2 </a:t>
            </a:r>
            <a:r>
              <a:rPr lang="en-US" sz="2000" dirty="0" err="1"/>
              <a:t>ddls</a:t>
            </a:r>
            <a:r>
              <a:rPr lang="en-US" sz="2000" dirty="0"/>
              <a:t>, usually one in June, the other in December)</a:t>
            </a:r>
          </a:p>
          <a:p>
            <a:pPr lvl="1"/>
            <a:r>
              <a:rPr lang="en-US" sz="2000" dirty="0"/>
              <a:t>VLDB (</a:t>
            </a:r>
            <a:r>
              <a:rPr lang="en-US" sz="2000" dirty="0" err="1"/>
              <a:t>ddl</a:t>
            </a:r>
            <a:r>
              <a:rPr lang="en-US" sz="2000" dirty="0"/>
              <a:t> on 1</a:t>
            </a:r>
            <a:r>
              <a:rPr lang="en-US" sz="2000" baseline="30000" dirty="0"/>
              <a:t>st</a:t>
            </a:r>
            <a:r>
              <a:rPr lang="en-US" sz="2000" dirty="0"/>
              <a:t> of each month ), 12 pages</a:t>
            </a:r>
            <a:r>
              <a:rPr lang="zh-CN" altLang="en-US" sz="2000" dirty="0"/>
              <a:t> </a:t>
            </a:r>
            <a:endParaRPr lang="en-US" altLang="zh-CN" sz="2000" dirty="0"/>
          </a:p>
          <a:p>
            <a:pPr lvl="2"/>
            <a:r>
              <a:rPr lang="en-US" altLang="zh-CN" dirty="0">
                <a:solidFill>
                  <a:schemeClr val="bg1">
                    <a:lumMod val="50000"/>
                  </a:schemeClr>
                </a:solidFill>
              </a:rPr>
              <a:t>A rejected paper is only allowed to be resubmit after 12 months</a:t>
            </a:r>
            <a:endParaRPr lang="en-US" dirty="0">
              <a:solidFill>
                <a:schemeClr val="bg1">
                  <a:lumMod val="50000"/>
                </a:schemeClr>
              </a:solidFill>
            </a:endParaRPr>
          </a:p>
          <a:p>
            <a:pPr lvl="1"/>
            <a:r>
              <a:rPr lang="en-US" sz="2000" dirty="0"/>
              <a:t>ICDE (2 </a:t>
            </a:r>
            <a:r>
              <a:rPr lang="en-US" sz="2000" dirty="0" err="1"/>
              <a:t>ddls</a:t>
            </a:r>
            <a:r>
              <a:rPr lang="en-US" sz="2000" dirty="0"/>
              <a:t>, usually one in June</a:t>
            </a:r>
            <a:r>
              <a:rPr lang="en-US" altLang="zh-CN" sz="2000" dirty="0"/>
              <a:t>/July</a:t>
            </a:r>
            <a:r>
              <a:rPr lang="en-US" sz="2000" dirty="0"/>
              <a:t>, the other in October</a:t>
            </a:r>
            <a:r>
              <a:rPr lang="en-US" altLang="zh-CN" sz="2000" dirty="0"/>
              <a:t>/November</a:t>
            </a:r>
            <a:r>
              <a:rPr lang="en-US" sz="2000" dirty="0"/>
              <a:t>), 12 pages with references</a:t>
            </a:r>
          </a:p>
          <a:p>
            <a:pPr lvl="1"/>
            <a:r>
              <a:rPr lang="en-US" sz="2000" dirty="0"/>
              <a:t>KDD (February), 9+2 pages</a:t>
            </a:r>
          </a:p>
          <a:p>
            <a:pPr lvl="1"/>
            <a:r>
              <a:rPr lang="en-US" sz="2000" dirty="0"/>
              <a:t>Other top conferences in ML, such as ICML, </a:t>
            </a:r>
            <a:r>
              <a:rPr lang="en-US" sz="2000" dirty="0" err="1"/>
              <a:t>NeurIPS</a:t>
            </a:r>
            <a:r>
              <a:rPr lang="en-US" sz="2000" dirty="0"/>
              <a:t>, ICLR</a:t>
            </a:r>
            <a:r>
              <a:rPr lang="mr-IN" sz="2000" dirty="0"/>
              <a:t>…</a:t>
            </a:r>
            <a:endParaRPr lang="en-US" sz="2000" dirty="0"/>
          </a:p>
          <a:p>
            <a:r>
              <a:rPr lang="en-US" sz="2400" b="1" dirty="0"/>
              <a:t>Journals: </a:t>
            </a:r>
            <a:r>
              <a:rPr lang="zh-CN" altLang="en-US" sz="2400" b="1" dirty="0"/>
              <a:t> </a:t>
            </a:r>
            <a:endParaRPr lang="en-US" altLang="zh-CN" sz="2400" b="1" dirty="0"/>
          </a:p>
          <a:p>
            <a:pPr lvl="1"/>
            <a:r>
              <a:rPr lang="en-US" sz="2000" dirty="0"/>
              <a:t>TKDE, VLDBJ, TODS</a:t>
            </a:r>
            <a:r>
              <a:rPr lang="mr-IN" sz="2000" dirty="0"/>
              <a:t>…</a:t>
            </a:r>
            <a:endParaRPr lang="en-US" sz="2000" dirty="0"/>
          </a:p>
          <a:p>
            <a:pPr lvl="1"/>
            <a:endParaRPr lang="en-US" sz="2000" dirty="0"/>
          </a:p>
          <a:p>
            <a:endParaRPr lang="en-US" sz="2000" b="1" dirty="0"/>
          </a:p>
        </p:txBody>
      </p:sp>
      <p:sp>
        <p:nvSpPr>
          <p:cNvPr id="4" name="TextBox 3"/>
          <p:cNvSpPr txBox="1"/>
          <p:nvPr/>
        </p:nvSpPr>
        <p:spPr>
          <a:xfrm>
            <a:off x="1136330" y="4918792"/>
            <a:ext cx="10325622" cy="1938992"/>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pPr algn="ctr"/>
            <a:r>
              <a:rPr lang="en-US" altLang="zh-CN" sz="2000" b="1" dirty="0"/>
              <a:t>Suggestions:</a:t>
            </a:r>
            <a:endParaRPr lang="en-US" sz="2000" b="1" dirty="0"/>
          </a:p>
          <a:p>
            <a:pPr marL="342900" indent="-342900">
              <a:buAutoNum type="arabicPeriod"/>
            </a:pPr>
            <a:r>
              <a:rPr lang="en-US" sz="2000" b="1" dirty="0">
                <a:solidFill>
                  <a:srgbClr val="C00000"/>
                </a:solidFill>
              </a:rPr>
              <a:t>Schedule a recycle plan</a:t>
            </a:r>
            <a:r>
              <a:rPr lang="en-US" sz="2000" dirty="0"/>
              <a:t>. You need to know the notification date of each conference every year. If a paper is rejected from the first submission, estimate the time to revise the paper and prepare to submit it to one of the next deadlines.</a:t>
            </a:r>
          </a:p>
          <a:p>
            <a:pPr marL="342900" indent="-342900">
              <a:buAutoNum type="arabicPeriod"/>
            </a:pPr>
            <a:r>
              <a:rPr lang="en-US" sz="2000" b="1" dirty="0">
                <a:solidFill>
                  <a:srgbClr val="C00000"/>
                </a:solidFill>
              </a:rPr>
              <a:t>Check the conference websites</a:t>
            </a:r>
            <a:r>
              <a:rPr lang="en-US" sz="2000" dirty="0"/>
              <a:t> for new publications and keynotes, to follow the hot topics. e.g., </a:t>
            </a:r>
            <a:r>
              <a:rPr lang="en-US" sz="2000" dirty="0">
                <a:hlinkClick r:id="rId2"/>
              </a:rPr>
              <a:t>https://sigmod2020.org/sigmod_research_list.shtml</a:t>
            </a:r>
            <a:endParaRPr lang="en-US" sz="2000" dirty="0"/>
          </a:p>
        </p:txBody>
      </p:sp>
      <p:sp>
        <p:nvSpPr>
          <p:cNvPr id="6" name="Slide Number Placeholder 5"/>
          <p:cNvSpPr>
            <a:spLocks noGrp="1"/>
          </p:cNvSpPr>
          <p:nvPr>
            <p:ph type="sldNum" sz="quarter" idx="12"/>
          </p:nvPr>
        </p:nvSpPr>
        <p:spPr>
          <a:xfrm>
            <a:off x="8610600" y="6492875"/>
            <a:ext cx="2743200" cy="365125"/>
          </a:xfrm>
        </p:spPr>
        <p:txBody>
          <a:bodyPr/>
          <a:lstStyle/>
          <a:p>
            <a:fld id="{5581FF53-64DB-D64A-8590-7E305F417ACD}" type="slidenum">
              <a:rPr lang="en-US" smtClean="0"/>
              <a:t>16</a:t>
            </a:fld>
            <a:endParaRPr lang="en-US" dirty="0"/>
          </a:p>
        </p:txBody>
      </p:sp>
    </p:spTree>
    <p:extLst>
      <p:ext uri="{BB962C8B-B14F-4D97-AF65-F5344CB8AC3E}">
        <p14:creationId xmlns:p14="http://schemas.microsoft.com/office/powerpoint/2010/main" val="753826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Important </a:t>
            </a:r>
            <a:r>
              <a:rPr lang="en-US" altLang="zh-CN" b="1" dirty="0"/>
              <a:t>D</a:t>
            </a:r>
            <a:r>
              <a:rPr lang="en-US" b="1" dirty="0"/>
              <a:t>uring Paper Submission?</a:t>
            </a:r>
          </a:p>
        </p:txBody>
      </p:sp>
      <p:sp>
        <p:nvSpPr>
          <p:cNvPr id="3" name="Content Placeholder 2"/>
          <p:cNvSpPr>
            <a:spLocks noGrp="1"/>
          </p:cNvSpPr>
          <p:nvPr>
            <p:ph idx="1"/>
          </p:nvPr>
        </p:nvSpPr>
        <p:spPr>
          <a:xfrm>
            <a:off x="838200" y="1499947"/>
            <a:ext cx="10515600" cy="5163899"/>
          </a:xfrm>
        </p:spPr>
        <p:txBody>
          <a:bodyPr>
            <a:noAutofit/>
          </a:bodyPr>
          <a:lstStyle/>
          <a:p>
            <a:r>
              <a:rPr lang="en-US" sz="2400" b="1" dirty="0"/>
              <a:t>Fill in “Domain Conflict”:</a:t>
            </a:r>
          </a:p>
          <a:p>
            <a:pPr lvl="1"/>
            <a:r>
              <a:rPr lang="en-US" altLang="zh-TW" sz="2000" b="1" dirty="0" err="1"/>
              <a:t>ust.hk</a:t>
            </a:r>
            <a:r>
              <a:rPr lang="en-US" altLang="zh-TW" sz="2000" b="1" dirty="0"/>
              <a:t>; </a:t>
            </a:r>
            <a:r>
              <a:rPr lang="en-US" altLang="zh-TW" sz="2000" b="1" dirty="0" err="1"/>
              <a:t>connect.ust.hk</a:t>
            </a:r>
            <a:r>
              <a:rPr lang="en-US" altLang="zh-TW" sz="2000" b="1" dirty="0"/>
              <a:t>; </a:t>
            </a:r>
            <a:r>
              <a:rPr lang="en-US" altLang="zh-TW" sz="2000" b="1" dirty="0" err="1"/>
              <a:t>cse.ust.hk</a:t>
            </a:r>
            <a:endParaRPr lang="en-US" altLang="zh-TW" sz="2000" b="1" dirty="0"/>
          </a:p>
          <a:p>
            <a:pPr lvl="1"/>
            <a:r>
              <a:rPr lang="en-US" sz="2000" dirty="0"/>
              <a:t>Do not enter public webmail providers as institution domains</a:t>
            </a:r>
            <a:endParaRPr lang="en-US" altLang="zh-TW" sz="2000" b="1" dirty="0"/>
          </a:p>
          <a:p>
            <a:pPr lvl="1"/>
            <a:r>
              <a:rPr lang="en-US" sz="2000" dirty="0"/>
              <a:t>And the domains of your coauthors</a:t>
            </a:r>
          </a:p>
        </p:txBody>
      </p:sp>
      <p:sp>
        <p:nvSpPr>
          <p:cNvPr id="5" name="TextBox 4"/>
          <p:cNvSpPr txBox="1"/>
          <p:nvPr/>
        </p:nvSpPr>
        <p:spPr>
          <a:xfrm>
            <a:off x="2735316" y="3012728"/>
            <a:ext cx="6721367" cy="400110"/>
          </a:xfrm>
          <a:prstGeom prst="rect">
            <a:avLst/>
          </a:prstGeom>
          <a:solidFill>
            <a:schemeClr val="accent4">
              <a:lumMod val="20000"/>
              <a:lumOff val="80000"/>
            </a:schemeClr>
          </a:solidFill>
          <a:ln>
            <a:solidFill>
              <a:schemeClr val="accent4">
                <a:lumMod val="75000"/>
              </a:schemeClr>
            </a:solidFill>
          </a:ln>
        </p:spPr>
        <p:txBody>
          <a:bodyPr wrap="square" rtlCol="0">
            <a:spAutoFit/>
          </a:bodyPr>
          <a:lstStyle/>
          <a:p>
            <a:r>
              <a:rPr lang="en-US" sz="2000" b="1" dirty="0">
                <a:solidFill>
                  <a:srgbClr val="C00000"/>
                </a:solidFill>
              </a:rPr>
              <a:t>DO NOT</a:t>
            </a:r>
            <a:r>
              <a:rPr lang="en-US" sz="2000" dirty="0"/>
              <a:t> </a:t>
            </a:r>
            <a:r>
              <a:rPr lang="en-US" sz="2000" b="1" dirty="0">
                <a:solidFill>
                  <a:srgbClr val="C00000"/>
                </a:solidFill>
              </a:rPr>
              <a:t>miss anyone</a:t>
            </a:r>
            <a:r>
              <a:rPr lang="en-US" sz="2000" dirty="0"/>
              <a:t>!! This is important in academic honesty. </a:t>
            </a:r>
          </a:p>
        </p:txBody>
      </p:sp>
      <p:sp>
        <p:nvSpPr>
          <p:cNvPr id="6" name="Slide Number Placeholder 5"/>
          <p:cNvSpPr>
            <a:spLocks noGrp="1"/>
          </p:cNvSpPr>
          <p:nvPr>
            <p:ph type="sldNum" sz="quarter" idx="12"/>
          </p:nvPr>
        </p:nvSpPr>
        <p:spPr/>
        <p:txBody>
          <a:bodyPr/>
          <a:lstStyle/>
          <a:p>
            <a:fld id="{5581FF53-64DB-D64A-8590-7E305F417ACD}" type="slidenum">
              <a:rPr lang="en-US" smtClean="0"/>
              <a:t>17</a:t>
            </a:fld>
            <a:endParaRPr lang="en-US"/>
          </a:p>
        </p:txBody>
      </p:sp>
    </p:spTree>
    <p:extLst>
      <p:ext uri="{BB962C8B-B14F-4D97-AF65-F5344CB8AC3E}">
        <p14:creationId xmlns:p14="http://schemas.microsoft.com/office/powerpoint/2010/main" val="55896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Important </a:t>
            </a:r>
            <a:r>
              <a:rPr lang="en-US" altLang="zh-CN" b="1" dirty="0"/>
              <a:t>D</a:t>
            </a:r>
            <a:r>
              <a:rPr lang="en-US" b="1" dirty="0"/>
              <a:t>uring Paper Submission?</a:t>
            </a:r>
          </a:p>
        </p:txBody>
      </p:sp>
      <p:sp>
        <p:nvSpPr>
          <p:cNvPr id="3" name="Content Placeholder 2"/>
          <p:cNvSpPr>
            <a:spLocks noGrp="1"/>
          </p:cNvSpPr>
          <p:nvPr>
            <p:ph idx="1"/>
          </p:nvPr>
        </p:nvSpPr>
        <p:spPr>
          <a:xfrm>
            <a:off x="838200" y="1499947"/>
            <a:ext cx="10515600" cy="5163899"/>
          </a:xfrm>
        </p:spPr>
        <p:txBody>
          <a:bodyPr>
            <a:noAutofit/>
          </a:bodyPr>
          <a:lstStyle/>
          <a:p>
            <a:r>
              <a:rPr lang="en-US" sz="2400" b="1" dirty="0"/>
              <a:t>Fill in the Conflict of Interest List (COI list):</a:t>
            </a:r>
            <a:endParaRPr lang="en-US" altLang="zh-CN" sz="2400" b="1" dirty="0"/>
          </a:p>
          <a:p>
            <a:pPr lvl="1"/>
            <a:r>
              <a:rPr lang="en-US" sz="2000" dirty="0"/>
              <a:t>Add all the recent colleagues/recent collaborators/thesis advisor/friend/relatives of all the coauthors. You may need to read their Google Scholar or DBLP.</a:t>
            </a:r>
          </a:p>
          <a:p>
            <a:pPr lvl="1"/>
            <a:r>
              <a:rPr lang="en-US" sz="2000" dirty="0"/>
              <a:t>For fairness, these people will not have chance to bid and review your paper because you are too familiar with each other.</a:t>
            </a:r>
          </a:p>
          <a:p>
            <a:pPr lvl="1"/>
            <a:r>
              <a:rPr lang="en-US" sz="2000" dirty="0"/>
              <a:t>Ask your supervisor, your senior and your coauthors if you do not know who to fill in.</a:t>
            </a:r>
          </a:p>
          <a:p>
            <a:endParaRPr lang="en-US" sz="2000" b="1" dirty="0"/>
          </a:p>
        </p:txBody>
      </p:sp>
      <p:sp>
        <p:nvSpPr>
          <p:cNvPr id="5" name="TextBox 4"/>
          <p:cNvSpPr txBox="1"/>
          <p:nvPr/>
        </p:nvSpPr>
        <p:spPr>
          <a:xfrm>
            <a:off x="2735315" y="3481111"/>
            <a:ext cx="6721367" cy="400110"/>
          </a:xfrm>
          <a:prstGeom prst="rect">
            <a:avLst/>
          </a:prstGeom>
          <a:solidFill>
            <a:schemeClr val="accent4">
              <a:lumMod val="20000"/>
              <a:lumOff val="80000"/>
            </a:schemeClr>
          </a:solidFill>
          <a:ln>
            <a:solidFill>
              <a:schemeClr val="accent4">
                <a:lumMod val="75000"/>
              </a:schemeClr>
            </a:solidFill>
          </a:ln>
        </p:spPr>
        <p:txBody>
          <a:bodyPr wrap="square" rtlCol="0">
            <a:spAutoFit/>
          </a:bodyPr>
          <a:lstStyle/>
          <a:p>
            <a:r>
              <a:rPr lang="en-US" sz="2000" b="1" dirty="0">
                <a:solidFill>
                  <a:srgbClr val="C00000"/>
                </a:solidFill>
              </a:rPr>
              <a:t>DO NOT</a:t>
            </a:r>
            <a:r>
              <a:rPr lang="en-US" sz="2000" dirty="0"/>
              <a:t> </a:t>
            </a:r>
            <a:r>
              <a:rPr lang="en-US" sz="2000" b="1" dirty="0">
                <a:solidFill>
                  <a:srgbClr val="C00000"/>
                </a:solidFill>
              </a:rPr>
              <a:t>miss anyone</a:t>
            </a:r>
            <a:r>
              <a:rPr lang="en-US" sz="2000" dirty="0"/>
              <a:t>!!! This is important in academic honesty. </a:t>
            </a:r>
          </a:p>
        </p:txBody>
      </p:sp>
      <p:pic>
        <p:nvPicPr>
          <p:cNvPr id="1026" name="Picture 2" descr="uthor-Submission-For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9261" y="4034598"/>
            <a:ext cx="4293477" cy="298268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5581FF53-64DB-D64A-8590-7E305F417ACD}" type="slidenum">
              <a:rPr lang="en-US" smtClean="0"/>
              <a:t>18</a:t>
            </a:fld>
            <a:endParaRPr lang="en-US"/>
          </a:p>
        </p:txBody>
      </p:sp>
    </p:spTree>
    <p:extLst>
      <p:ext uri="{BB962C8B-B14F-4D97-AF65-F5344CB8AC3E}">
        <p14:creationId xmlns:p14="http://schemas.microsoft.com/office/powerpoint/2010/main" val="1898385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266"/>
            <a:ext cx="10515600" cy="1325563"/>
          </a:xfrm>
        </p:spPr>
        <p:txBody>
          <a:bodyPr/>
          <a:lstStyle/>
          <a:p>
            <a:r>
              <a:rPr lang="en-US" b="1" dirty="0"/>
              <a:t>Some Common Knowledge of Paper Reviews</a:t>
            </a:r>
          </a:p>
        </p:txBody>
      </p:sp>
      <p:sp>
        <p:nvSpPr>
          <p:cNvPr id="3" name="Content Placeholder 2"/>
          <p:cNvSpPr>
            <a:spLocks noGrp="1"/>
          </p:cNvSpPr>
          <p:nvPr>
            <p:ph idx="1"/>
          </p:nvPr>
        </p:nvSpPr>
        <p:spPr>
          <a:xfrm>
            <a:off x="680598" y="984795"/>
            <a:ext cx="10927418" cy="4128342"/>
          </a:xfrm>
        </p:spPr>
        <p:txBody>
          <a:bodyPr>
            <a:noAutofit/>
          </a:bodyPr>
          <a:lstStyle/>
          <a:p>
            <a:r>
              <a:rPr lang="en-US" sz="2400" b="1" dirty="0"/>
              <a:t>Mode of Reviews</a:t>
            </a:r>
          </a:p>
          <a:p>
            <a:pPr lvl="1"/>
            <a:r>
              <a:rPr lang="en-US" sz="2000" b="1" dirty="0"/>
              <a:t>Single-blind: </a:t>
            </a:r>
            <a:r>
              <a:rPr lang="en-US" sz="2000" dirty="0"/>
              <a:t>The reviewers can view the names of author, but the author does not know who the reviewers are. (e.g., VLDB, ICDE, applied science track of KDD)</a:t>
            </a:r>
          </a:p>
          <a:p>
            <a:pPr lvl="1"/>
            <a:endParaRPr lang="en-US" sz="2000" dirty="0"/>
          </a:p>
          <a:p>
            <a:pPr lvl="1"/>
            <a:endParaRPr lang="en-US" sz="2000" dirty="0"/>
          </a:p>
          <a:p>
            <a:pPr lvl="1"/>
            <a:r>
              <a:rPr lang="en-US" sz="2000" b="1" dirty="0"/>
              <a:t>Double-blind: </a:t>
            </a:r>
            <a:r>
              <a:rPr lang="en-US" sz="2000" dirty="0"/>
              <a:t>The reviewers cannot view the names of author, and vice versa. (e.g., SIGMOD, research track of KDD)</a:t>
            </a:r>
          </a:p>
          <a:p>
            <a:pPr lvl="1"/>
            <a:r>
              <a:rPr lang="en-US" sz="2000" b="1" dirty="0"/>
              <a:t>Triple-blind: </a:t>
            </a:r>
            <a:r>
              <a:rPr lang="en-US" sz="2000" dirty="0"/>
              <a:t>The reviewers and handling editors (PC chairs) cannot view the names of author, and vice versa. (e.g., ICDM)</a:t>
            </a:r>
          </a:p>
          <a:p>
            <a:pPr lvl="1"/>
            <a:r>
              <a:rPr lang="en-US" sz="2000" b="1" dirty="0"/>
              <a:t>Open review: </a:t>
            </a:r>
            <a:r>
              <a:rPr lang="en-US" sz="2000" dirty="0"/>
              <a:t> The paper review is public. Anyone can review and comment the paper. (e.g. ICLR) </a:t>
            </a:r>
            <a:r>
              <a:rPr lang="en-US" sz="2000" dirty="0">
                <a:hlinkClick r:id="rId3"/>
              </a:rPr>
              <a:t>https://iclr.cc/archive/www/doku.php%3Fid=iclr2017:faq.html</a:t>
            </a:r>
            <a:r>
              <a:rPr lang="en-US" sz="2000" dirty="0"/>
              <a:t>)</a:t>
            </a:r>
          </a:p>
        </p:txBody>
      </p:sp>
      <p:sp>
        <p:nvSpPr>
          <p:cNvPr id="5" name="TextBox 4"/>
          <p:cNvSpPr txBox="1"/>
          <p:nvPr/>
        </p:nvSpPr>
        <p:spPr>
          <a:xfrm>
            <a:off x="2009482" y="1984991"/>
            <a:ext cx="8780437" cy="707886"/>
          </a:xfrm>
          <a:prstGeom prst="rect">
            <a:avLst/>
          </a:prstGeom>
          <a:solidFill>
            <a:schemeClr val="accent4">
              <a:lumMod val="20000"/>
              <a:lumOff val="80000"/>
            </a:schemeClr>
          </a:solidFill>
          <a:ln>
            <a:solidFill>
              <a:schemeClr val="accent4">
                <a:lumMod val="75000"/>
              </a:schemeClr>
            </a:solidFill>
          </a:ln>
        </p:spPr>
        <p:txBody>
          <a:bodyPr wrap="square" rtlCol="0">
            <a:spAutoFit/>
          </a:bodyPr>
          <a:lstStyle/>
          <a:p>
            <a:r>
              <a:rPr lang="en-US" sz="2000" b="1" dirty="0">
                <a:solidFill>
                  <a:srgbClr val="C00000"/>
                </a:solidFill>
              </a:rPr>
              <a:t>DO NOT submit low-quality papers </a:t>
            </a:r>
            <a:r>
              <a:rPr lang="en-US" sz="2000" b="1" dirty="0"/>
              <a:t>to single-blind conferences. </a:t>
            </a:r>
            <a:r>
              <a:rPr lang="en-US" altLang="zh-CN" sz="2000" b="1" dirty="0"/>
              <a:t>This</a:t>
            </a:r>
            <a:r>
              <a:rPr lang="en-US" sz="2000" b="1" dirty="0"/>
              <a:t> damages the reputation of you and your coauthors.</a:t>
            </a:r>
            <a:endParaRPr lang="en-US" sz="2000" dirty="0"/>
          </a:p>
        </p:txBody>
      </p:sp>
      <p:sp>
        <p:nvSpPr>
          <p:cNvPr id="6" name="TextBox 5"/>
          <p:cNvSpPr txBox="1"/>
          <p:nvPr/>
        </p:nvSpPr>
        <p:spPr>
          <a:xfrm>
            <a:off x="1191386" y="4571965"/>
            <a:ext cx="10416630" cy="2246769"/>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pPr algn="ctr"/>
            <a:r>
              <a:rPr lang="en-US" sz="2000" b="1" dirty="0"/>
              <a:t>Notes: </a:t>
            </a:r>
          </a:p>
          <a:p>
            <a:pPr marL="457200" indent="-457200" algn="just">
              <a:buAutoNum type="arabicPeriod"/>
            </a:pPr>
            <a:r>
              <a:rPr lang="en-US" altLang="zh-CN" sz="2000" dirty="0"/>
              <a:t>Check</a:t>
            </a:r>
            <a:r>
              <a:rPr lang="zh-TW" altLang="en-US" sz="2000" dirty="0"/>
              <a:t> </a:t>
            </a:r>
            <a:r>
              <a:rPr lang="en-US" altLang="zh-TW" sz="2000" dirty="0"/>
              <a:t>the conference websites for the modes of reviews every time before your submission. </a:t>
            </a:r>
          </a:p>
          <a:p>
            <a:pPr marL="457200" indent="-457200" algn="just">
              <a:buFontTx/>
              <a:buAutoNum type="arabicPeriod"/>
            </a:pPr>
            <a:r>
              <a:rPr lang="en-US" sz="2000" dirty="0"/>
              <a:t>For conferences in double-blind and triple-blind, you should not leak any information about your identities in the paper. </a:t>
            </a:r>
            <a:r>
              <a:rPr lang="en-US" sz="2000" b="1" dirty="0">
                <a:solidFill>
                  <a:srgbClr val="C00000"/>
                </a:solidFill>
              </a:rPr>
              <a:t>DO NOT mention </a:t>
            </a:r>
            <a:r>
              <a:rPr lang="en-US" sz="2000" dirty="0"/>
              <a:t>your name, your affiliations, your </a:t>
            </a:r>
            <a:r>
              <a:rPr lang="en-US" sz="2000" dirty="0" err="1"/>
              <a:t>github</a:t>
            </a:r>
            <a:r>
              <a:rPr lang="en-US" sz="2000" dirty="0"/>
              <a:t> address, the </a:t>
            </a:r>
            <a:r>
              <a:rPr lang="en-US" sz="2000" dirty="0" err="1"/>
              <a:t>arXiv</a:t>
            </a:r>
            <a:r>
              <a:rPr lang="en-US" sz="2000" dirty="0"/>
              <a:t> version of your paper (if there is any).</a:t>
            </a:r>
          </a:p>
          <a:p>
            <a:pPr marL="457200" indent="-457200" algn="just">
              <a:buFontTx/>
              <a:buAutoNum type="arabicPeriod"/>
            </a:pPr>
            <a:r>
              <a:rPr lang="en-US" sz="2000" dirty="0"/>
              <a:t>Different conferences have different rules</a:t>
            </a:r>
            <a:r>
              <a:rPr lang="zh-CN" altLang="en-US" sz="2000" dirty="0"/>
              <a:t> </a:t>
            </a:r>
            <a:r>
              <a:rPr lang="en-US" altLang="zh-CN" sz="2000" dirty="0"/>
              <a:t>in different years</a:t>
            </a:r>
            <a:r>
              <a:rPr lang="en-US" altLang="zh-TW" sz="2000" dirty="0"/>
              <a:t>. Make sure you </a:t>
            </a:r>
            <a:r>
              <a:rPr lang="en-US" altLang="zh-TW" sz="2000" b="1" dirty="0">
                <a:solidFill>
                  <a:srgbClr val="C00000"/>
                </a:solidFill>
              </a:rPr>
              <a:t>read EVERY WORD in the submission guideline</a:t>
            </a:r>
            <a:r>
              <a:rPr lang="en-US" altLang="zh-TW" sz="2000" dirty="0"/>
              <a:t>. </a:t>
            </a:r>
            <a:r>
              <a:rPr lang="en-US" sz="2000" b="1" dirty="0">
                <a:solidFill>
                  <a:srgbClr val="C00000"/>
                </a:solidFill>
              </a:rPr>
              <a:t>DO NOT BE LAZY</a:t>
            </a:r>
            <a:r>
              <a:rPr lang="en-US" sz="2000" dirty="0"/>
              <a:t>!!</a:t>
            </a:r>
          </a:p>
        </p:txBody>
      </p:sp>
      <p:sp>
        <p:nvSpPr>
          <p:cNvPr id="8" name="Slide Number Placeholder 7"/>
          <p:cNvSpPr>
            <a:spLocks noGrp="1"/>
          </p:cNvSpPr>
          <p:nvPr>
            <p:ph type="sldNum" sz="quarter" idx="12"/>
          </p:nvPr>
        </p:nvSpPr>
        <p:spPr/>
        <p:txBody>
          <a:bodyPr/>
          <a:lstStyle/>
          <a:p>
            <a:fld id="{5581FF53-64DB-D64A-8590-7E305F417ACD}" type="slidenum">
              <a:rPr lang="en-US" smtClean="0"/>
              <a:t>19</a:t>
            </a:fld>
            <a:endParaRPr lang="en-US"/>
          </a:p>
        </p:txBody>
      </p:sp>
    </p:spTree>
    <p:extLst>
      <p:ext uri="{BB962C8B-B14F-4D97-AF65-F5344CB8AC3E}">
        <p14:creationId xmlns:p14="http://schemas.microsoft.com/office/powerpoint/2010/main" val="903332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600" b="1" dirty="0"/>
              <a:t>What</a:t>
            </a:r>
            <a:r>
              <a:rPr lang="zh-CN" altLang="en-US" sz="3600" b="1" dirty="0"/>
              <a:t> </a:t>
            </a:r>
            <a:r>
              <a:rPr lang="en-US" altLang="zh-TW" sz="3600" b="1" dirty="0"/>
              <a:t>You Need to Have Before Conducting PhD in </a:t>
            </a:r>
            <a:r>
              <a:rPr lang="en-US" altLang="zh-TW" sz="3600" b="1" dirty="0">
                <a:solidFill>
                  <a:srgbClr val="C00000"/>
                </a:solidFill>
              </a:rPr>
              <a:t>Database Area</a:t>
            </a:r>
            <a:r>
              <a:rPr lang="en-US" altLang="zh-TW" sz="3600" b="1" dirty="0"/>
              <a:t>?</a:t>
            </a:r>
            <a:endParaRPr lang="en-US" sz="3600" b="1" dirty="0"/>
          </a:p>
        </p:txBody>
      </p:sp>
      <p:sp>
        <p:nvSpPr>
          <p:cNvPr id="3" name="Content Placeholder 2"/>
          <p:cNvSpPr>
            <a:spLocks noGrp="1"/>
          </p:cNvSpPr>
          <p:nvPr>
            <p:ph idx="1"/>
          </p:nvPr>
        </p:nvSpPr>
        <p:spPr>
          <a:xfrm>
            <a:off x="838200" y="1690688"/>
            <a:ext cx="9487829" cy="5163899"/>
          </a:xfrm>
        </p:spPr>
        <p:txBody>
          <a:bodyPr>
            <a:noAutofit/>
          </a:bodyPr>
          <a:lstStyle/>
          <a:p>
            <a:r>
              <a:rPr lang="en-US" sz="2400" b="1" dirty="0"/>
              <a:t>Technical Skills</a:t>
            </a:r>
          </a:p>
          <a:p>
            <a:pPr lvl="1"/>
            <a:r>
              <a:rPr lang="en-US" dirty="0"/>
              <a:t>Programming languages such as C, C++, Java, Python, R</a:t>
            </a:r>
            <a:r>
              <a:rPr lang="mr-IN" dirty="0"/>
              <a:t>…</a:t>
            </a:r>
            <a:endParaRPr lang="en-US" dirty="0"/>
          </a:p>
          <a:p>
            <a:pPr lvl="1"/>
            <a:r>
              <a:rPr lang="en-US" dirty="0"/>
              <a:t>Basic Linux</a:t>
            </a:r>
            <a:r>
              <a:rPr lang="zh-CN" altLang="en-US" dirty="0"/>
              <a:t> </a:t>
            </a:r>
            <a:r>
              <a:rPr lang="en-US" altLang="zh-CN" dirty="0"/>
              <a:t>skills</a:t>
            </a:r>
            <a:endParaRPr lang="en-US" dirty="0"/>
          </a:p>
          <a:p>
            <a:r>
              <a:rPr lang="en-US" sz="2400" b="1" dirty="0"/>
              <a:t>Theoretical Background</a:t>
            </a:r>
          </a:p>
          <a:p>
            <a:pPr lvl="1"/>
            <a:r>
              <a:rPr lang="en-US" dirty="0"/>
              <a:t>Knowledge about NP optimization problems</a:t>
            </a:r>
          </a:p>
          <a:p>
            <a:pPr lvl="2"/>
            <a:r>
              <a:rPr lang="en-US" dirty="0"/>
              <a:t>e.g., </a:t>
            </a:r>
            <a:r>
              <a:rPr lang="en-US" dirty="0">
                <a:hlinkClick r:id="rId3"/>
              </a:rPr>
              <a:t>A compendium of NP optimization problems </a:t>
            </a:r>
            <a:endParaRPr lang="en-US" dirty="0"/>
          </a:p>
          <a:p>
            <a:pPr lvl="2"/>
            <a:r>
              <a:rPr lang="en-US" dirty="0"/>
              <a:t>e.g., Computers and intractability: a guide to the theory of NP-completeness</a:t>
            </a:r>
          </a:p>
          <a:p>
            <a:pPr lvl="2"/>
            <a:r>
              <a:rPr lang="en-US" dirty="0"/>
              <a:t>e.g., COMP 5711 and COMP 5712 in HKUST</a:t>
            </a:r>
          </a:p>
          <a:p>
            <a:pPr lvl="1"/>
            <a:r>
              <a:rPr lang="en-US" altLang="zh-TW" dirty="0"/>
              <a:t>Knowledge</a:t>
            </a:r>
            <a:r>
              <a:rPr lang="zh-TW" altLang="en-US" dirty="0"/>
              <a:t> </a:t>
            </a:r>
            <a:r>
              <a:rPr lang="en-US" altLang="zh-TW" dirty="0"/>
              <a:t>about data structures and advanced algorithms</a:t>
            </a:r>
          </a:p>
          <a:p>
            <a:pPr lvl="2"/>
            <a:r>
              <a:rPr lang="en-US" altLang="zh-TW" dirty="0"/>
              <a:t>e.g., COMP3711 in HKUST</a:t>
            </a:r>
          </a:p>
          <a:p>
            <a:pPr lvl="2"/>
            <a:r>
              <a:rPr lang="en-US" altLang="zh-TW" dirty="0"/>
              <a:t>e.g., </a:t>
            </a:r>
            <a:r>
              <a:rPr lang="en-US" altLang="zh-TW" dirty="0">
                <a:hlinkClick r:id="rId4"/>
              </a:rPr>
              <a:t>Graph Theory</a:t>
            </a:r>
            <a:endParaRPr lang="en-US" altLang="zh-TW" dirty="0"/>
          </a:p>
          <a:p>
            <a:r>
              <a:rPr lang="en-US" sz="2400" b="1" dirty="0" err="1"/>
              <a:t>Maths</a:t>
            </a:r>
            <a:r>
              <a:rPr lang="en-US" sz="2400" b="1" dirty="0"/>
              <a:t> and English are very important!</a:t>
            </a:r>
          </a:p>
        </p:txBody>
      </p:sp>
      <p:sp>
        <p:nvSpPr>
          <p:cNvPr id="6" name="Slide Number Placeholder 5"/>
          <p:cNvSpPr>
            <a:spLocks noGrp="1"/>
          </p:cNvSpPr>
          <p:nvPr>
            <p:ph type="sldNum" sz="quarter" idx="12"/>
          </p:nvPr>
        </p:nvSpPr>
        <p:spPr/>
        <p:txBody>
          <a:bodyPr/>
          <a:lstStyle/>
          <a:p>
            <a:fld id="{5581FF53-64DB-D64A-8590-7E305F417ACD}" type="slidenum">
              <a:rPr lang="en-US" smtClean="0"/>
              <a:t>2</a:t>
            </a:fld>
            <a:endParaRPr lang="en-US"/>
          </a:p>
        </p:txBody>
      </p:sp>
    </p:spTree>
    <p:extLst>
      <p:ext uri="{BB962C8B-B14F-4D97-AF65-F5344CB8AC3E}">
        <p14:creationId xmlns:p14="http://schemas.microsoft.com/office/powerpoint/2010/main" val="2466941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266"/>
            <a:ext cx="10515600" cy="1325563"/>
          </a:xfrm>
        </p:spPr>
        <p:txBody>
          <a:bodyPr/>
          <a:lstStyle/>
          <a:p>
            <a:r>
              <a:rPr lang="en-US" b="1" dirty="0"/>
              <a:t>Some Common Knowledge of Paper Reviews</a:t>
            </a:r>
          </a:p>
        </p:txBody>
      </p:sp>
      <p:sp>
        <p:nvSpPr>
          <p:cNvPr id="3" name="Content Placeholder 2"/>
          <p:cNvSpPr>
            <a:spLocks noGrp="1"/>
          </p:cNvSpPr>
          <p:nvPr>
            <p:ph idx="1"/>
          </p:nvPr>
        </p:nvSpPr>
        <p:spPr>
          <a:xfrm>
            <a:off x="838200" y="1196975"/>
            <a:ext cx="10927418" cy="4128342"/>
          </a:xfrm>
        </p:spPr>
        <p:txBody>
          <a:bodyPr>
            <a:noAutofit/>
          </a:bodyPr>
          <a:lstStyle/>
          <a:p>
            <a:r>
              <a:rPr lang="en-US" sz="2400" b="1" dirty="0"/>
              <a:t>How to </a:t>
            </a:r>
            <a:r>
              <a:rPr lang="en-US" sz="2400" b="1" dirty="0">
                <a:solidFill>
                  <a:srgbClr val="C00000"/>
                </a:solidFill>
              </a:rPr>
              <a:t>submit your code</a:t>
            </a:r>
            <a:r>
              <a:rPr lang="en-US" sz="2400" b="1" dirty="0"/>
              <a:t> in a double-blind review conference?</a:t>
            </a:r>
          </a:p>
          <a:p>
            <a:pPr lvl="1"/>
            <a:r>
              <a:rPr lang="en-US" dirty="0"/>
              <a:t>Nowadays almost all the conferences accept supplement materials in the submission.</a:t>
            </a:r>
          </a:p>
          <a:p>
            <a:pPr lvl="1"/>
            <a:r>
              <a:rPr lang="en-US" dirty="0"/>
              <a:t>You can create an anonymous Dropbox/GitHub/</a:t>
            </a:r>
            <a:r>
              <a:rPr lang="en-US" dirty="0" err="1"/>
              <a:t>GoogleDrive</a:t>
            </a:r>
            <a:r>
              <a:rPr lang="en-US" dirty="0"/>
              <a:t> account, and submit the corresponding link of your code in the “supplement materials”. </a:t>
            </a:r>
          </a:p>
          <a:p>
            <a:pPr lvl="1"/>
            <a:endParaRPr lang="en-US" dirty="0"/>
          </a:p>
          <a:p>
            <a:pPr lvl="1"/>
            <a:endParaRPr lang="en-US" dirty="0"/>
          </a:p>
          <a:p>
            <a:pPr lvl="1"/>
            <a:endParaRPr lang="en-US" dirty="0"/>
          </a:p>
          <a:p>
            <a:pPr lvl="1"/>
            <a:r>
              <a:rPr lang="en-US" dirty="0"/>
              <a:t>As an example, please check the “Availability” part in SIGMOD2021 for more details:</a:t>
            </a:r>
          </a:p>
          <a:p>
            <a:pPr lvl="2"/>
            <a:r>
              <a:rPr lang="en-US" dirty="0">
                <a:hlinkClick r:id="rId3"/>
              </a:rPr>
              <a:t>https://2021.sigmod.org/calls_papers_sigmod_research.shtml</a:t>
            </a:r>
            <a:endParaRPr lang="en-US" dirty="0"/>
          </a:p>
          <a:p>
            <a:pPr lvl="2"/>
            <a:endParaRPr lang="en-US" dirty="0"/>
          </a:p>
        </p:txBody>
      </p:sp>
      <p:sp>
        <p:nvSpPr>
          <p:cNvPr id="8" name="Slide Number Placeholder 7"/>
          <p:cNvSpPr>
            <a:spLocks noGrp="1"/>
          </p:cNvSpPr>
          <p:nvPr>
            <p:ph type="sldNum" sz="quarter" idx="12"/>
          </p:nvPr>
        </p:nvSpPr>
        <p:spPr/>
        <p:txBody>
          <a:bodyPr/>
          <a:lstStyle/>
          <a:p>
            <a:fld id="{5581FF53-64DB-D64A-8590-7E305F417ACD}" type="slidenum">
              <a:rPr lang="en-US" smtClean="0"/>
              <a:t>20</a:t>
            </a:fld>
            <a:endParaRPr lang="en-US"/>
          </a:p>
        </p:txBody>
      </p:sp>
      <p:sp>
        <p:nvSpPr>
          <p:cNvPr id="7" name="TextBox 6"/>
          <p:cNvSpPr txBox="1"/>
          <p:nvPr/>
        </p:nvSpPr>
        <p:spPr>
          <a:xfrm>
            <a:off x="2327563" y="3093355"/>
            <a:ext cx="7339327" cy="830997"/>
          </a:xfrm>
          <a:prstGeom prst="rect">
            <a:avLst/>
          </a:prstGeom>
          <a:solidFill>
            <a:schemeClr val="accent4">
              <a:lumMod val="20000"/>
              <a:lumOff val="80000"/>
            </a:schemeClr>
          </a:solidFill>
          <a:ln>
            <a:solidFill>
              <a:schemeClr val="accent4">
                <a:lumMod val="75000"/>
              </a:schemeClr>
            </a:solidFill>
          </a:ln>
        </p:spPr>
        <p:txBody>
          <a:bodyPr wrap="square" rtlCol="0">
            <a:spAutoFit/>
          </a:bodyPr>
          <a:lstStyle/>
          <a:p>
            <a:r>
              <a:rPr lang="en-US" sz="2400" dirty="0"/>
              <a:t>Please provide a detailed README file, so that the reviewers can check </a:t>
            </a:r>
            <a:r>
              <a:rPr lang="en-US" sz="2400"/>
              <a:t>the code and test.</a:t>
            </a:r>
            <a:endParaRPr lang="en-US" sz="2400" dirty="0"/>
          </a:p>
        </p:txBody>
      </p:sp>
    </p:spTree>
    <p:extLst>
      <p:ext uri="{BB962C8B-B14F-4D97-AF65-F5344CB8AC3E}">
        <p14:creationId xmlns:p14="http://schemas.microsoft.com/office/powerpoint/2010/main" val="1598806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Some Common Knowledge of Paper Reviews</a:t>
            </a:r>
          </a:p>
        </p:txBody>
      </p:sp>
      <p:sp>
        <p:nvSpPr>
          <p:cNvPr id="3" name="Content Placeholder 2"/>
          <p:cNvSpPr>
            <a:spLocks noGrp="1"/>
          </p:cNvSpPr>
          <p:nvPr>
            <p:ph idx="1"/>
          </p:nvPr>
        </p:nvSpPr>
        <p:spPr>
          <a:xfrm>
            <a:off x="838199" y="1364829"/>
            <a:ext cx="10515600" cy="4128342"/>
          </a:xfrm>
        </p:spPr>
        <p:txBody>
          <a:bodyPr>
            <a:noAutofit/>
          </a:bodyPr>
          <a:lstStyle/>
          <a:p>
            <a:r>
              <a:rPr lang="en-US" sz="2400" b="1" dirty="0"/>
              <a:t>What will happen after you submit the paper?</a:t>
            </a:r>
          </a:p>
          <a:p>
            <a:pPr marL="914400" lvl="1" indent="-457200">
              <a:buFont typeface="+mj-lt"/>
              <a:buAutoNum type="arabicParenR"/>
            </a:pPr>
            <a:r>
              <a:rPr lang="en-US" sz="2000" b="1" dirty="0"/>
              <a:t>Reviewers bid for papers they want to review: </a:t>
            </a:r>
            <a:r>
              <a:rPr lang="en-US" sz="2000" dirty="0"/>
              <a:t>During bidding, reviewers can access abstracts of all non-conflicting papers. They can bid as per their expertise and interest.</a:t>
            </a:r>
          </a:p>
          <a:p>
            <a:pPr lvl="1"/>
            <a:endParaRPr lang="en-US" sz="2000" dirty="0"/>
          </a:p>
          <a:p>
            <a:pPr lvl="1"/>
            <a:endParaRPr lang="en-US" sz="2000" dirty="0"/>
          </a:p>
          <a:p>
            <a:pPr lvl="1"/>
            <a:endParaRPr lang="en-US" sz="2000" dirty="0"/>
          </a:p>
          <a:p>
            <a:pPr lvl="1"/>
            <a:endParaRPr lang="en-US" sz="2000" dirty="0"/>
          </a:p>
          <a:p>
            <a:pPr lvl="1"/>
            <a:endParaRPr lang="en-US" altLang="zh-CN" sz="2000" dirty="0"/>
          </a:p>
          <a:p>
            <a:pPr marL="914400" lvl="1" indent="-457200">
              <a:buFont typeface="+mj-lt"/>
              <a:buAutoNum type="arabicParenR" startAt="2"/>
            </a:pPr>
            <a:r>
              <a:rPr lang="en-US" altLang="zh-CN" sz="2000" b="1" dirty="0"/>
              <a:t>Reviewers</a:t>
            </a:r>
            <a:r>
              <a:rPr lang="zh-TW" altLang="en-US" sz="2000" b="1" dirty="0"/>
              <a:t> </a:t>
            </a:r>
            <a:r>
              <a:rPr lang="en-US" altLang="zh-TW" sz="2000" b="1" dirty="0"/>
              <a:t>read the papers and write comments.</a:t>
            </a:r>
            <a:r>
              <a:rPr lang="en-US" altLang="zh-TW" sz="2000" dirty="0"/>
              <a:t> The common aspects include:</a:t>
            </a:r>
          </a:p>
          <a:p>
            <a:pPr lvl="2"/>
            <a:r>
              <a:rPr lang="en-US" dirty="0"/>
              <a:t>Originality/Novelty of the paper</a:t>
            </a:r>
          </a:p>
          <a:p>
            <a:pPr lvl="2"/>
            <a:r>
              <a:rPr lang="en-US" dirty="0"/>
              <a:t>Technical Quality of the paper</a:t>
            </a:r>
          </a:p>
          <a:p>
            <a:pPr lvl="2"/>
            <a:r>
              <a:rPr lang="en-US" dirty="0"/>
              <a:t>Impact/Outreach of the paper</a:t>
            </a:r>
          </a:p>
          <a:p>
            <a:pPr lvl="2"/>
            <a:r>
              <a:rPr lang="en-US" dirty="0"/>
              <a:t>Presentation</a:t>
            </a:r>
          </a:p>
          <a:p>
            <a:pPr lvl="2"/>
            <a:r>
              <a:rPr lang="en-US" dirty="0"/>
              <a:t>Reproducibility</a:t>
            </a:r>
          </a:p>
          <a:p>
            <a:pPr lvl="2"/>
            <a:r>
              <a:rPr lang="en-US" dirty="0"/>
              <a:t>Three positive aspects of the paper </a:t>
            </a:r>
          </a:p>
          <a:p>
            <a:pPr lvl="2"/>
            <a:r>
              <a:rPr lang="en-US" dirty="0"/>
              <a:t>Three negative aspects of the paper</a:t>
            </a:r>
          </a:p>
          <a:p>
            <a:pPr lvl="1"/>
            <a:endParaRPr lang="en-US" sz="2000" dirty="0"/>
          </a:p>
          <a:p>
            <a:pPr lvl="1"/>
            <a:endParaRPr lang="en-US" sz="2000" dirty="0"/>
          </a:p>
          <a:p>
            <a:pPr lvl="1"/>
            <a:endParaRPr lang="en-US" sz="2000" dirty="0"/>
          </a:p>
          <a:p>
            <a:pPr lvl="1"/>
            <a:endParaRPr lang="en-US" sz="2000" dirty="0"/>
          </a:p>
        </p:txBody>
      </p:sp>
      <p:sp>
        <p:nvSpPr>
          <p:cNvPr id="5" name="TextBox 4"/>
          <p:cNvSpPr txBox="1"/>
          <p:nvPr/>
        </p:nvSpPr>
        <p:spPr>
          <a:xfrm>
            <a:off x="1910043" y="2436421"/>
            <a:ext cx="8870677" cy="1323439"/>
          </a:xfrm>
          <a:prstGeom prst="rect">
            <a:avLst/>
          </a:prstGeom>
          <a:solidFill>
            <a:schemeClr val="accent4">
              <a:lumMod val="20000"/>
              <a:lumOff val="80000"/>
            </a:schemeClr>
          </a:solidFill>
          <a:ln>
            <a:solidFill>
              <a:schemeClr val="accent4">
                <a:lumMod val="75000"/>
              </a:schemeClr>
            </a:solidFill>
          </a:ln>
        </p:spPr>
        <p:txBody>
          <a:bodyPr wrap="square" rtlCol="0">
            <a:spAutoFit/>
          </a:bodyPr>
          <a:lstStyle/>
          <a:p>
            <a:r>
              <a:rPr lang="en-US" sz="2000" b="1" dirty="0">
                <a:solidFill>
                  <a:srgbClr val="C00000"/>
                </a:solidFill>
              </a:rPr>
              <a:t>TIPS: </a:t>
            </a:r>
            <a:r>
              <a:rPr lang="en-US" sz="2000" dirty="0"/>
              <a:t>Before submission, you may read the list of PCs (e.g., </a:t>
            </a:r>
            <a:r>
              <a:rPr lang="en-US" sz="2000" dirty="0">
                <a:hlinkClick r:id="rId2"/>
              </a:rPr>
              <a:t>http://sigmod2020.org/org_sigmod_pc.shtml </a:t>
            </a:r>
            <a:r>
              <a:rPr lang="en-US" sz="2000" dirty="0"/>
              <a:t>, or in the COI candidate list) in the conference website and guess who will bid for your paper. Make sure you discuss or cite their works properly in your paper.</a:t>
            </a:r>
          </a:p>
        </p:txBody>
      </p:sp>
      <p:sp>
        <p:nvSpPr>
          <p:cNvPr id="6" name="TextBox 5"/>
          <p:cNvSpPr txBox="1"/>
          <p:nvPr/>
        </p:nvSpPr>
        <p:spPr>
          <a:xfrm>
            <a:off x="6095999" y="4831451"/>
            <a:ext cx="5444359" cy="1323439"/>
          </a:xfrm>
          <a:prstGeom prst="rect">
            <a:avLst/>
          </a:prstGeom>
          <a:solidFill>
            <a:schemeClr val="accent4">
              <a:lumMod val="20000"/>
              <a:lumOff val="80000"/>
            </a:schemeClr>
          </a:solidFill>
          <a:ln>
            <a:solidFill>
              <a:schemeClr val="accent4">
                <a:lumMod val="75000"/>
              </a:schemeClr>
            </a:solidFill>
          </a:ln>
        </p:spPr>
        <p:txBody>
          <a:bodyPr wrap="square" rtlCol="0">
            <a:spAutoFit/>
          </a:bodyPr>
          <a:lstStyle/>
          <a:p>
            <a:r>
              <a:rPr lang="en-US" sz="2000" b="1" dirty="0">
                <a:solidFill>
                  <a:srgbClr val="C00000"/>
                </a:solidFill>
              </a:rPr>
              <a:t>TIPS: </a:t>
            </a:r>
            <a:r>
              <a:rPr lang="en-US" sz="2000" dirty="0"/>
              <a:t>Ask yourself the </a:t>
            </a:r>
            <a:r>
              <a:rPr lang="en-US" sz="2000" b="1" dirty="0">
                <a:solidFill>
                  <a:srgbClr val="C00000"/>
                </a:solidFill>
              </a:rPr>
              <a:t>SAME QUESTIONS </a:t>
            </a:r>
            <a:r>
              <a:rPr lang="en-US" sz="2000" dirty="0"/>
              <a:t>before you submit. What scores will you give to your paper regarding each of these issues if you are a reviewer? </a:t>
            </a:r>
            <a:r>
              <a:rPr lang="en-US" sz="2000" b="1" dirty="0">
                <a:solidFill>
                  <a:srgbClr val="C00000"/>
                </a:solidFill>
              </a:rPr>
              <a:t>Do you really want to submit?</a:t>
            </a:r>
          </a:p>
        </p:txBody>
      </p:sp>
      <p:sp>
        <p:nvSpPr>
          <p:cNvPr id="7" name="Slide Number Placeholder 6"/>
          <p:cNvSpPr>
            <a:spLocks noGrp="1"/>
          </p:cNvSpPr>
          <p:nvPr>
            <p:ph type="sldNum" sz="quarter" idx="12"/>
          </p:nvPr>
        </p:nvSpPr>
        <p:spPr/>
        <p:txBody>
          <a:bodyPr/>
          <a:lstStyle/>
          <a:p>
            <a:fld id="{5581FF53-64DB-D64A-8590-7E305F417ACD}" type="slidenum">
              <a:rPr lang="en-US" smtClean="0"/>
              <a:t>21</a:t>
            </a:fld>
            <a:endParaRPr lang="en-US"/>
          </a:p>
        </p:txBody>
      </p:sp>
    </p:spTree>
    <p:extLst>
      <p:ext uri="{BB962C8B-B14F-4D97-AF65-F5344CB8AC3E}">
        <p14:creationId xmlns:p14="http://schemas.microsoft.com/office/powerpoint/2010/main" val="1554279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Some Common Knowledge of Paper Reviews</a:t>
            </a:r>
          </a:p>
        </p:txBody>
      </p:sp>
      <p:sp>
        <p:nvSpPr>
          <p:cNvPr id="3" name="Content Placeholder 2"/>
          <p:cNvSpPr>
            <a:spLocks noGrp="1"/>
          </p:cNvSpPr>
          <p:nvPr>
            <p:ph idx="1"/>
          </p:nvPr>
        </p:nvSpPr>
        <p:spPr>
          <a:xfrm>
            <a:off x="838199" y="1364829"/>
            <a:ext cx="10515600" cy="4128342"/>
          </a:xfrm>
        </p:spPr>
        <p:txBody>
          <a:bodyPr>
            <a:noAutofit/>
          </a:bodyPr>
          <a:lstStyle/>
          <a:p>
            <a:r>
              <a:rPr lang="en-US" sz="2400" b="1" dirty="0"/>
              <a:t>What will happen after you submit the paper?</a:t>
            </a:r>
          </a:p>
          <a:p>
            <a:pPr marL="914400" lvl="1" indent="-457200">
              <a:buFont typeface="+mj-lt"/>
              <a:buAutoNum type="arabicParenR" startAt="3"/>
            </a:pPr>
            <a:r>
              <a:rPr lang="en-US" sz="2000" dirty="0"/>
              <a:t>A </a:t>
            </a:r>
            <a:r>
              <a:rPr lang="en-US" sz="2000" b="1" dirty="0"/>
              <a:t>discussion</a:t>
            </a:r>
            <a:r>
              <a:rPr lang="en-US" sz="2000" dirty="0"/>
              <a:t> is usually initiated by the Chair or Meta-Reviewer after reviews have been submitted for papers with divergent recommendations. Reviewers’ identities can be shared or kept anonymous during discussion.</a:t>
            </a:r>
          </a:p>
          <a:p>
            <a:pPr marL="914400" lvl="1" indent="-457200">
              <a:buFont typeface="+mj-lt"/>
              <a:buAutoNum type="arabicParenR" startAt="3"/>
            </a:pPr>
            <a:endParaRPr lang="en-US" sz="2000" dirty="0"/>
          </a:p>
          <a:p>
            <a:pPr marL="914400" lvl="1" indent="-457200">
              <a:buFont typeface="+mj-lt"/>
              <a:buAutoNum type="arabicParenR" startAt="3"/>
            </a:pPr>
            <a:endParaRPr lang="en-US" sz="2000" dirty="0"/>
          </a:p>
          <a:p>
            <a:pPr marL="914400" lvl="1" indent="-457200">
              <a:buFont typeface="+mj-lt"/>
              <a:buAutoNum type="arabicParenR" startAt="3"/>
            </a:pPr>
            <a:endParaRPr lang="en-US" sz="2000" dirty="0"/>
          </a:p>
          <a:p>
            <a:pPr marL="914400" lvl="1" indent="-457200">
              <a:buFont typeface="+mj-lt"/>
              <a:buAutoNum type="arabicParenR" startAt="3"/>
            </a:pPr>
            <a:endParaRPr lang="en-US" sz="2000" dirty="0"/>
          </a:p>
          <a:p>
            <a:pPr marL="914400" lvl="1" indent="-457200">
              <a:buFont typeface="+mj-lt"/>
              <a:buAutoNum type="arabicParenR" startAt="3"/>
            </a:pPr>
            <a:endParaRPr lang="en-US" sz="2000" dirty="0"/>
          </a:p>
          <a:p>
            <a:pPr marL="914400" lvl="1" indent="-457200">
              <a:buFont typeface="+mj-lt"/>
              <a:buAutoNum type="arabicParenR" startAt="3"/>
            </a:pPr>
            <a:endParaRPr lang="en-US" sz="2000" dirty="0"/>
          </a:p>
          <a:p>
            <a:pPr marL="914400" lvl="1" indent="-457200">
              <a:buFont typeface="+mj-lt"/>
              <a:buAutoNum type="arabicParenR" startAt="3"/>
            </a:pPr>
            <a:endParaRPr lang="en-US" sz="2000" dirty="0"/>
          </a:p>
          <a:p>
            <a:pPr marL="914400" lvl="1" indent="-457200">
              <a:buFont typeface="+mj-lt"/>
              <a:buAutoNum type="arabicParenR" startAt="3"/>
            </a:pPr>
            <a:endParaRPr lang="en-US" sz="2000" dirty="0"/>
          </a:p>
          <a:p>
            <a:pPr lvl="1"/>
            <a:endParaRPr lang="en-US" sz="2000" dirty="0"/>
          </a:p>
          <a:p>
            <a:pPr lvl="1"/>
            <a:endParaRPr lang="en-US" sz="2000" dirty="0"/>
          </a:p>
          <a:p>
            <a:pPr lvl="1"/>
            <a:endParaRPr lang="en-US" sz="2000" dirty="0"/>
          </a:p>
          <a:p>
            <a:pPr lvl="1"/>
            <a:endParaRPr lang="en-US" altLang="zh-CN" sz="2000" dirty="0"/>
          </a:p>
          <a:p>
            <a:pPr lvl="1"/>
            <a:endParaRPr lang="en-US" sz="2000" dirty="0"/>
          </a:p>
          <a:p>
            <a:pPr lvl="1"/>
            <a:endParaRPr lang="en-US" sz="2000" dirty="0"/>
          </a:p>
          <a:p>
            <a:pPr lvl="1"/>
            <a:endParaRPr lang="en-US" sz="2000" dirty="0"/>
          </a:p>
          <a:p>
            <a:pPr lvl="1"/>
            <a:endParaRPr lang="en-US" sz="2000" dirty="0"/>
          </a:p>
        </p:txBody>
      </p:sp>
      <p:sp>
        <p:nvSpPr>
          <p:cNvPr id="7" name="Slide Number Placeholder 6"/>
          <p:cNvSpPr>
            <a:spLocks noGrp="1"/>
          </p:cNvSpPr>
          <p:nvPr>
            <p:ph type="sldNum" sz="quarter" idx="12"/>
          </p:nvPr>
        </p:nvSpPr>
        <p:spPr/>
        <p:txBody>
          <a:bodyPr/>
          <a:lstStyle/>
          <a:p>
            <a:fld id="{5581FF53-64DB-D64A-8590-7E305F417ACD}" type="slidenum">
              <a:rPr lang="en-US" smtClean="0"/>
              <a:t>22</a:t>
            </a:fld>
            <a:endParaRPr lang="en-US"/>
          </a:p>
        </p:txBody>
      </p:sp>
      <p:sp>
        <p:nvSpPr>
          <p:cNvPr id="8" name="TextBox 7"/>
          <p:cNvSpPr txBox="1"/>
          <p:nvPr/>
        </p:nvSpPr>
        <p:spPr>
          <a:xfrm>
            <a:off x="1816045" y="3173613"/>
            <a:ext cx="9048902" cy="1015663"/>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2000" dirty="0"/>
              <a:t>P.S. Usually (for most conferences and journals) there will be three reviewers for one paper. Sometimes if it is hard to decide whether a paper should accepted or rejected, the meta-reviewer or chair may invite one or two more reviewers for the paper.</a:t>
            </a:r>
          </a:p>
        </p:txBody>
      </p:sp>
      <p:sp>
        <p:nvSpPr>
          <p:cNvPr id="9" name="Rectangular Callout 8"/>
          <p:cNvSpPr/>
          <p:nvPr/>
        </p:nvSpPr>
        <p:spPr>
          <a:xfrm>
            <a:off x="6096000" y="2483259"/>
            <a:ext cx="4768947" cy="488745"/>
          </a:xfrm>
          <a:prstGeom prst="wedgeRectCallout">
            <a:avLst>
              <a:gd name="adj1" fmla="val -36313"/>
              <a:gd name="adj2" fmla="val -66880"/>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Make sure your idea convinces everyone!</a:t>
            </a:r>
            <a:endParaRPr lang="en-US" sz="2000" dirty="0">
              <a:solidFill>
                <a:schemeClr val="tx1"/>
              </a:solidFill>
            </a:endParaRPr>
          </a:p>
        </p:txBody>
      </p:sp>
      <p:sp>
        <p:nvSpPr>
          <p:cNvPr id="10" name="TextBox 9"/>
          <p:cNvSpPr txBox="1"/>
          <p:nvPr/>
        </p:nvSpPr>
        <p:spPr>
          <a:xfrm>
            <a:off x="1816045" y="4303455"/>
            <a:ext cx="9048902" cy="2554545"/>
          </a:xfrm>
          <a:prstGeom prst="rect">
            <a:avLst/>
          </a:prstGeom>
          <a:solidFill>
            <a:schemeClr val="accent4">
              <a:lumMod val="20000"/>
              <a:lumOff val="80000"/>
            </a:schemeClr>
          </a:solidFill>
          <a:ln>
            <a:solidFill>
              <a:schemeClr val="accent4">
                <a:lumMod val="75000"/>
              </a:schemeClr>
            </a:solidFill>
          </a:ln>
        </p:spPr>
        <p:txBody>
          <a:bodyPr wrap="square" rtlCol="0">
            <a:spAutoFit/>
          </a:bodyPr>
          <a:lstStyle/>
          <a:p>
            <a:pPr marL="342900" indent="-342900">
              <a:buFont typeface="Arial" charset="0"/>
              <a:buChar char="•"/>
            </a:pPr>
            <a:r>
              <a:rPr lang="en-US" sz="2000" dirty="0"/>
              <a:t>If you want to know more detail</a:t>
            </a:r>
            <a:r>
              <a:rPr lang="en-US" altLang="zh-CN" sz="2000" dirty="0"/>
              <a:t>s</a:t>
            </a:r>
            <a:r>
              <a:rPr lang="en-US" sz="2000" dirty="0"/>
              <a:t> </a:t>
            </a:r>
            <a:r>
              <a:rPr lang="en-US" altLang="zh-CN" sz="2000" dirty="0"/>
              <a:t>about</a:t>
            </a:r>
            <a:r>
              <a:rPr lang="en-US" sz="2000" dirty="0"/>
              <a:t> the review process, you can read some guidelines in CMT: </a:t>
            </a:r>
            <a:r>
              <a:rPr lang="en-US" sz="2000" dirty="0">
                <a:hlinkClick r:id="rId2"/>
              </a:rPr>
              <a:t>https://cmt3.research.microsoft.com/docs/help/index.html</a:t>
            </a:r>
            <a:r>
              <a:rPr lang="en-US" sz="2000" dirty="0"/>
              <a:t> (In the “How To” section, there is a introduction about what chairs/meta-viewers/reviews will do during the review). </a:t>
            </a:r>
          </a:p>
          <a:p>
            <a:pPr marL="342900" indent="-342900">
              <a:buFont typeface="Arial" charset="0"/>
              <a:buChar char="•"/>
            </a:pPr>
            <a:r>
              <a:rPr lang="en-US" sz="2000" dirty="0"/>
              <a:t>ACM SIGMOD 2021 Reviewer Instructions &amp; Policies: </a:t>
            </a:r>
            <a:r>
              <a:rPr lang="en-US" sz="2000" dirty="0">
                <a:hlinkClick r:id="rId3"/>
              </a:rPr>
              <a:t>https://docs.google.com/document/d/1NXgppEWth1OFXx1vEois5feAVicc6HzkjllrTHvBQ5s/edit?usp=sharing</a:t>
            </a:r>
            <a:endParaRPr lang="en-US" sz="2000" dirty="0"/>
          </a:p>
          <a:p>
            <a:pPr marL="342900" indent="-342900">
              <a:buFont typeface="Arial" charset="0"/>
              <a:buChar char="•"/>
            </a:pPr>
            <a:r>
              <a:rPr lang="en-US" sz="2000" dirty="0"/>
              <a:t>Anyway, the most important thing is to </a:t>
            </a:r>
            <a:r>
              <a:rPr lang="en-US" sz="2000" b="1" dirty="0">
                <a:solidFill>
                  <a:srgbClr val="C00000"/>
                </a:solidFill>
              </a:rPr>
              <a:t>submit a good work</a:t>
            </a:r>
            <a:r>
              <a:rPr lang="en-US" sz="2000" dirty="0"/>
              <a:t>!!</a:t>
            </a:r>
          </a:p>
        </p:txBody>
      </p:sp>
    </p:spTree>
    <p:extLst>
      <p:ext uri="{BB962C8B-B14F-4D97-AF65-F5344CB8AC3E}">
        <p14:creationId xmlns:p14="http://schemas.microsoft.com/office/powerpoint/2010/main" val="18869104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How</a:t>
            </a:r>
            <a:r>
              <a:rPr lang="zh-TW" altLang="en-US" b="1" dirty="0"/>
              <a:t> </a:t>
            </a:r>
            <a:r>
              <a:rPr lang="en-US" altLang="zh-TW" b="1" dirty="0"/>
              <a:t>to</a:t>
            </a:r>
            <a:r>
              <a:rPr lang="zh-TW" altLang="en-US" b="1" dirty="0"/>
              <a:t> </a:t>
            </a:r>
            <a:r>
              <a:rPr lang="en-US" altLang="zh-TW" b="1" dirty="0"/>
              <a:t>Make Good Slides for Presentation?</a:t>
            </a:r>
            <a:endParaRPr lang="en-US" b="1" dirty="0"/>
          </a:p>
        </p:txBody>
      </p:sp>
      <p:sp>
        <p:nvSpPr>
          <p:cNvPr id="3" name="Content Placeholder 2"/>
          <p:cNvSpPr>
            <a:spLocks noGrp="1"/>
          </p:cNvSpPr>
          <p:nvPr>
            <p:ph idx="1"/>
          </p:nvPr>
        </p:nvSpPr>
        <p:spPr>
          <a:xfrm>
            <a:off x="626326" y="1466253"/>
            <a:ext cx="11472747" cy="5163899"/>
          </a:xfrm>
        </p:spPr>
        <p:txBody>
          <a:bodyPr>
            <a:noAutofit/>
          </a:bodyPr>
          <a:lstStyle/>
          <a:p>
            <a:r>
              <a:rPr lang="en-US" sz="2400" b="1" dirty="0"/>
              <a:t>Make a</a:t>
            </a:r>
            <a:r>
              <a:rPr lang="en-US" altLang="zh-CN" sz="2400" b="1" dirty="0"/>
              <a:t>n</a:t>
            </a:r>
            <a:r>
              <a:rPr lang="en-US" sz="2400" b="1" dirty="0"/>
              <a:t> Outline</a:t>
            </a:r>
          </a:p>
          <a:p>
            <a:pPr lvl="1"/>
            <a:r>
              <a:rPr lang="en-US" dirty="0"/>
              <a:t>Background and Motivation (to make the audiences understand your problem)</a:t>
            </a:r>
          </a:p>
          <a:p>
            <a:pPr lvl="1"/>
            <a:r>
              <a:rPr lang="en-US" dirty="0"/>
              <a:t>Existing Solutions and Their Drawbacks</a:t>
            </a:r>
          </a:p>
          <a:p>
            <a:pPr lvl="1"/>
            <a:r>
              <a:rPr lang="en-US" dirty="0"/>
              <a:t>Your Solution/Framework/Algorithms</a:t>
            </a:r>
          </a:p>
          <a:p>
            <a:pPr lvl="1"/>
            <a:r>
              <a:rPr lang="en-US" dirty="0"/>
              <a:t>Experimental Results</a:t>
            </a:r>
          </a:p>
          <a:p>
            <a:pPr lvl="1"/>
            <a:r>
              <a:rPr lang="en-US" dirty="0"/>
              <a:t>Summary</a:t>
            </a:r>
          </a:p>
          <a:p>
            <a:r>
              <a:rPr lang="en-US" sz="2400" b="1" dirty="0"/>
              <a:t>DO NOT put too many words in one page</a:t>
            </a:r>
          </a:p>
          <a:p>
            <a:pPr lvl="1"/>
            <a:r>
              <a:rPr lang="en-US" dirty="0"/>
              <a:t>Use bullets points instead of large paragraphs of text</a:t>
            </a:r>
          </a:p>
          <a:p>
            <a:r>
              <a:rPr lang="en-US" sz="2400" b="1" dirty="0"/>
              <a:t>Use </a:t>
            </a:r>
            <a:r>
              <a:rPr lang="en-US" sz="2400" b="1" dirty="0">
                <a:solidFill>
                  <a:srgbClr val="C00000"/>
                </a:solidFill>
              </a:rPr>
              <a:t>figures</a:t>
            </a:r>
            <a:r>
              <a:rPr lang="en-US" sz="2400" b="1" dirty="0"/>
              <a:t> and </a:t>
            </a:r>
            <a:r>
              <a:rPr lang="en-US" sz="2400" b="1" dirty="0">
                <a:solidFill>
                  <a:srgbClr val="C00000"/>
                </a:solidFill>
              </a:rPr>
              <a:t>animations</a:t>
            </a:r>
            <a:r>
              <a:rPr lang="en-US" sz="2400" b="1" dirty="0"/>
              <a:t> to demonstrate a </a:t>
            </a:r>
            <a:r>
              <a:rPr lang="en-US" sz="2400" b="1" dirty="0">
                <a:solidFill>
                  <a:srgbClr val="C00000"/>
                </a:solidFill>
              </a:rPr>
              <a:t>simple running example </a:t>
            </a:r>
            <a:r>
              <a:rPr lang="en-US" sz="2400" b="1" dirty="0"/>
              <a:t>of your algorithm</a:t>
            </a:r>
          </a:p>
          <a:p>
            <a:r>
              <a:rPr lang="en-US" altLang="zh-CN" sz="2400" b="1" dirty="0"/>
              <a:t>Insert</a:t>
            </a:r>
            <a:r>
              <a:rPr lang="zh-CN" altLang="en-US" sz="2400" b="1" dirty="0"/>
              <a:t> </a:t>
            </a:r>
            <a:r>
              <a:rPr lang="en-US" altLang="zh-CN" sz="2400" b="1" dirty="0">
                <a:solidFill>
                  <a:srgbClr val="C00000"/>
                </a:solidFill>
              </a:rPr>
              <a:t>page</a:t>
            </a:r>
            <a:r>
              <a:rPr lang="zh-CN" altLang="en-US" sz="2400" b="1" dirty="0">
                <a:solidFill>
                  <a:srgbClr val="C00000"/>
                </a:solidFill>
              </a:rPr>
              <a:t> </a:t>
            </a:r>
            <a:r>
              <a:rPr lang="en-US" altLang="zh-CN" sz="2400" b="1" dirty="0">
                <a:solidFill>
                  <a:srgbClr val="C00000"/>
                </a:solidFill>
              </a:rPr>
              <a:t>number</a:t>
            </a:r>
            <a:r>
              <a:rPr lang="zh-CN" altLang="en-US" sz="2400" b="1" dirty="0">
                <a:solidFill>
                  <a:srgbClr val="C00000"/>
                </a:solidFill>
              </a:rPr>
              <a:t> </a:t>
            </a:r>
            <a:r>
              <a:rPr lang="en-US" altLang="zh-CN" sz="2400" b="1" dirty="0"/>
              <a:t>in each page, </a:t>
            </a:r>
            <a:r>
              <a:rPr lang="en-US" altLang="zh-CN" sz="2400" dirty="0"/>
              <a:t>so that it is convenient for the audiences to ask questions</a:t>
            </a:r>
            <a:endParaRPr lang="en-US" sz="2400" dirty="0"/>
          </a:p>
          <a:p>
            <a:r>
              <a:rPr lang="en-US" sz="2400" b="1" dirty="0"/>
              <a:t>Prepare some </a:t>
            </a:r>
            <a:r>
              <a:rPr lang="en-US" sz="2400" b="1" dirty="0">
                <a:solidFill>
                  <a:srgbClr val="C00000"/>
                </a:solidFill>
              </a:rPr>
              <a:t>backup slides </a:t>
            </a:r>
            <a:r>
              <a:rPr lang="en-US" sz="2400" dirty="0"/>
              <a:t>that demonstrate technical details of your solution, or any problem that the audiences may ask</a:t>
            </a:r>
          </a:p>
          <a:p>
            <a:pPr lvl="1"/>
            <a:endParaRPr lang="en-US" dirty="0"/>
          </a:p>
          <a:p>
            <a:endParaRPr lang="en-US" sz="2400" b="1" dirty="0"/>
          </a:p>
        </p:txBody>
      </p:sp>
      <p:sp>
        <p:nvSpPr>
          <p:cNvPr id="7" name="Rectangular Callout 6"/>
          <p:cNvSpPr/>
          <p:nvPr/>
        </p:nvSpPr>
        <p:spPr>
          <a:xfrm>
            <a:off x="7118252" y="1282163"/>
            <a:ext cx="4768947" cy="650237"/>
          </a:xfrm>
          <a:prstGeom prst="wedgeRectCallout">
            <a:avLst>
              <a:gd name="adj1" fmla="val -36313"/>
              <a:gd name="adj2" fmla="val -66880"/>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This is applicable </a:t>
            </a:r>
            <a:r>
              <a:rPr lang="en-US" altLang="zh-CN" sz="2000" dirty="0">
                <a:solidFill>
                  <a:schemeClr val="tx1"/>
                </a:solidFill>
              </a:rPr>
              <a:t>to</a:t>
            </a:r>
            <a:r>
              <a:rPr lang="en-US" sz="2000" dirty="0">
                <a:solidFill>
                  <a:schemeClr val="tx1"/>
                </a:solidFill>
              </a:rPr>
              <a:t> both </a:t>
            </a:r>
            <a:r>
              <a:rPr lang="en-US" sz="2000" b="1" dirty="0">
                <a:solidFill>
                  <a:schemeClr val="tx1"/>
                </a:solidFill>
              </a:rPr>
              <a:t>idea presentation</a:t>
            </a:r>
            <a:r>
              <a:rPr lang="en-US" sz="2000" dirty="0">
                <a:solidFill>
                  <a:schemeClr val="tx1"/>
                </a:solidFill>
              </a:rPr>
              <a:t> and </a:t>
            </a:r>
            <a:r>
              <a:rPr lang="en-US" sz="2000" b="1" dirty="0">
                <a:solidFill>
                  <a:schemeClr val="tx1"/>
                </a:solidFill>
              </a:rPr>
              <a:t>paper presentation</a:t>
            </a:r>
            <a:r>
              <a:rPr lang="en-US" sz="2000" dirty="0">
                <a:solidFill>
                  <a:schemeClr val="tx1"/>
                </a:solidFill>
              </a:rPr>
              <a:t> in the conference.</a:t>
            </a:r>
          </a:p>
        </p:txBody>
      </p:sp>
      <p:sp>
        <p:nvSpPr>
          <p:cNvPr id="4" name="Slide Number Placeholder 3"/>
          <p:cNvSpPr>
            <a:spLocks noGrp="1"/>
          </p:cNvSpPr>
          <p:nvPr>
            <p:ph type="sldNum" sz="quarter" idx="12"/>
          </p:nvPr>
        </p:nvSpPr>
        <p:spPr/>
        <p:txBody>
          <a:bodyPr/>
          <a:lstStyle/>
          <a:p>
            <a:fld id="{5581FF53-64DB-D64A-8590-7E305F417ACD}" type="slidenum">
              <a:rPr lang="en-US" smtClean="0"/>
              <a:t>23</a:t>
            </a:fld>
            <a:endParaRPr lang="en-US"/>
          </a:p>
        </p:txBody>
      </p:sp>
    </p:spTree>
    <p:extLst>
      <p:ext uri="{BB962C8B-B14F-4D97-AF65-F5344CB8AC3E}">
        <p14:creationId xmlns:p14="http://schemas.microsoft.com/office/powerpoint/2010/main" val="176629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Some Good Materials for PhD</a:t>
            </a:r>
            <a:endParaRPr lang="en-US" b="1" dirty="0"/>
          </a:p>
        </p:txBody>
      </p:sp>
      <p:sp>
        <p:nvSpPr>
          <p:cNvPr id="3" name="Content Placeholder 2"/>
          <p:cNvSpPr>
            <a:spLocks noGrp="1"/>
          </p:cNvSpPr>
          <p:nvPr>
            <p:ph idx="1"/>
          </p:nvPr>
        </p:nvSpPr>
        <p:spPr>
          <a:xfrm>
            <a:off x="838200" y="1375013"/>
            <a:ext cx="11353800" cy="5163899"/>
          </a:xfrm>
        </p:spPr>
        <p:txBody>
          <a:bodyPr>
            <a:noAutofit/>
          </a:bodyPr>
          <a:lstStyle/>
          <a:p>
            <a:r>
              <a:rPr lang="en-HK" dirty="0">
                <a:hlinkClick r:id="rId3"/>
              </a:rPr>
              <a:t>How to Read a Paper</a:t>
            </a:r>
            <a:r>
              <a:rPr lang="en-HK" dirty="0"/>
              <a:t>, </a:t>
            </a:r>
            <a:r>
              <a:rPr lang="en-HK" i="1" dirty="0"/>
              <a:t>by </a:t>
            </a:r>
            <a:r>
              <a:rPr lang="en-HK" i="1" dirty="0">
                <a:hlinkClick r:id="rId4"/>
              </a:rPr>
              <a:t>Prof. Srinivasan Keshav</a:t>
            </a:r>
            <a:r>
              <a:rPr lang="en-HK" dirty="0"/>
              <a:t>.</a:t>
            </a:r>
          </a:p>
          <a:p>
            <a:r>
              <a:rPr lang="en-HK" dirty="0">
                <a:hlinkClick r:id="rId5"/>
              </a:rPr>
              <a:t>A Research to Engineering Workflow</a:t>
            </a:r>
            <a:r>
              <a:rPr lang="en-HK" dirty="0"/>
              <a:t>, </a:t>
            </a:r>
            <a:r>
              <a:rPr lang="en-HK" i="1" dirty="0"/>
              <a:t>by </a:t>
            </a:r>
            <a:r>
              <a:rPr lang="en-HK" i="1" dirty="0">
                <a:hlinkClick r:id="rId6"/>
              </a:rPr>
              <a:t>Dr. Dustin Tran</a:t>
            </a:r>
            <a:r>
              <a:rPr lang="en-HK" dirty="0"/>
              <a:t>.</a:t>
            </a:r>
          </a:p>
          <a:p>
            <a:r>
              <a:rPr lang="en-HK" dirty="0">
                <a:hlinkClick r:id="rId7"/>
              </a:rPr>
              <a:t>On Coding, Ego and Attention</a:t>
            </a:r>
            <a:r>
              <a:rPr lang="en-HK" dirty="0"/>
              <a:t>, </a:t>
            </a:r>
            <a:r>
              <a:rPr lang="en-HK" i="1" dirty="0"/>
              <a:t>by </a:t>
            </a:r>
            <a:r>
              <a:rPr lang="en-HK" i="1" dirty="0">
                <a:hlinkClick r:id="rId8"/>
              </a:rPr>
              <a:t>Jose Browne</a:t>
            </a:r>
            <a:r>
              <a:rPr lang="en-HK" dirty="0"/>
              <a:t>.</a:t>
            </a:r>
          </a:p>
          <a:p>
            <a:r>
              <a:rPr lang="en-US" dirty="0">
                <a:hlinkClick r:id="rId9"/>
              </a:rPr>
              <a:t>Pre-requirement in CS PhD</a:t>
            </a:r>
            <a:r>
              <a:rPr lang="en-US" dirty="0"/>
              <a:t> (Chinese), by </a:t>
            </a:r>
            <a:r>
              <a:rPr lang="en-HK" i="1" u="sng" dirty="0">
                <a:hlinkClick r:id="rId10"/>
              </a:rPr>
              <a:t>BJTU Synergy Lab</a:t>
            </a:r>
          </a:p>
          <a:p>
            <a:r>
              <a:rPr lang="en-HK" dirty="0">
                <a:hlinkClick r:id="rId10"/>
              </a:rPr>
              <a:t>Crafting-Your-Research-Future</a:t>
            </a:r>
            <a:r>
              <a:rPr lang="en-US" dirty="0"/>
              <a:t>, by </a:t>
            </a:r>
            <a:r>
              <a:rPr lang="en-US" i="1" dirty="0"/>
              <a:t>Prof. Charles X. Ling and Prof. </a:t>
            </a:r>
            <a:r>
              <a:rPr lang="en-US" i="1" dirty="0" err="1"/>
              <a:t>Qiang</a:t>
            </a:r>
            <a:r>
              <a:rPr lang="en-US" i="1" dirty="0"/>
              <a:t> Yang</a:t>
            </a:r>
          </a:p>
          <a:p>
            <a:r>
              <a:rPr lang="en-US" dirty="0">
                <a:hlinkClick r:id="rId11"/>
              </a:rPr>
              <a:t>How to Have Your Abstract Rejected</a:t>
            </a:r>
            <a:r>
              <a:rPr lang="en-US" i="1" dirty="0"/>
              <a:t>, by </a:t>
            </a:r>
            <a:r>
              <a:rPr lang="en-HK" i="1" dirty="0"/>
              <a:t>Mary-Claire van </a:t>
            </a:r>
            <a:r>
              <a:rPr lang="en-HK" i="1" dirty="0" err="1"/>
              <a:t>Leunen</a:t>
            </a:r>
            <a:r>
              <a:rPr lang="en-HK" i="1" dirty="0"/>
              <a:t> and Richard Lipton</a:t>
            </a:r>
            <a:endParaRPr lang="en-US" i="1" dirty="0"/>
          </a:p>
          <a:p>
            <a:endParaRPr lang="en-US" sz="2400" b="1" dirty="0"/>
          </a:p>
        </p:txBody>
      </p:sp>
      <p:sp>
        <p:nvSpPr>
          <p:cNvPr id="4" name="Slide Number Placeholder 3"/>
          <p:cNvSpPr>
            <a:spLocks noGrp="1"/>
          </p:cNvSpPr>
          <p:nvPr>
            <p:ph type="sldNum" sz="quarter" idx="12"/>
          </p:nvPr>
        </p:nvSpPr>
        <p:spPr/>
        <p:txBody>
          <a:bodyPr/>
          <a:lstStyle/>
          <a:p>
            <a:fld id="{5581FF53-64DB-D64A-8590-7E305F417ACD}" type="slidenum">
              <a:rPr lang="en-US" smtClean="0"/>
              <a:t>24</a:t>
            </a:fld>
            <a:endParaRPr lang="en-US"/>
          </a:p>
        </p:txBody>
      </p:sp>
    </p:spTree>
    <p:extLst>
      <p:ext uri="{BB962C8B-B14F-4D97-AF65-F5344CB8AC3E}">
        <p14:creationId xmlns:p14="http://schemas.microsoft.com/office/powerpoint/2010/main" val="1061199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How to Be a Qualified PhD?</a:t>
            </a:r>
            <a:endParaRPr lang="en-US" b="1" dirty="0"/>
          </a:p>
        </p:txBody>
      </p:sp>
      <p:sp>
        <p:nvSpPr>
          <p:cNvPr id="3" name="Content Placeholder 2"/>
          <p:cNvSpPr>
            <a:spLocks noGrp="1"/>
          </p:cNvSpPr>
          <p:nvPr>
            <p:ph idx="1"/>
          </p:nvPr>
        </p:nvSpPr>
        <p:spPr>
          <a:xfrm>
            <a:off x="838200" y="1375013"/>
            <a:ext cx="10993582" cy="5163899"/>
          </a:xfrm>
        </p:spPr>
        <p:txBody>
          <a:bodyPr>
            <a:noAutofit/>
          </a:bodyPr>
          <a:lstStyle/>
          <a:p>
            <a:r>
              <a:rPr lang="en-US" sz="2400" b="1" dirty="0"/>
              <a:t>Be self-motivated. Time flies!</a:t>
            </a:r>
          </a:p>
          <a:p>
            <a:endParaRPr lang="en-US" altLang="zh-CN" sz="2400" b="1" dirty="0"/>
          </a:p>
          <a:p>
            <a:endParaRPr lang="en-US" altLang="zh-CN" sz="2400" b="1" dirty="0"/>
          </a:p>
          <a:p>
            <a:endParaRPr lang="en-US" altLang="zh-CN" sz="2400" b="1" dirty="0"/>
          </a:p>
          <a:p>
            <a:endParaRPr lang="en-US" altLang="zh-CN" sz="2400" b="1" dirty="0"/>
          </a:p>
          <a:p>
            <a:endParaRPr lang="en-US" sz="2400" b="1" dirty="0"/>
          </a:p>
        </p:txBody>
      </p:sp>
      <p:sp>
        <p:nvSpPr>
          <p:cNvPr id="4" name="Slide Number Placeholder 3"/>
          <p:cNvSpPr>
            <a:spLocks noGrp="1"/>
          </p:cNvSpPr>
          <p:nvPr>
            <p:ph type="sldNum" sz="quarter" idx="12"/>
          </p:nvPr>
        </p:nvSpPr>
        <p:spPr/>
        <p:txBody>
          <a:bodyPr/>
          <a:lstStyle/>
          <a:p>
            <a:fld id="{5581FF53-64DB-D64A-8590-7E305F417ACD}" type="slidenum">
              <a:rPr lang="en-US" smtClean="0"/>
              <a:t>25</a:t>
            </a:fld>
            <a:endParaRPr lang="en-US"/>
          </a:p>
        </p:txBody>
      </p:sp>
      <p:pic>
        <p:nvPicPr>
          <p:cNvPr id="5122" name="Picture 2">
            <a:extLst>
              <a:ext uri="{FF2B5EF4-FFF2-40B4-BE49-F238E27FC236}">
                <a16:creationId xmlns:a16="http://schemas.microsoft.com/office/drawing/2014/main" id="{5221BD4C-F3CD-054C-AD5E-86ED9C27C3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7830" y="1876120"/>
            <a:ext cx="9233510" cy="4616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0704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How to Be a Qualified PhD?</a:t>
            </a:r>
            <a:endParaRPr lang="en-US" b="1" dirty="0"/>
          </a:p>
        </p:txBody>
      </p:sp>
      <p:sp>
        <p:nvSpPr>
          <p:cNvPr id="3" name="Content Placeholder 2"/>
          <p:cNvSpPr>
            <a:spLocks noGrp="1"/>
          </p:cNvSpPr>
          <p:nvPr>
            <p:ph idx="1"/>
          </p:nvPr>
        </p:nvSpPr>
        <p:spPr>
          <a:xfrm>
            <a:off x="838200" y="1375013"/>
            <a:ext cx="10993582" cy="5163899"/>
          </a:xfrm>
        </p:spPr>
        <p:txBody>
          <a:bodyPr>
            <a:noAutofit/>
          </a:bodyPr>
          <a:lstStyle/>
          <a:p>
            <a:r>
              <a:rPr lang="en-US" sz="2400" b="1" dirty="0"/>
              <a:t>Conduct research </a:t>
            </a:r>
            <a:r>
              <a:rPr lang="en-US" sz="2400" b="1" dirty="0">
                <a:solidFill>
                  <a:srgbClr val="C00000"/>
                </a:solidFill>
              </a:rPr>
              <a:t>independently</a:t>
            </a:r>
            <a:r>
              <a:rPr lang="en-US" sz="2400" b="1" dirty="0"/>
              <a:t>.</a:t>
            </a:r>
          </a:p>
          <a:p>
            <a:r>
              <a:rPr lang="en-US" sz="2400" b="1" dirty="0">
                <a:solidFill>
                  <a:srgbClr val="C00000"/>
                </a:solidFill>
              </a:rPr>
              <a:t>Seek for knowledge and solutions independently</a:t>
            </a:r>
            <a:r>
              <a:rPr lang="en-US" sz="2400" b="1" dirty="0"/>
              <a:t>.</a:t>
            </a:r>
          </a:p>
          <a:p>
            <a:pPr lvl="1"/>
            <a:r>
              <a:rPr lang="en-US" b="1" dirty="0">
                <a:solidFill>
                  <a:srgbClr val="C00000"/>
                </a:solidFill>
              </a:rPr>
              <a:t>DO NOT wait</a:t>
            </a:r>
            <a:r>
              <a:rPr lang="en-US" dirty="0">
                <a:solidFill>
                  <a:srgbClr val="C00000"/>
                </a:solidFill>
              </a:rPr>
              <a:t> </a:t>
            </a:r>
            <a:r>
              <a:rPr lang="en-US" dirty="0"/>
              <a:t>for your supervisors and seniors to give good ideas/pass good papers/pass good tutorials to you. </a:t>
            </a:r>
          </a:p>
          <a:p>
            <a:pPr lvl="1"/>
            <a:r>
              <a:rPr lang="en-US" dirty="0"/>
              <a:t>It is good to talk with your friends/group mates/lab mates/roommates/classmates (I believe at least one of them is doing PhD as well). </a:t>
            </a:r>
            <a:r>
              <a:rPr lang="en-US" b="1" dirty="0"/>
              <a:t>Learn something from their research habits and experience.</a:t>
            </a:r>
            <a:endParaRPr lang="en-US" sz="2000" b="1" dirty="0"/>
          </a:p>
          <a:p>
            <a:pPr lvl="1"/>
            <a:endParaRPr lang="en-US" dirty="0"/>
          </a:p>
          <a:p>
            <a:endParaRPr lang="en-US" sz="2400" b="1" dirty="0"/>
          </a:p>
        </p:txBody>
      </p:sp>
      <p:sp>
        <p:nvSpPr>
          <p:cNvPr id="4" name="Slide Number Placeholder 3"/>
          <p:cNvSpPr>
            <a:spLocks noGrp="1"/>
          </p:cNvSpPr>
          <p:nvPr>
            <p:ph type="sldNum" sz="quarter" idx="12"/>
          </p:nvPr>
        </p:nvSpPr>
        <p:spPr/>
        <p:txBody>
          <a:bodyPr/>
          <a:lstStyle/>
          <a:p>
            <a:fld id="{5581FF53-64DB-D64A-8590-7E305F417ACD}" type="slidenum">
              <a:rPr lang="en-US" smtClean="0"/>
              <a:t>26</a:t>
            </a:fld>
            <a:endParaRPr lang="en-US"/>
          </a:p>
        </p:txBody>
      </p:sp>
      <p:sp>
        <p:nvSpPr>
          <p:cNvPr id="6" name="Rectangular Callout 5"/>
          <p:cNvSpPr/>
          <p:nvPr/>
        </p:nvSpPr>
        <p:spPr>
          <a:xfrm>
            <a:off x="6823844" y="1375166"/>
            <a:ext cx="4768947" cy="406803"/>
          </a:xfrm>
          <a:prstGeom prst="wedgeRectCallout">
            <a:avLst>
              <a:gd name="adj1" fmla="val -44472"/>
              <a:gd name="adj2" fmla="val 72971"/>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This is the most important ability of PhD. </a:t>
            </a:r>
          </a:p>
        </p:txBody>
      </p:sp>
    </p:spTree>
    <p:extLst>
      <p:ext uri="{BB962C8B-B14F-4D97-AF65-F5344CB8AC3E}">
        <p14:creationId xmlns:p14="http://schemas.microsoft.com/office/powerpoint/2010/main" val="39518993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How to Be a Qualified PhD?</a:t>
            </a:r>
            <a:endParaRPr lang="en-US" b="1" dirty="0"/>
          </a:p>
        </p:txBody>
      </p:sp>
      <p:sp>
        <p:nvSpPr>
          <p:cNvPr id="3" name="Content Placeholder 2"/>
          <p:cNvSpPr>
            <a:spLocks noGrp="1"/>
          </p:cNvSpPr>
          <p:nvPr>
            <p:ph idx="1"/>
          </p:nvPr>
        </p:nvSpPr>
        <p:spPr>
          <a:xfrm>
            <a:off x="838200" y="1328608"/>
            <a:ext cx="11575473" cy="5163899"/>
          </a:xfrm>
        </p:spPr>
        <p:txBody>
          <a:bodyPr>
            <a:noAutofit/>
          </a:bodyPr>
          <a:lstStyle/>
          <a:p>
            <a:r>
              <a:rPr lang="en-US" sz="2400" dirty="0"/>
              <a:t>Most people will come across </a:t>
            </a:r>
            <a:r>
              <a:rPr lang="en-US" sz="2400" b="1" dirty="0"/>
              <a:t>bad moments/failures/depression</a:t>
            </a:r>
            <a:r>
              <a:rPr lang="en-US" sz="2400" dirty="0"/>
              <a:t> during the PhD journey </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This is common and normal! Because doing research (and handling a lot of non-research issues such as courses/TA duties/projects at the same time) is </a:t>
            </a:r>
            <a:r>
              <a:rPr lang="en-US" b="1" dirty="0">
                <a:solidFill>
                  <a:srgbClr val="C00000"/>
                </a:solidFill>
              </a:rPr>
              <a:t>not easy</a:t>
            </a:r>
            <a:r>
              <a:rPr lang="en-US" dirty="0"/>
              <a:t>. </a:t>
            </a:r>
          </a:p>
          <a:p>
            <a:pPr lvl="1"/>
            <a:r>
              <a:rPr lang="en-US" dirty="0"/>
              <a:t>Your </a:t>
            </a:r>
            <a:r>
              <a:rPr lang="en-US" b="1" dirty="0">
                <a:solidFill>
                  <a:schemeClr val="accent6">
                    <a:lumMod val="75000"/>
                  </a:schemeClr>
                </a:solidFill>
              </a:rPr>
              <a:t>health</a:t>
            </a:r>
            <a:r>
              <a:rPr lang="en-US" dirty="0">
                <a:solidFill>
                  <a:schemeClr val="accent6">
                    <a:lumMod val="75000"/>
                  </a:schemeClr>
                </a:solidFill>
              </a:rPr>
              <a:t> </a:t>
            </a:r>
            <a:r>
              <a:rPr lang="en-US" dirty="0"/>
              <a:t>and </a:t>
            </a:r>
            <a:r>
              <a:rPr lang="en-US" b="1" dirty="0">
                <a:solidFill>
                  <a:schemeClr val="accent6">
                    <a:lumMod val="75000"/>
                  </a:schemeClr>
                </a:solidFill>
              </a:rPr>
              <a:t>happiness</a:t>
            </a:r>
            <a:r>
              <a:rPr lang="en-US" dirty="0"/>
              <a:t> are always the most important thing.</a:t>
            </a:r>
          </a:p>
          <a:p>
            <a:endParaRPr lang="en-US" sz="2400" dirty="0"/>
          </a:p>
        </p:txBody>
      </p:sp>
      <p:sp>
        <p:nvSpPr>
          <p:cNvPr id="4" name="Slide Number Placeholder 3"/>
          <p:cNvSpPr>
            <a:spLocks noGrp="1"/>
          </p:cNvSpPr>
          <p:nvPr>
            <p:ph type="sldNum" sz="quarter" idx="12"/>
          </p:nvPr>
        </p:nvSpPr>
        <p:spPr/>
        <p:txBody>
          <a:bodyPr/>
          <a:lstStyle/>
          <a:p>
            <a:fld id="{5581FF53-64DB-D64A-8590-7E305F417ACD}" type="slidenum">
              <a:rPr lang="en-US" smtClean="0"/>
              <a:t>27</a:t>
            </a:fld>
            <a:endParaRPr lang="en-US"/>
          </a:p>
        </p:txBody>
      </p:sp>
      <p:pic>
        <p:nvPicPr>
          <p:cNvPr id="1026" name="Picture 2" descr="動來動去- 加油，加油! @ Beauty :: 痞客邦::">
            <a:extLst>
              <a:ext uri="{FF2B5EF4-FFF2-40B4-BE49-F238E27FC236}">
                <a16:creationId xmlns:a16="http://schemas.microsoft.com/office/drawing/2014/main" id="{CE2C9CB3-BD4E-EF4B-88E2-4C680696523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532" b="25481"/>
          <a:stretch/>
        </p:blipFill>
        <p:spPr bwMode="auto">
          <a:xfrm>
            <a:off x="5036128" y="5924966"/>
            <a:ext cx="2514599" cy="862768"/>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PHD Comics: Professed? | Phd comics, Phd humor, Science comics">
            <a:extLst>
              <a:ext uri="{FF2B5EF4-FFF2-40B4-BE49-F238E27FC236}">
                <a16:creationId xmlns:a16="http://schemas.microsoft.com/office/drawing/2014/main" id="{A5DD8DA4-43DD-494D-9363-1F934D460A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664922"/>
            <a:ext cx="7620000" cy="323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84845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Plagiarism</a:t>
            </a:r>
            <a:endParaRPr lang="en-US" dirty="0"/>
          </a:p>
        </p:txBody>
      </p:sp>
      <p:sp>
        <p:nvSpPr>
          <p:cNvPr id="3" name="Subtitle 2"/>
          <p:cNvSpPr>
            <a:spLocks noGrp="1"/>
          </p:cNvSpPr>
          <p:nvPr>
            <p:ph type="subTitle" idx="1"/>
          </p:nvPr>
        </p:nvSpPr>
        <p:spPr/>
        <p:txBody>
          <a:bodyPr/>
          <a:lstStyle/>
          <a:p>
            <a:r>
              <a:rPr lang="en-US" dirty="0"/>
              <a:t>This is a very important issue, which is strongly related to the </a:t>
            </a:r>
            <a:r>
              <a:rPr lang="en-US" sz="4000" b="1" dirty="0">
                <a:solidFill>
                  <a:srgbClr val="FF0000"/>
                </a:solidFill>
              </a:rPr>
              <a:t>reputation</a:t>
            </a:r>
            <a:r>
              <a:rPr lang="en-US" b="1" dirty="0">
                <a:solidFill>
                  <a:srgbClr val="FF0000"/>
                </a:solidFill>
              </a:rPr>
              <a:t> </a:t>
            </a:r>
            <a:r>
              <a:rPr lang="en-US" dirty="0"/>
              <a:t>of your </a:t>
            </a:r>
            <a:r>
              <a:rPr lang="en-US" b="1" dirty="0"/>
              <a:t>supervisor</a:t>
            </a:r>
            <a:r>
              <a:rPr lang="en-US" dirty="0"/>
              <a:t> and </a:t>
            </a:r>
            <a:r>
              <a:rPr lang="en-US" b="1" dirty="0"/>
              <a:t>every group member</a:t>
            </a:r>
            <a:r>
              <a:rPr lang="en-US" dirty="0"/>
              <a:t>.</a:t>
            </a:r>
          </a:p>
        </p:txBody>
      </p:sp>
      <p:sp>
        <p:nvSpPr>
          <p:cNvPr id="4" name="Slide Number Placeholder 3"/>
          <p:cNvSpPr>
            <a:spLocks noGrp="1"/>
          </p:cNvSpPr>
          <p:nvPr>
            <p:ph type="sldNum" sz="quarter" idx="12"/>
          </p:nvPr>
        </p:nvSpPr>
        <p:spPr/>
        <p:txBody>
          <a:bodyPr/>
          <a:lstStyle/>
          <a:p>
            <a:fld id="{5581FF53-64DB-D64A-8590-7E305F417ACD}" type="slidenum">
              <a:rPr lang="en-US" smtClean="0"/>
              <a:t>28</a:t>
            </a:fld>
            <a:endParaRPr lang="en-US"/>
          </a:p>
        </p:txBody>
      </p:sp>
    </p:spTree>
    <p:extLst>
      <p:ext uri="{BB962C8B-B14F-4D97-AF65-F5344CB8AC3E}">
        <p14:creationId xmlns:p14="http://schemas.microsoft.com/office/powerpoint/2010/main" val="15285773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Plagiarism (Defined from ACM Society)</a:t>
            </a:r>
          </a:p>
        </p:txBody>
      </p:sp>
      <p:sp>
        <p:nvSpPr>
          <p:cNvPr id="3" name="Content Placeholder 2"/>
          <p:cNvSpPr>
            <a:spLocks noGrp="1"/>
          </p:cNvSpPr>
          <p:nvPr>
            <p:ph idx="1"/>
          </p:nvPr>
        </p:nvSpPr>
        <p:spPr>
          <a:xfrm>
            <a:off x="838200" y="1499947"/>
            <a:ext cx="10515600" cy="5163899"/>
          </a:xfrm>
        </p:spPr>
        <p:txBody>
          <a:bodyPr>
            <a:noAutofit/>
          </a:bodyPr>
          <a:lstStyle/>
          <a:p>
            <a:r>
              <a:rPr lang="en-US" sz="2000" b="1" dirty="0"/>
              <a:t>Level I - Incidental violation: </a:t>
            </a:r>
            <a:r>
              <a:rPr lang="zh-CN" altLang="en-US" sz="2000" b="1" dirty="0"/>
              <a:t> </a:t>
            </a:r>
            <a:endParaRPr lang="en-US" altLang="zh-CN" sz="2000" b="1" dirty="0"/>
          </a:p>
          <a:p>
            <a:pPr lvl="1"/>
            <a:r>
              <a:rPr lang="en-US" sz="2000" dirty="0"/>
              <a:t>Verbatim copying of small portions </a:t>
            </a:r>
            <a:r>
              <a:rPr lang="en-US" sz="2000" dirty="0">
                <a:solidFill>
                  <a:srgbClr val="FF0000"/>
                </a:solidFill>
              </a:rPr>
              <a:t>(less than 2 sentences) </a:t>
            </a:r>
            <a:r>
              <a:rPr lang="en-US" sz="2000" dirty="0"/>
              <a:t>of another author's paper with citing, but not clearly differentiating what text has been copied (e.g., not applying quotation marks correctly),</a:t>
            </a:r>
          </a:p>
          <a:p>
            <a:pPr lvl="1"/>
            <a:r>
              <a:rPr lang="en-US" altLang="zh-TW" sz="2000" dirty="0"/>
              <a:t>Or </a:t>
            </a:r>
            <a:r>
              <a:rPr lang="en-US" altLang="zh-TW" sz="2000" dirty="0">
                <a:solidFill>
                  <a:srgbClr val="FF0000"/>
                </a:solidFill>
              </a:rPr>
              <a:t>n</a:t>
            </a:r>
            <a:r>
              <a:rPr lang="en-US" sz="2000" dirty="0">
                <a:solidFill>
                  <a:srgbClr val="FF0000"/>
                </a:solidFill>
              </a:rPr>
              <a:t>ot citing the source </a:t>
            </a:r>
            <a:r>
              <a:rPr lang="en-US" sz="2000" dirty="0"/>
              <a:t>correctly,</a:t>
            </a:r>
          </a:p>
          <a:p>
            <a:pPr lvl="1"/>
            <a:r>
              <a:rPr lang="en-US" sz="2000" dirty="0"/>
              <a:t>Or </a:t>
            </a:r>
            <a:r>
              <a:rPr lang="en-US" sz="2000" dirty="0">
                <a:solidFill>
                  <a:srgbClr val="FF0000"/>
                </a:solidFill>
              </a:rPr>
              <a:t>self-plagiarism</a:t>
            </a:r>
            <a:r>
              <a:rPr lang="en-US" sz="2000" dirty="0"/>
              <a:t>/</a:t>
            </a:r>
            <a:r>
              <a:rPr lang="en-US" sz="2000" dirty="0">
                <a:solidFill>
                  <a:srgbClr val="FF0000"/>
                </a:solidFill>
              </a:rPr>
              <a:t>redundant publication</a:t>
            </a:r>
            <a:r>
              <a:rPr lang="en-US" sz="2000" dirty="0"/>
              <a:t>, if there are citations but they are </a:t>
            </a:r>
            <a:r>
              <a:rPr lang="en-US" sz="2000" dirty="0">
                <a:solidFill>
                  <a:srgbClr val="FF0000"/>
                </a:solidFill>
              </a:rPr>
              <a:t>poorly placed or misleading</a:t>
            </a:r>
            <a:endParaRPr lang="en-US" sz="2000" b="1" dirty="0">
              <a:solidFill>
                <a:srgbClr val="FF0000"/>
              </a:solidFill>
            </a:endParaRPr>
          </a:p>
          <a:p>
            <a:r>
              <a:rPr lang="en-US" altLang="zh-TW" sz="2000" b="1" dirty="0">
                <a:solidFill>
                  <a:srgbClr val="FF0000"/>
                </a:solidFill>
              </a:rPr>
              <a:t>Penalty</a:t>
            </a:r>
            <a:r>
              <a:rPr lang="en-US" sz="2000" b="1" dirty="0">
                <a:solidFill>
                  <a:srgbClr val="FF0000"/>
                </a:solidFill>
              </a:rPr>
              <a:t>: </a:t>
            </a:r>
          </a:p>
          <a:p>
            <a:pPr lvl="1"/>
            <a:r>
              <a:rPr lang="en-US" sz="2000" dirty="0"/>
              <a:t>Write </a:t>
            </a:r>
            <a:r>
              <a:rPr lang="en-US" sz="2000" b="1" dirty="0"/>
              <a:t>a letter of apology </a:t>
            </a:r>
            <a:r>
              <a:rPr lang="en-US" sz="2000" dirty="0"/>
              <a:t>to parties (e.g., editors, authors of prior works, co-authors) identified during the investigation, including an admission of wrong-doing.</a:t>
            </a:r>
          </a:p>
          <a:p>
            <a:pPr lvl="1"/>
            <a:r>
              <a:rPr lang="en-US" sz="2000" dirty="0"/>
              <a:t>Published items in the ACM Digital Library will be </a:t>
            </a:r>
            <a:r>
              <a:rPr lang="en-US" sz="2000" b="1" dirty="0">
                <a:solidFill>
                  <a:srgbClr val="FF0000"/>
                </a:solidFill>
              </a:rPr>
              <a:t>updated with a corrigendum noting </a:t>
            </a:r>
            <a:r>
              <a:rPr lang="en-US" sz="2000" dirty="0"/>
              <a:t>the reasons for change and addressing the issue. Unpublished items will be </a:t>
            </a:r>
            <a:r>
              <a:rPr lang="en-US" sz="2000" b="1" dirty="0">
                <a:solidFill>
                  <a:srgbClr val="FF0000"/>
                </a:solidFill>
              </a:rPr>
              <a:t>rejected</a:t>
            </a:r>
            <a:r>
              <a:rPr lang="en-US" sz="2000" b="1" dirty="0"/>
              <a:t> </a:t>
            </a:r>
            <a:r>
              <a:rPr lang="en-US" sz="2000" dirty="0"/>
              <a:t>without further </a:t>
            </a:r>
            <a:r>
              <a:rPr lang="en-US" altLang="zh-TW" sz="2000" dirty="0"/>
              <a:t>review.</a:t>
            </a:r>
            <a:endParaRPr lang="en-US" sz="2000" b="1" dirty="0"/>
          </a:p>
          <a:p>
            <a:endParaRPr lang="en-US" sz="2000" b="1" dirty="0"/>
          </a:p>
        </p:txBody>
      </p:sp>
      <p:sp>
        <p:nvSpPr>
          <p:cNvPr id="4" name="Slide Number Placeholder 3"/>
          <p:cNvSpPr>
            <a:spLocks noGrp="1"/>
          </p:cNvSpPr>
          <p:nvPr>
            <p:ph type="sldNum" sz="quarter" idx="12"/>
          </p:nvPr>
        </p:nvSpPr>
        <p:spPr/>
        <p:txBody>
          <a:bodyPr/>
          <a:lstStyle/>
          <a:p>
            <a:fld id="{5581FF53-64DB-D64A-8590-7E305F417ACD}" type="slidenum">
              <a:rPr lang="en-US" smtClean="0"/>
              <a:t>29</a:t>
            </a:fld>
            <a:endParaRPr lang="en-US"/>
          </a:p>
        </p:txBody>
      </p:sp>
      <p:sp>
        <p:nvSpPr>
          <p:cNvPr id="5" name="Rectangular Callout 4"/>
          <p:cNvSpPr/>
          <p:nvPr/>
        </p:nvSpPr>
        <p:spPr>
          <a:xfrm>
            <a:off x="2438400" y="27710"/>
            <a:ext cx="7543800" cy="649388"/>
          </a:xfrm>
          <a:prstGeom prst="wedgeRectCallout">
            <a:avLst>
              <a:gd name="adj1" fmla="val -7594"/>
              <a:gd name="adj2" fmla="val 70515"/>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Different societies have different policies. But most of them are similar. We take the policies from ACM </a:t>
            </a:r>
            <a:r>
              <a:rPr lang="en-US" sz="2000">
                <a:solidFill>
                  <a:schemeClr val="tx1"/>
                </a:solidFill>
              </a:rPr>
              <a:t>as an </a:t>
            </a:r>
            <a:r>
              <a:rPr lang="en-US" sz="2000" dirty="0">
                <a:solidFill>
                  <a:schemeClr val="tx1"/>
                </a:solidFill>
              </a:rPr>
              <a:t>example here.</a:t>
            </a:r>
          </a:p>
        </p:txBody>
      </p:sp>
    </p:spTree>
    <p:extLst>
      <p:ext uri="{BB962C8B-B14F-4D97-AF65-F5344CB8AC3E}">
        <p14:creationId xmlns:p14="http://schemas.microsoft.com/office/powerpoint/2010/main" val="723277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6235" y="1214438"/>
            <a:ext cx="9799530" cy="2387600"/>
          </a:xfrm>
        </p:spPr>
        <p:txBody>
          <a:bodyPr>
            <a:normAutofit/>
          </a:bodyPr>
          <a:lstStyle/>
          <a:p>
            <a:r>
              <a:rPr lang="en-US" altLang="zh-CN" sz="5400" b="1" dirty="0"/>
              <a:t>A</a:t>
            </a:r>
            <a:r>
              <a:rPr lang="zh-CN" altLang="en-US" sz="5400" b="1" dirty="0"/>
              <a:t> </a:t>
            </a:r>
            <a:r>
              <a:rPr lang="en-US" altLang="zh-CN" sz="5400" b="1" dirty="0"/>
              <a:t>PhD</a:t>
            </a:r>
            <a:r>
              <a:rPr lang="zh-CN" altLang="en-US" sz="5400" b="1" dirty="0"/>
              <a:t> </a:t>
            </a:r>
            <a:r>
              <a:rPr lang="en-US" altLang="zh-CN" sz="5400" b="1" dirty="0"/>
              <a:t>in</a:t>
            </a:r>
            <a:r>
              <a:rPr lang="zh-CN" altLang="en-US" sz="5400" b="1" dirty="0"/>
              <a:t> </a:t>
            </a:r>
            <a:r>
              <a:rPr lang="en-US" altLang="zh-CN" sz="5400" b="1" dirty="0"/>
              <a:t>HKUST</a:t>
            </a:r>
            <a:endParaRPr lang="en-US" sz="5400" dirty="0"/>
          </a:p>
        </p:txBody>
      </p:sp>
      <p:sp>
        <p:nvSpPr>
          <p:cNvPr id="5" name="Slide Number Placeholder 4"/>
          <p:cNvSpPr>
            <a:spLocks noGrp="1"/>
          </p:cNvSpPr>
          <p:nvPr>
            <p:ph type="sldNum" sz="quarter" idx="12"/>
          </p:nvPr>
        </p:nvSpPr>
        <p:spPr/>
        <p:txBody>
          <a:bodyPr/>
          <a:lstStyle/>
          <a:p>
            <a:fld id="{5581FF53-64DB-D64A-8590-7E305F417ACD}" type="slidenum">
              <a:rPr lang="en-US" smtClean="0"/>
              <a:t>3</a:t>
            </a:fld>
            <a:endParaRPr lang="en-US"/>
          </a:p>
        </p:txBody>
      </p:sp>
      <p:pic>
        <p:nvPicPr>
          <p:cNvPr id="7170" name="Picture 2" descr="HKUST Graduation Bear (PhD)">
            <a:extLst>
              <a:ext uri="{FF2B5EF4-FFF2-40B4-BE49-F238E27FC236}">
                <a16:creationId xmlns:a16="http://schemas.microsoft.com/office/drawing/2014/main" id="{AC7E1647-2B62-4742-BF84-181EC5236B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0504" y="3627943"/>
            <a:ext cx="2370992" cy="3093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95867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Plagiarism (Defined from ACM Society)</a:t>
            </a:r>
          </a:p>
        </p:txBody>
      </p:sp>
      <p:sp>
        <p:nvSpPr>
          <p:cNvPr id="3" name="Content Placeholder 2"/>
          <p:cNvSpPr>
            <a:spLocks noGrp="1"/>
          </p:cNvSpPr>
          <p:nvPr>
            <p:ph idx="1"/>
          </p:nvPr>
        </p:nvSpPr>
        <p:spPr>
          <a:xfrm>
            <a:off x="838200" y="1499947"/>
            <a:ext cx="10515600" cy="5163899"/>
          </a:xfrm>
        </p:spPr>
        <p:txBody>
          <a:bodyPr>
            <a:noAutofit/>
          </a:bodyPr>
          <a:lstStyle/>
          <a:p>
            <a:r>
              <a:rPr lang="en-US" sz="2000" b="1" dirty="0"/>
              <a:t>Level II - Low-level violation: </a:t>
            </a:r>
          </a:p>
          <a:p>
            <a:pPr lvl="1"/>
            <a:r>
              <a:rPr lang="en-US" sz="2000" dirty="0"/>
              <a:t>Verbatim copying of small portions </a:t>
            </a:r>
            <a:r>
              <a:rPr lang="en-US" sz="2000" dirty="0">
                <a:solidFill>
                  <a:srgbClr val="FF0000"/>
                </a:solidFill>
              </a:rPr>
              <a:t>(more than 3 sentences)</a:t>
            </a:r>
            <a:r>
              <a:rPr lang="en-US" sz="2000" dirty="0"/>
              <a:t> of another author's paper with citing, but not clearly differentiating what text has been copied (e.g., not applying quotation marks correctly),</a:t>
            </a:r>
          </a:p>
          <a:p>
            <a:pPr lvl="1"/>
            <a:r>
              <a:rPr lang="en-US" altLang="zh-TW" sz="2000" dirty="0"/>
              <a:t>Or </a:t>
            </a:r>
            <a:r>
              <a:rPr lang="en-US" altLang="zh-TW" sz="2000" dirty="0">
                <a:solidFill>
                  <a:srgbClr val="FF0000"/>
                </a:solidFill>
              </a:rPr>
              <a:t>n</a:t>
            </a:r>
            <a:r>
              <a:rPr lang="en-US" sz="2000" dirty="0">
                <a:solidFill>
                  <a:srgbClr val="FF0000"/>
                </a:solidFill>
              </a:rPr>
              <a:t>ot citing the source </a:t>
            </a:r>
            <a:r>
              <a:rPr lang="en-US" sz="2000" dirty="0"/>
              <a:t>correctly,</a:t>
            </a:r>
          </a:p>
          <a:p>
            <a:pPr lvl="1"/>
            <a:r>
              <a:rPr lang="en-US" sz="2000" dirty="0"/>
              <a:t>Or </a:t>
            </a:r>
            <a:r>
              <a:rPr lang="en-US" sz="2000" dirty="0">
                <a:solidFill>
                  <a:srgbClr val="FF0000"/>
                </a:solidFill>
              </a:rPr>
              <a:t>self-plagiarism</a:t>
            </a:r>
            <a:r>
              <a:rPr lang="en-US" sz="2000" dirty="0"/>
              <a:t>/</a:t>
            </a:r>
            <a:r>
              <a:rPr lang="en-US" sz="2000" dirty="0">
                <a:solidFill>
                  <a:srgbClr val="FF0000"/>
                </a:solidFill>
              </a:rPr>
              <a:t>redundant publication,</a:t>
            </a:r>
            <a:r>
              <a:rPr lang="en-US" sz="2000" dirty="0"/>
              <a:t> </a:t>
            </a:r>
            <a:r>
              <a:rPr lang="en-US" sz="2000" dirty="0">
                <a:solidFill>
                  <a:srgbClr val="FF0000"/>
                </a:solidFill>
              </a:rPr>
              <a:t>without citations</a:t>
            </a:r>
          </a:p>
          <a:p>
            <a:pPr lvl="1"/>
            <a:endParaRPr lang="en-US" sz="2000" b="1" dirty="0">
              <a:solidFill>
                <a:srgbClr val="FF0000"/>
              </a:solidFill>
            </a:endParaRPr>
          </a:p>
          <a:p>
            <a:r>
              <a:rPr lang="en-US" altLang="zh-TW" sz="2000" b="1" dirty="0">
                <a:solidFill>
                  <a:srgbClr val="FF0000"/>
                </a:solidFill>
              </a:rPr>
              <a:t>Penalty </a:t>
            </a:r>
            <a:r>
              <a:rPr lang="en-US" sz="2000" b="1" dirty="0">
                <a:solidFill>
                  <a:srgbClr val="FF0000"/>
                </a:solidFill>
              </a:rPr>
              <a:t>: </a:t>
            </a:r>
          </a:p>
          <a:p>
            <a:pPr lvl="1"/>
            <a:r>
              <a:rPr lang="en-US" sz="2000" dirty="0"/>
              <a:t>Write </a:t>
            </a:r>
            <a:r>
              <a:rPr lang="en-US" sz="2000" b="1" dirty="0"/>
              <a:t>a letter of apology </a:t>
            </a:r>
            <a:r>
              <a:rPr lang="en-US" sz="2000" dirty="0"/>
              <a:t>to parties (e.g., editors, authors of prior works, co-authors) identified during the investigation, including an admission of wrong-doing.</a:t>
            </a:r>
          </a:p>
          <a:p>
            <a:pPr lvl="1"/>
            <a:r>
              <a:rPr lang="en-US" sz="2000" dirty="0"/>
              <a:t>Published items in the ACM Digital Library will be </a:t>
            </a:r>
            <a:r>
              <a:rPr lang="en-US" altLang="zh-CN" sz="2000" b="1" dirty="0">
                <a:solidFill>
                  <a:srgbClr val="FF0000"/>
                </a:solidFill>
              </a:rPr>
              <a:t>withdrawn</a:t>
            </a:r>
            <a:r>
              <a:rPr lang="en-US" sz="2000" dirty="0"/>
              <a:t>. Unpublished items will be </a:t>
            </a:r>
            <a:r>
              <a:rPr lang="en-US" sz="2000" b="1" dirty="0">
                <a:solidFill>
                  <a:srgbClr val="FF0000"/>
                </a:solidFill>
              </a:rPr>
              <a:t>rejected</a:t>
            </a:r>
            <a:r>
              <a:rPr lang="en-US" sz="2000" dirty="0"/>
              <a:t> without further review.</a:t>
            </a:r>
          </a:p>
          <a:p>
            <a:endParaRPr lang="en-US" sz="2000" b="1" dirty="0"/>
          </a:p>
        </p:txBody>
      </p:sp>
      <p:sp>
        <p:nvSpPr>
          <p:cNvPr id="4" name="Slide Number Placeholder 3"/>
          <p:cNvSpPr>
            <a:spLocks noGrp="1"/>
          </p:cNvSpPr>
          <p:nvPr>
            <p:ph type="sldNum" sz="quarter" idx="12"/>
          </p:nvPr>
        </p:nvSpPr>
        <p:spPr/>
        <p:txBody>
          <a:bodyPr/>
          <a:lstStyle/>
          <a:p>
            <a:fld id="{5581FF53-64DB-D64A-8590-7E305F417ACD}" type="slidenum">
              <a:rPr lang="en-US" smtClean="0"/>
              <a:t>30</a:t>
            </a:fld>
            <a:endParaRPr lang="en-US"/>
          </a:p>
        </p:txBody>
      </p:sp>
    </p:spTree>
    <p:extLst>
      <p:ext uri="{BB962C8B-B14F-4D97-AF65-F5344CB8AC3E}">
        <p14:creationId xmlns:p14="http://schemas.microsoft.com/office/powerpoint/2010/main" val="2167052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Plagiarism (Defined from ACM Society)</a:t>
            </a:r>
          </a:p>
        </p:txBody>
      </p:sp>
      <p:sp>
        <p:nvSpPr>
          <p:cNvPr id="3" name="Content Placeholder 2"/>
          <p:cNvSpPr>
            <a:spLocks noGrp="1"/>
          </p:cNvSpPr>
          <p:nvPr>
            <p:ph idx="1"/>
          </p:nvPr>
        </p:nvSpPr>
        <p:spPr>
          <a:xfrm>
            <a:off x="838200" y="1499947"/>
            <a:ext cx="10515600" cy="5163899"/>
          </a:xfrm>
        </p:spPr>
        <p:txBody>
          <a:bodyPr>
            <a:normAutofit/>
          </a:bodyPr>
          <a:lstStyle/>
          <a:p>
            <a:r>
              <a:rPr lang="en-US" sz="2000" b="1" dirty="0"/>
              <a:t>Level III - Moderate violation: </a:t>
            </a:r>
          </a:p>
          <a:p>
            <a:pPr lvl="1"/>
            <a:r>
              <a:rPr lang="en-US" sz="2000" dirty="0"/>
              <a:t>Verbatim copying, </a:t>
            </a:r>
          </a:p>
          <a:p>
            <a:pPr lvl="1"/>
            <a:r>
              <a:rPr lang="en-US" sz="2000" dirty="0"/>
              <a:t>Or near-verbatim copying, </a:t>
            </a:r>
          </a:p>
          <a:p>
            <a:pPr lvl="1"/>
            <a:r>
              <a:rPr lang="en-US" altLang="zh-TW" sz="2000" dirty="0"/>
              <a:t>Or p</a:t>
            </a:r>
            <a:r>
              <a:rPr lang="en-US" sz="2000" dirty="0"/>
              <a:t>urposely </a:t>
            </a:r>
            <a:r>
              <a:rPr lang="en-US" sz="2000" u="sng" dirty="0">
                <a:solidFill>
                  <a:srgbClr val="FF0000"/>
                </a:solidFill>
              </a:rPr>
              <a:t>paraphrasing </a:t>
            </a:r>
            <a:r>
              <a:rPr lang="en-US" sz="2000" b="1" u="sng" dirty="0">
                <a:solidFill>
                  <a:srgbClr val="FF0000"/>
                </a:solidFill>
              </a:rPr>
              <a:t>several elements </a:t>
            </a:r>
            <a:r>
              <a:rPr lang="en-US" sz="2000" dirty="0"/>
              <a:t>of another author‘s work,</a:t>
            </a:r>
          </a:p>
          <a:p>
            <a:pPr lvl="1"/>
            <a:r>
              <a:rPr lang="en-US" altLang="zh-TW" sz="2000" dirty="0"/>
              <a:t>Or </a:t>
            </a:r>
            <a:r>
              <a:rPr lang="en-US" altLang="zh-TW" sz="2000" dirty="0">
                <a:solidFill>
                  <a:srgbClr val="FF0000"/>
                </a:solidFill>
              </a:rPr>
              <a:t>c</a:t>
            </a:r>
            <a:r>
              <a:rPr lang="en-US" sz="2000" dirty="0">
                <a:solidFill>
                  <a:srgbClr val="FF0000"/>
                </a:solidFill>
              </a:rPr>
              <a:t>opying elements </a:t>
            </a:r>
            <a:r>
              <a:rPr lang="en-US" sz="2000" dirty="0"/>
              <a:t>of another author's </a:t>
            </a:r>
            <a:r>
              <a:rPr lang="en-US" altLang="zh-TW" sz="2000" dirty="0"/>
              <a:t>w</a:t>
            </a:r>
            <a:r>
              <a:rPr lang="en-US" sz="2000" dirty="0"/>
              <a:t>ork </a:t>
            </a:r>
            <a:r>
              <a:rPr lang="en-US" sz="2000" dirty="0">
                <a:solidFill>
                  <a:srgbClr val="FF0000"/>
                </a:solidFill>
              </a:rPr>
              <a:t>without citing the sources</a:t>
            </a:r>
            <a:r>
              <a:rPr lang="en-US" sz="2000" dirty="0"/>
              <a:t> </a:t>
            </a:r>
            <a:r>
              <a:rPr lang="en-US" altLang="zh-TW" sz="2000" dirty="0"/>
              <a:t>or</a:t>
            </a:r>
            <a:r>
              <a:rPr lang="en-US" sz="2000" dirty="0"/>
              <a:t> </a:t>
            </a:r>
            <a:r>
              <a:rPr lang="en-US" sz="2000" dirty="0">
                <a:solidFill>
                  <a:srgbClr val="FF0000"/>
                </a:solidFill>
              </a:rPr>
              <a:t>without clearly delineating the source material</a:t>
            </a:r>
            <a:r>
              <a:rPr lang="en-US" sz="2000" dirty="0"/>
              <a:t> </a:t>
            </a:r>
            <a:endParaRPr lang="en-US" sz="2000" b="1" dirty="0"/>
          </a:p>
          <a:p>
            <a:r>
              <a:rPr lang="en-US" sz="2000" b="1" dirty="0">
                <a:solidFill>
                  <a:srgbClr val="FF0000"/>
                </a:solidFill>
              </a:rPr>
              <a:t>Penalty: </a:t>
            </a:r>
          </a:p>
          <a:p>
            <a:pPr lvl="1"/>
            <a:r>
              <a:rPr lang="en-US" sz="2000" dirty="0"/>
              <a:t>Write </a:t>
            </a:r>
            <a:r>
              <a:rPr lang="en-US" sz="2000" b="1" dirty="0"/>
              <a:t>a letter of apology </a:t>
            </a:r>
            <a:r>
              <a:rPr lang="en-US" sz="2000" dirty="0"/>
              <a:t>to parties (e.g., editors, authors of prior works, co-authors) identified during the investigation, including an admission of wrong-doing.</a:t>
            </a:r>
          </a:p>
          <a:p>
            <a:pPr lvl="1"/>
            <a:r>
              <a:rPr lang="en-US" sz="2000" dirty="0"/>
              <a:t>Published items in the ACM Digital Library will be </a:t>
            </a:r>
            <a:r>
              <a:rPr lang="en-US" altLang="zh-CN" sz="2000" b="1" dirty="0">
                <a:solidFill>
                  <a:srgbClr val="FF0000"/>
                </a:solidFill>
              </a:rPr>
              <a:t>withdrawn</a:t>
            </a:r>
            <a:r>
              <a:rPr lang="en-US" sz="2000" dirty="0"/>
              <a:t>. Unpublished items will be </a:t>
            </a:r>
            <a:r>
              <a:rPr lang="en-US" sz="2000" b="1" dirty="0">
                <a:solidFill>
                  <a:srgbClr val="FF0000"/>
                </a:solidFill>
              </a:rPr>
              <a:t>rejected</a:t>
            </a:r>
            <a:r>
              <a:rPr lang="en-US" sz="2000" dirty="0"/>
              <a:t> without further review.</a:t>
            </a:r>
          </a:p>
          <a:p>
            <a:pPr lvl="1"/>
            <a:r>
              <a:rPr lang="en-US" sz="2000" u="sng" dirty="0"/>
              <a:t>Banned from contributing to </a:t>
            </a:r>
            <a:r>
              <a:rPr lang="en-US" sz="2000" b="1" u="sng" dirty="0">
                <a:solidFill>
                  <a:srgbClr val="FF0000"/>
                </a:solidFill>
              </a:rPr>
              <a:t>any related ACM Venue</a:t>
            </a:r>
            <a:r>
              <a:rPr lang="en-US" sz="2000" b="1" u="sng" dirty="0"/>
              <a:t> </a:t>
            </a:r>
            <a:r>
              <a:rPr lang="en-US" sz="2000" u="sng" dirty="0"/>
              <a:t>for </a:t>
            </a:r>
            <a:r>
              <a:rPr lang="en-US" sz="3600" b="1" u="sng" dirty="0">
                <a:solidFill>
                  <a:srgbClr val="FF0000"/>
                </a:solidFill>
              </a:rPr>
              <a:t>a full calendar year</a:t>
            </a:r>
            <a:r>
              <a:rPr lang="en-US" sz="2000" u="sng" dirty="0"/>
              <a:t>.</a:t>
            </a:r>
          </a:p>
          <a:p>
            <a:pPr lvl="1"/>
            <a:r>
              <a:rPr lang="en-US" sz="2000" b="1" dirty="0"/>
              <a:t>A letter explaining the violation, findings, and penalties </a:t>
            </a:r>
            <a:r>
              <a:rPr lang="en-US" sz="2000" dirty="0"/>
              <a:t>will be sent to the Dean, chair, or supervisor of each party found in violation.</a:t>
            </a:r>
          </a:p>
          <a:p>
            <a:pPr lvl="1"/>
            <a:endParaRPr lang="en-US" sz="2000" dirty="0"/>
          </a:p>
        </p:txBody>
      </p:sp>
      <p:sp>
        <p:nvSpPr>
          <p:cNvPr id="4" name="Slide Number Placeholder 3"/>
          <p:cNvSpPr>
            <a:spLocks noGrp="1"/>
          </p:cNvSpPr>
          <p:nvPr>
            <p:ph type="sldNum" sz="quarter" idx="12"/>
          </p:nvPr>
        </p:nvSpPr>
        <p:spPr/>
        <p:txBody>
          <a:bodyPr/>
          <a:lstStyle/>
          <a:p>
            <a:fld id="{5581FF53-64DB-D64A-8590-7E305F417ACD}" type="slidenum">
              <a:rPr lang="en-US" smtClean="0"/>
              <a:t>31</a:t>
            </a:fld>
            <a:endParaRPr lang="en-US"/>
          </a:p>
        </p:txBody>
      </p:sp>
    </p:spTree>
    <p:extLst>
      <p:ext uri="{BB962C8B-B14F-4D97-AF65-F5344CB8AC3E}">
        <p14:creationId xmlns:p14="http://schemas.microsoft.com/office/powerpoint/2010/main" val="1822261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Plagiarism (Defined from ACM Society)</a:t>
            </a:r>
          </a:p>
        </p:txBody>
      </p:sp>
      <p:sp>
        <p:nvSpPr>
          <p:cNvPr id="3" name="Content Placeholder 2"/>
          <p:cNvSpPr>
            <a:spLocks noGrp="1"/>
          </p:cNvSpPr>
          <p:nvPr>
            <p:ph idx="1"/>
          </p:nvPr>
        </p:nvSpPr>
        <p:spPr>
          <a:xfrm>
            <a:off x="838200" y="1499947"/>
            <a:ext cx="10515600" cy="5163899"/>
          </a:xfrm>
        </p:spPr>
        <p:txBody>
          <a:bodyPr>
            <a:normAutofit/>
          </a:bodyPr>
          <a:lstStyle/>
          <a:p>
            <a:r>
              <a:rPr lang="en-US" sz="2000" b="1" dirty="0"/>
              <a:t>Level IV - Significant violation:</a:t>
            </a:r>
          </a:p>
          <a:p>
            <a:pPr lvl="1"/>
            <a:r>
              <a:rPr lang="en-US" sz="2000" dirty="0"/>
              <a:t>Verbatim copying, </a:t>
            </a:r>
          </a:p>
          <a:p>
            <a:pPr lvl="1"/>
            <a:r>
              <a:rPr lang="en-US" sz="2000" dirty="0"/>
              <a:t>Or near-verbatim copying, </a:t>
            </a:r>
          </a:p>
          <a:p>
            <a:pPr lvl="1"/>
            <a:r>
              <a:rPr lang="en-US" altLang="zh-TW" sz="2000" dirty="0"/>
              <a:t>Or p</a:t>
            </a:r>
            <a:r>
              <a:rPr lang="en-US" sz="2000" dirty="0"/>
              <a:t>urposely </a:t>
            </a:r>
            <a:r>
              <a:rPr lang="en-US" sz="2000" u="sng" dirty="0">
                <a:solidFill>
                  <a:srgbClr val="FF0000"/>
                </a:solidFill>
              </a:rPr>
              <a:t>paraphrasing </a:t>
            </a:r>
            <a:r>
              <a:rPr lang="en-US" sz="2000" b="1" u="sng" dirty="0">
                <a:solidFill>
                  <a:srgbClr val="FF0000"/>
                </a:solidFill>
              </a:rPr>
              <a:t>a significant portion</a:t>
            </a:r>
            <a:r>
              <a:rPr lang="en-US" sz="2000" u="sng" dirty="0">
                <a:solidFill>
                  <a:srgbClr val="FF0000"/>
                </a:solidFill>
              </a:rPr>
              <a:t> </a:t>
            </a:r>
            <a:r>
              <a:rPr lang="en-US" sz="2000" dirty="0"/>
              <a:t>of another author's work </a:t>
            </a:r>
            <a:r>
              <a:rPr lang="en-US" sz="2000" dirty="0">
                <a:solidFill>
                  <a:srgbClr val="FF0000"/>
                </a:solidFill>
              </a:rPr>
              <a:t>without citing the sources</a:t>
            </a:r>
            <a:r>
              <a:rPr lang="en-US" sz="2000" dirty="0"/>
              <a:t> and </a:t>
            </a:r>
            <a:r>
              <a:rPr lang="en-US" sz="2000" dirty="0">
                <a:solidFill>
                  <a:srgbClr val="FF0000"/>
                </a:solidFill>
              </a:rPr>
              <a:t>without clearly delineating the source material</a:t>
            </a:r>
          </a:p>
          <a:p>
            <a:r>
              <a:rPr lang="en-US" sz="2000" b="1" dirty="0">
                <a:solidFill>
                  <a:srgbClr val="FF0000"/>
                </a:solidFill>
              </a:rPr>
              <a:t>Penalty: </a:t>
            </a:r>
          </a:p>
          <a:p>
            <a:pPr lvl="1"/>
            <a:r>
              <a:rPr lang="en-US" sz="2000" dirty="0"/>
              <a:t>Write </a:t>
            </a:r>
            <a:r>
              <a:rPr lang="en-US" sz="2000" b="1" dirty="0"/>
              <a:t>a letter of apology </a:t>
            </a:r>
            <a:r>
              <a:rPr lang="en-US" sz="2000" dirty="0"/>
              <a:t>to parties (e.g., editors, authors of prior works, co-authors) identified during the investigation, including an admission of wrong-doing.</a:t>
            </a:r>
          </a:p>
          <a:p>
            <a:pPr lvl="1"/>
            <a:r>
              <a:rPr lang="en-US" sz="2000" dirty="0"/>
              <a:t>Published items in the ACM Digital Library will be </a:t>
            </a:r>
            <a:r>
              <a:rPr lang="en-US" altLang="zh-CN" sz="2000" b="1" dirty="0">
                <a:solidFill>
                  <a:srgbClr val="FF0000"/>
                </a:solidFill>
              </a:rPr>
              <a:t>withdrawn</a:t>
            </a:r>
            <a:r>
              <a:rPr lang="en-US" sz="2000" dirty="0"/>
              <a:t>. Unpublished items will be </a:t>
            </a:r>
            <a:r>
              <a:rPr lang="en-US" sz="2000" b="1" dirty="0">
                <a:solidFill>
                  <a:srgbClr val="FF0000"/>
                </a:solidFill>
              </a:rPr>
              <a:t>rejected</a:t>
            </a:r>
            <a:r>
              <a:rPr lang="en-US" sz="2000" dirty="0"/>
              <a:t> without further review.</a:t>
            </a:r>
          </a:p>
          <a:p>
            <a:pPr lvl="1"/>
            <a:r>
              <a:rPr lang="en-US" sz="2000" u="sng" dirty="0"/>
              <a:t>Banned from submission to </a:t>
            </a:r>
            <a:r>
              <a:rPr lang="en-US" sz="2000" b="1" u="sng" dirty="0">
                <a:solidFill>
                  <a:srgbClr val="FF0000"/>
                </a:solidFill>
              </a:rPr>
              <a:t>any ACM Venue </a:t>
            </a:r>
            <a:r>
              <a:rPr lang="en-US" sz="2000" u="sng" dirty="0"/>
              <a:t>for the </a:t>
            </a:r>
            <a:r>
              <a:rPr lang="en-US" sz="4400" b="1" u="sng" dirty="0">
                <a:solidFill>
                  <a:srgbClr val="FF0000"/>
                </a:solidFill>
              </a:rPr>
              <a:t>next two years</a:t>
            </a:r>
            <a:r>
              <a:rPr lang="en-US" sz="2000" u="sng" dirty="0"/>
              <a:t>.</a:t>
            </a:r>
          </a:p>
          <a:p>
            <a:pPr lvl="1"/>
            <a:r>
              <a:rPr lang="en-US" sz="2000" b="1" dirty="0"/>
              <a:t>A letter explaining the violation, findings, and penalties </a:t>
            </a:r>
            <a:r>
              <a:rPr lang="en-US" sz="2000" dirty="0"/>
              <a:t>will be sent to the Dean, chair, or supervisor of each party found in violation.</a:t>
            </a:r>
          </a:p>
          <a:p>
            <a:pPr lvl="1"/>
            <a:endParaRPr lang="en-US" sz="2000" u="sng" dirty="0"/>
          </a:p>
        </p:txBody>
      </p:sp>
      <p:sp>
        <p:nvSpPr>
          <p:cNvPr id="4" name="Slide Number Placeholder 3"/>
          <p:cNvSpPr>
            <a:spLocks noGrp="1"/>
          </p:cNvSpPr>
          <p:nvPr>
            <p:ph type="sldNum" sz="quarter" idx="12"/>
          </p:nvPr>
        </p:nvSpPr>
        <p:spPr/>
        <p:txBody>
          <a:bodyPr/>
          <a:lstStyle/>
          <a:p>
            <a:fld id="{5581FF53-64DB-D64A-8590-7E305F417ACD}" type="slidenum">
              <a:rPr lang="en-US" smtClean="0"/>
              <a:t>32</a:t>
            </a:fld>
            <a:endParaRPr lang="en-US"/>
          </a:p>
        </p:txBody>
      </p:sp>
    </p:spTree>
    <p:extLst>
      <p:ext uri="{BB962C8B-B14F-4D97-AF65-F5344CB8AC3E}">
        <p14:creationId xmlns:p14="http://schemas.microsoft.com/office/powerpoint/2010/main" val="14307219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Plagiarism (Defined from ACM Society)</a:t>
            </a:r>
          </a:p>
        </p:txBody>
      </p:sp>
      <p:sp>
        <p:nvSpPr>
          <p:cNvPr id="3" name="Content Placeholder 2"/>
          <p:cNvSpPr>
            <a:spLocks noGrp="1"/>
          </p:cNvSpPr>
          <p:nvPr>
            <p:ph idx="1"/>
          </p:nvPr>
        </p:nvSpPr>
        <p:spPr>
          <a:xfrm>
            <a:off x="838200" y="1499947"/>
            <a:ext cx="10515600" cy="5163899"/>
          </a:xfrm>
        </p:spPr>
        <p:txBody>
          <a:bodyPr>
            <a:normAutofit/>
          </a:bodyPr>
          <a:lstStyle/>
          <a:p>
            <a:r>
              <a:rPr lang="en-US" sz="2000" b="1" dirty="0"/>
              <a:t>Level </a:t>
            </a:r>
            <a:r>
              <a:rPr lang="en-US" altLang="zh-CN" sz="2000" b="1" dirty="0"/>
              <a:t>V</a:t>
            </a:r>
            <a:r>
              <a:rPr lang="en-US" sz="2000" b="1" dirty="0"/>
              <a:t> - Severe violation:</a:t>
            </a:r>
          </a:p>
          <a:p>
            <a:pPr lvl="1"/>
            <a:r>
              <a:rPr lang="en-US" altLang="zh-CN" sz="2000" dirty="0"/>
              <a:t>Repeated</a:t>
            </a:r>
            <a:r>
              <a:rPr lang="zh-CN" altLang="en-US" sz="2000" dirty="0"/>
              <a:t> </a:t>
            </a:r>
            <a:r>
              <a:rPr lang="en-US" altLang="zh-CN" sz="2000" dirty="0"/>
              <a:t>violations</a:t>
            </a:r>
            <a:r>
              <a:rPr lang="zh-CN" altLang="en-US" sz="2000" dirty="0"/>
              <a:t> </a:t>
            </a:r>
            <a:r>
              <a:rPr lang="en-US" altLang="zh-CN" sz="2000" dirty="0"/>
              <a:t>(contains two or more violations mentioned above)</a:t>
            </a:r>
            <a:endParaRPr lang="en-US" sz="2000" dirty="0">
              <a:solidFill>
                <a:srgbClr val="FF0000"/>
              </a:solidFill>
            </a:endParaRPr>
          </a:p>
          <a:p>
            <a:r>
              <a:rPr lang="en-US" sz="2000" b="1" dirty="0">
                <a:solidFill>
                  <a:srgbClr val="FF0000"/>
                </a:solidFill>
              </a:rPr>
              <a:t>Penalty: </a:t>
            </a:r>
          </a:p>
          <a:p>
            <a:pPr lvl="1"/>
            <a:r>
              <a:rPr lang="en-US" sz="2000" dirty="0"/>
              <a:t>Write </a:t>
            </a:r>
            <a:r>
              <a:rPr lang="en-US" sz="2000" b="1" dirty="0"/>
              <a:t>a letter of apology </a:t>
            </a:r>
            <a:r>
              <a:rPr lang="en-US" sz="2000" dirty="0"/>
              <a:t>to parties (e.g., editors, authors of prior works, co-authors) identified during the investigation, including an admission of wrong-doing.</a:t>
            </a:r>
          </a:p>
          <a:p>
            <a:pPr lvl="1"/>
            <a:r>
              <a:rPr lang="en-US" sz="2000" dirty="0"/>
              <a:t>Published items in the ACM Digital Library will be </a:t>
            </a:r>
            <a:r>
              <a:rPr lang="en-US" altLang="zh-CN" sz="2000" b="1" dirty="0">
                <a:solidFill>
                  <a:srgbClr val="FF0000"/>
                </a:solidFill>
              </a:rPr>
              <a:t>withdrawn</a:t>
            </a:r>
            <a:r>
              <a:rPr lang="en-US" sz="2000" dirty="0"/>
              <a:t>. Unpublished items will be </a:t>
            </a:r>
            <a:r>
              <a:rPr lang="en-US" sz="2000" b="1" dirty="0">
                <a:solidFill>
                  <a:srgbClr val="FF0000"/>
                </a:solidFill>
              </a:rPr>
              <a:t>rejected</a:t>
            </a:r>
            <a:r>
              <a:rPr lang="en-US" sz="2000" dirty="0"/>
              <a:t> without further review.</a:t>
            </a:r>
          </a:p>
          <a:p>
            <a:pPr lvl="1"/>
            <a:r>
              <a:rPr lang="en-US" sz="2000" u="sng" dirty="0"/>
              <a:t>Banned from submission to </a:t>
            </a:r>
            <a:r>
              <a:rPr lang="en-US" sz="2000" b="1" u="sng" dirty="0">
                <a:solidFill>
                  <a:srgbClr val="FF0000"/>
                </a:solidFill>
              </a:rPr>
              <a:t>any ACM Venue </a:t>
            </a:r>
            <a:r>
              <a:rPr lang="en-US" sz="2000" u="sng" dirty="0"/>
              <a:t>for the </a:t>
            </a:r>
            <a:r>
              <a:rPr lang="en-US" sz="4000" b="1" u="sng" dirty="0">
                <a:solidFill>
                  <a:srgbClr val="FF0000"/>
                </a:solidFill>
              </a:rPr>
              <a:t>next five years</a:t>
            </a:r>
            <a:r>
              <a:rPr lang="en-US" sz="2000" u="sng" dirty="0"/>
              <a:t>.</a:t>
            </a:r>
          </a:p>
          <a:p>
            <a:pPr lvl="1"/>
            <a:r>
              <a:rPr lang="en-US" sz="2000" dirty="0"/>
              <a:t>The case and evidence will be forward to the ACM Committee on Professional Ethics for consideration.</a:t>
            </a:r>
          </a:p>
          <a:p>
            <a:pPr lvl="1"/>
            <a:r>
              <a:rPr lang="en-US" sz="2000" b="1" dirty="0"/>
              <a:t>A letter explaining the violation, findings, and penalties </a:t>
            </a:r>
            <a:r>
              <a:rPr lang="en-US" sz="2000" dirty="0"/>
              <a:t>will be sent to the Dean, chair, or supervisor of each party found in violation.</a:t>
            </a:r>
          </a:p>
          <a:p>
            <a:pPr lvl="1"/>
            <a:endParaRPr lang="en-US" sz="2000" u="sng" dirty="0"/>
          </a:p>
        </p:txBody>
      </p:sp>
      <p:sp>
        <p:nvSpPr>
          <p:cNvPr id="4" name="Slide Number Placeholder 3"/>
          <p:cNvSpPr>
            <a:spLocks noGrp="1"/>
          </p:cNvSpPr>
          <p:nvPr>
            <p:ph type="sldNum" sz="quarter" idx="12"/>
          </p:nvPr>
        </p:nvSpPr>
        <p:spPr/>
        <p:txBody>
          <a:bodyPr/>
          <a:lstStyle/>
          <a:p>
            <a:fld id="{5581FF53-64DB-D64A-8590-7E305F417ACD}" type="slidenum">
              <a:rPr lang="en-US" smtClean="0"/>
              <a:t>33</a:t>
            </a:fld>
            <a:endParaRPr lang="en-US"/>
          </a:p>
        </p:txBody>
      </p:sp>
    </p:spTree>
    <p:extLst>
      <p:ext uri="{BB962C8B-B14F-4D97-AF65-F5344CB8AC3E}">
        <p14:creationId xmlns:p14="http://schemas.microsoft.com/office/powerpoint/2010/main" val="12462009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796"/>
            <a:ext cx="10515600" cy="1325563"/>
          </a:xfrm>
        </p:spPr>
        <p:txBody>
          <a:bodyPr/>
          <a:lstStyle/>
          <a:p>
            <a:r>
              <a:rPr lang="en-US" b="1" dirty="0"/>
              <a:t>Plagiarism</a:t>
            </a:r>
            <a:endParaRPr lang="en-US" dirty="0"/>
          </a:p>
        </p:txBody>
      </p:sp>
      <p:sp>
        <p:nvSpPr>
          <p:cNvPr id="3" name="Content Placeholder 2"/>
          <p:cNvSpPr>
            <a:spLocks noGrp="1"/>
          </p:cNvSpPr>
          <p:nvPr>
            <p:ph idx="1"/>
          </p:nvPr>
        </p:nvSpPr>
        <p:spPr>
          <a:xfrm>
            <a:off x="838200" y="1430499"/>
            <a:ext cx="10388600" cy="4351338"/>
          </a:xfrm>
        </p:spPr>
        <p:txBody>
          <a:bodyPr>
            <a:normAutofit/>
          </a:bodyPr>
          <a:lstStyle/>
          <a:p>
            <a:r>
              <a:rPr lang="en-US" altLang="zh-CN" sz="2400" b="1" dirty="0"/>
              <a:t>Policies:</a:t>
            </a:r>
          </a:p>
          <a:p>
            <a:pPr lvl="1"/>
            <a:r>
              <a:rPr lang="en-US" sz="2000" dirty="0"/>
              <a:t>ACM (applicable to SIGMOD, KDD</a:t>
            </a:r>
            <a:r>
              <a:rPr lang="mr-IN" sz="2000" dirty="0"/>
              <a:t>…</a:t>
            </a:r>
            <a:r>
              <a:rPr lang="en-US" sz="2000" dirty="0"/>
              <a:t>) </a:t>
            </a:r>
            <a:r>
              <a:rPr lang="en-US" sz="2000" dirty="0">
                <a:hlinkClick r:id="rId2"/>
              </a:rPr>
              <a:t>https://www.acm.org/publications/policies/plagiarism-overview</a:t>
            </a:r>
            <a:endParaRPr lang="en-US" sz="2000" dirty="0"/>
          </a:p>
          <a:p>
            <a:pPr lvl="1"/>
            <a:r>
              <a:rPr lang="en-US" sz="2000" dirty="0"/>
              <a:t>IEEE (applicable to ICDE, ICDM</a:t>
            </a:r>
            <a:r>
              <a:rPr lang="mr-IN" sz="2000" dirty="0"/>
              <a:t>…</a:t>
            </a:r>
            <a:r>
              <a:rPr lang="en-US" sz="2000" dirty="0"/>
              <a:t>) </a:t>
            </a:r>
            <a:r>
              <a:rPr lang="en-US" sz="2000" dirty="0">
                <a:hlinkClick r:id="rId2"/>
              </a:rPr>
              <a:t>https://www.acm.org/publications/policies/plagiarism-overview</a:t>
            </a:r>
            <a:r>
              <a:rPr lang="zh-CN" altLang="en-US" sz="2000" dirty="0"/>
              <a:t> </a:t>
            </a:r>
            <a:r>
              <a:rPr lang="en-US" altLang="zh-CN" sz="2000" dirty="0"/>
              <a:t>S</a:t>
            </a:r>
            <a:r>
              <a:rPr lang="en-US" sz="2000" dirty="0"/>
              <a:t>ection</a:t>
            </a:r>
            <a:r>
              <a:rPr lang="zh-CN" altLang="en-US" sz="2000" dirty="0"/>
              <a:t> </a:t>
            </a:r>
            <a:r>
              <a:rPr lang="en-US" sz="2000" dirty="0"/>
              <a:t>8.2.4d, Page 105</a:t>
            </a:r>
          </a:p>
          <a:p>
            <a:pPr lvl="1"/>
            <a:r>
              <a:rPr lang="en-US" sz="2000" dirty="0"/>
              <a:t>VLDB </a:t>
            </a:r>
            <a:r>
              <a:rPr lang="en-US" sz="2000" dirty="0">
                <a:hlinkClick r:id="rId3"/>
              </a:rPr>
              <a:t>https://www.vldb.org/pvldb/policies.html</a:t>
            </a:r>
            <a:endParaRPr lang="en-US" sz="2000" dirty="0"/>
          </a:p>
        </p:txBody>
      </p:sp>
      <p:sp>
        <p:nvSpPr>
          <p:cNvPr id="9" name="Slide Number Placeholder 8"/>
          <p:cNvSpPr>
            <a:spLocks noGrp="1"/>
          </p:cNvSpPr>
          <p:nvPr>
            <p:ph type="sldNum" sz="quarter" idx="12"/>
          </p:nvPr>
        </p:nvSpPr>
        <p:spPr/>
        <p:txBody>
          <a:bodyPr/>
          <a:lstStyle/>
          <a:p>
            <a:fld id="{5581FF53-64DB-D64A-8590-7E305F417ACD}" type="slidenum">
              <a:rPr lang="en-US" smtClean="0"/>
              <a:t>34</a:t>
            </a:fld>
            <a:endParaRPr lang="en-US" dirty="0"/>
          </a:p>
        </p:txBody>
      </p:sp>
      <p:sp>
        <p:nvSpPr>
          <p:cNvPr id="5" name="Rectangular Callout 4"/>
          <p:cNvSpPr/>
          <p:nvPr/>
        </p:nvSpPr>
        <p:spPr>
          <a:xfrm>
            <a:off x="1498600" y="3721100"/>
            <a:ext cx="9499600" cy="2530474"/>
          </a:xfrm>
          <a:prstGeom prst="wedgeRectCallout">
            <a:avLst>
              <a:gd name="adj1" fmla="val -29638"/>
              <a:gd name="adj2" fmla="val 46736"/>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000" dirty="0">
                <a:solidFill>
                  <a:schemeClr val="tx1"/>
                </a:solidFill>
              </a:rPr>
              <a:t>Please attend PDEV6770 seriously. There</a:t>
            </a:r>
            <a:r>
              <a:rPr lang="zh-TW" altLang="en-US" sz="2000" dirty="0">
                <a:solidFill>
                  <a:schemeClr val="tx1"/>
                </a:solidFill>
              </a:rPr>
              <a:t> </a:t>
            </a:r>
            <a:r>
              <a:rPr lang="en-US" altLang="zh-TW" sz="2000" dirty="0">
                <a:solidFill>
                  <a:schemeClr val="tx1"/>
                </a:solidFill>
              </a:rPr>
              <a:t>are sessions such as </a:t>
            </a:r>
            <a:r>
              <a:rPr lang="en-US" sz="2000" i="1" dirty="0">
                <a:solidFill>
                  <a:schemeClr val="tx1"/>
                </a:solidFill>
              </a:rPr>
              <a:t>Publication Ethics, Academic Integrity &amp; Intellectual Property, </a:t>
            </a:r>
            <a:r>
              <a:rPr lang="en-US" sz="2000" dirty="0">
                <a:solidFill>
                  <a:schemeClr val="tx1"/>
                </a:solidFill>
              </a:rPr>
              <a:t>and</a:t>
            </a:r>
            <a:r>
              <a:rPr lang="en-US" sz="2000" i="1" dirty="0">
                <a:solidFill>
                  <a:schemeClr val="tx1"/>
                </a:solidFill>
              </a:rPr>
              <a:t> Research Ethics Case Studies. </a:t>
            </a:r>
            <a:r>
              <a:rPr lang="en-US" sz="2000" dirty="0">
                <a:solidFill>
                  <a:schemeClr val="tx1"/>
                </a:solidFill>
              </a:rPr>
              <a:t>Most of these sessions are </a:t>
            </a:r>
            <a:r>
              <a:rPr lang="en-US" altLang="zh-CN" sz="2000" b="1" dirty="0">
                <a:solidFill>
                  <a:srgbClr val="C00000"/>
                </a:solidFill>
              </a:rPr>
              <a:t>compulsory for all HKUST RPG students</a:t>
            </a:r>
            <a:r>
              <a:rPr lang="en-US" altLang="zh-CN" sz="2000" dirty="0">
                <a:solidFill>
                  <a:schemeClr val="tx1"/>
                </a:solidFill>
              </a:rPr>
              <a:t>. The contents include (but not limited to):</a:t>
            </a:r>
          </a:p>
          <a:p>
            <a:pPr marL="342900" indent="-342900" algn="just">
              <a:buFont typeface="Arial" charset="0"/>
              <a:buChar char="•"/>
            </a:pPr>
            <a:r>
              <a:rPr lang="en-US" sz="2000" dirty="0">
                <a:solidFill>
                  <a:schemeClr val="tx1"/>
                </a:solidFill>
              </a:rPr>
              <a:t>Judging What is Plagiarism &amp; How to Avoid It</a:t>
            </a:r>
          </a:p>
          <a:p>
            <a:pPr marL="342900" indent="-342900" algn="just">
              <a:buFont typeface="Arial" charset="0"/>
              <a:buChar char="•"/>
            </a:pPr>
            <a:r>
              <a:rPr lang="en-US" sz="2000" dirty="0">
                <a:solidFill>
                  <a:schemeClr val="tx1"/>
                </a:solidFill>
              </a:rPr>
              <a:t>Differences between Plagiarism and Copyright Violation</a:t>
            </a:r>
          </a:p>
          <a:p>
            <a:pPr marL="342900" indent="-342900" algn="just">
              <a:buFont typeface="Arial" charset="0"/>
              <a:buChar char="•"/>
            </a:pPr>
            <a:r>
              <a:rPr lang="en-US" sz="2000" dirty="0">
                <a:solidFill>
                  <a:schemeClr val="tx1"/>
                </a:solidFill>
              </a:rPr>
              <a:t>Hong Kong Copyright Law and Legitimate Use and Fair Dealing</a:t>
            </a:r>
          </a:p>
          <a:p>
            <a:pPr marL="342900" indent="-342900" algn="just">
              <a:buFont typeface="Arial" charset="0"/>
              <a:buChar char="•"/>
            </a:pPr>
            <a:r>
              <a:rPr lang="en-US" sz="2000" dirty="0">
                <a:solidFill>
                  <a:schemeClr val="tx1"/>
                </a:solidFill>
              </a:rPr>
              <a:t>HKUST Intellectual Property Policies</a:t>
            </a:r>
          </a:p>
          <a:p>
            <a:pPr algn="just"/>
            <a:r>
              <a:rPr lang="en-US" altLang="zh-CN" sz="2000" dirty="0">
                <a:solidFill>
                  <a:schemeClr val="tx1"/>
                </a:solidFill>
              </a:rPr>
              <a:t>Please keep everything you have learned in mind. </a:t>
            </a:r>
          </a:p>
        </p:txBody>
      </p:sp>
    </p:spTree>
    <p:extLst>
      <p:ext uri="{BB962C8B-B14F-4D97-AF65-F5344CB8AC3E}">
        <p14:creationId xmlns:p14="http://schemas.microsoft.com/office/powerpoint/2010/main" val="7763175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7790"/>
            <a:ext cx="10515600" cy="1325563"/>
          </a:xfrm>
        </p:spPr>
        <p:txBody>
          <a:bodyPr/>
          <a:lstStyle/>
          <a:p>
            <a:r>
              <a:rPr lang="en-US" b="1" dirty="0"/>
              <a:t>Plagiarism</a:t>
            </a:r>
            <a:r>
              <a:rPr lang="zh-CN" altLang="en-US" b="1" dirty="0"/>
              <a:t> </a:t>
            </a:r>
            <a:r>
              <a:rPr lang="en-US" altLang="zh-CN" b="1" dirty="0"/>
              <a:t>–</a:t>
            </a:r>
            <a:r>
              <a:rPr lang="zh-CN" altLang="en-US" b="1" dirty="0"/>
              <a:t> </a:t>
            </a:r>
            <a:r>
              <a:rPr lang="en-US" altLang="zh-CN" b="1" dirty="0"/>
              <a:t>How</a:t>
            </a:r>
            <a:r>
              <a:rPr lang="zh-CN" altLang="en-US" b="1" dirty="0"/>
              <a:t> </a:t>
            </a:r>
            <a:r>
              <a:rPr lang="en-US" altLang="zh-CN" b="1" dirty="0"/>
              <a:t>to</a:t>
            </a:r>
            <a:r>
              <a:rPr lang="zh-CN" altLang="en-US" b="1" dirty="0"/>
              <a:t> </a:t>
            </a:r>
            <a:r>
              <a:rPr lang="en-US" altLang="zh-CN" b="1" dirty="0"/>
              <a:t>Avoid?</a:t>
            </a:r>
            <a:endParaRPr lang="en-US" dirty="0"/>
          </a:p>
        </p:txBody>
      </p:sp>
      <p:sp>
        <p:nvSpPr>
          <p:cNvPr id="4" name="TextBox 3"/>
          <p:cNvSpPr txBox="1"/>
          <p:nvPr/>
        </p:nvSpPr>
        <p:spPr>
          <a:xfrm>
            <a:off x="1024965" y="1339592"/>
            <a:ext cx="10142070" cy="5016758"/>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pPr algn="ctr"/>
            <a:r>
              <a:rPr lang="en-US" altLang="zh-CN" sz="2000" b="1" dirty="0"/>
              <a:t>Conclusions:</a:t>
            </a:r>
            <a:endParaRPr lang="en-US" sz="2000" b="1" dirty="0"/>
          </a:p>
          <a:p>
            <a:pPr marL="342900" indent="-342900">
              <a:buAutoNum type="arabicPeriod"/>
            </a:pPr>
            <a:r>
              <a:rPr lang="en-US" sz="2000" b="1" dirty="0">
                <a:solidFill>
                  <a:srgbClr val="C00000"/>
                </a:solidFill>
              </a:rPr>
              <a:t>Cite </a:t>
            </a:r>
            <a:r>
              <a:rPr lang="en-US" altLang="zh-CN" sz="2000" b="1" dirty="0">
                <a:solidFill>
                  <a:srgbClr val="C00000"/>
                </a:solidFill>
              </a:rPr>
              <a:t>EVERY</a:t>
            </a:r>
            <a:r>
              <a:rPr lang="en-US" sz="2000" b="1" dirty="0">
                <a:solidFill>
                  <a:srgbClr val="C00000"/>
                </a:solidFill>
              </a:rPr>
              <a:t> paper and material</a:t>
            </a:r>
            <a:r>
              <a:rPr lang="en-US" sz="2000" dirty="0"/>
              <a:t> you refer to during your writing/coding </a:t>
            </a:r>
            <a:r>
              <a:rPr lang="en-US" sz="2000" b="1" dirty="0">
                <a:solidFill>
                  <a:srgbClr val="C00000"/>
                </a:solidFill>
              </a:rPr>
              <a:t>properly</a:t>
            </a:r>
            <a:r>
              <a:rPr lang="en-US" sz="2000" dirty="0"/>
              <a:t>.</a:t>
            </a:r>
          </a:p>
          <a:p>
            <a:pPr marL="342900" indent="-342900">
              <a:buAutoNum type="arabicPeriod"/>
            </a:pPr>
            <a:r>
              <a:rPr lang="en-US" sz="2000" b="1" dirty="0">
                <a:solidFill>
                  <a:srgbClr val="C00000"/>
                </a:solidFill>
              </a:rPr>
              <a:t>DO NOT USE DIRECT QUOTES</a:t>
            </a:r>
            <a:r>
              <a:rPr lang="en-US" sz="2000" b="1" dirty="0"/>
              <a:t> From Published Material: </a:t>
            </a:r>
            <a:r>
              <a:rPr lang="en-US" sz="2000" dirty="0"/>
              <a:t>In 99.99% of the cases, the information you want from a research article is an objective result or interpretation. How the author stated this information, i.e., </a:t>
            </a:r>
            <a:r>
              <a:rPr lang="en-US" sz="2000" i="1" dirty="0"/>
              <a:t>their prose</a:t>
            </a:r>
            <a:r>
              <a:rPr lang="en-US" sz="2000" dirty="0"/>
              <a:t>, is of little importance compared to the results or interpretations themselves. Take the information and </a:t>
            </a:r>
            <a:r>
              <a:rPr lang="en-US" sz="2000" b="1" i="1" dirty="0">
                <a:solidFill>
                  <a:srgbClr val="C00000"/>
                </a:solidFill>
              </a:rPr>
              <a:t>put it into your own words</a:t>
            </a:r>
            <a:r>
              <a:rPr lang="en-US" sz="2000" dirty="0"/>
              <a:t>; avoid paraphrasing since this can potentially lead to plagiarism.</a:t>
            </a:r>
          </a:p>
          <a:p>
            <a:pPr marL="342900" indent="-342900">
              <a:buAutoNum type="arabicPeriod"/>
            </a:pPr>
            <a:r>
              <a:rPr lang="en-US" sz="2000" dirty="0"/>
              <a:t>Draw </a:t>
            </a:r>
            <a:r>
              <a:rPr lang="en-US" sz="2000" b="1" dirty="0">
                <a:solidFill>
                  <a:srgbClr val="C00000"/>
                </a:solidFill>
              </a:rPr>
              <a:t>EVERY </a:t>
            </a:r>
            <a:r>
              <a:rPr lang="en-US" sz="2000" dirty="0"/>
              <a:t>component in the figures </a:t>
            </a:r>
            <a:r>
              <a:rPr lang="en-US" sz="2000" b="1" dirty="0">
                <a:solidFill>
                  <a:srgbClr val="C00000"/>
                </a:solidFill>
              </a:rPr>
              <a:t>BY YOURSELF</a:t>
            </a:r>
            <a:r>
              <a:rPr lang="en-US" sz="2000" dirty="0"/>
              <a:t>. DO NOT CROP others’ figures.</a:t>
            </a:r>
          </a:p>
          <a:p>
            <a:pPr marL="342900" indent="-342900">
              <a:buAutoNum type="arabicPeriod"/>
            </a:pPr>
            <a:r>
              <a:rPr lang="en-US" sz="2000" dirty="0"/>
              <a:t>If a theorem is already proved in another work, cite that work and use the theorem. </a:t>
            </a:r>
            <a:r>
              <a:rPr lang="en-US" sz="2000" b="1" dirty="0">
                <a:solidFill>
                  <a:srgbClr val="C00000"/>
                </a:solidFill>
              </a:rPr>
              <a:t>DO NOT write the proof again</a:t>
            </a:r>
            <a:r>
              <a:rPr lang="en-US" sz="2000" dirty="0"/>
              <a:t>. </a:t>
            </a:r>
          </a:p>
          <a:p>
            <a:pPr marL="342900" indent="-342900">
              <a:buAutoNum type="arabicPeriod"/>
            </a:pPr>
            <a:r>
              <a:rPr lang="en-US" sz="2000" b="1" dirty="0">
                <a:solidFill>
                  <a:srgbClr val="C00000"/>
                </a:solidFill>
              </a:rPr>
              <a:t>DO NOT copy </a:t>
            </a:r>
            <a:r>
              <a:rPr lang="en-US" sz="2000" dirty="0"/>
              <a:t>anything from your </a:t>
            </a:r>
            <a:r>
              <a:rPr lang="en-US" sz="2000" b="1" dirty="0">
                <a:solidFill>
                  <a:srgbClr val="C00000"/>
                </a:solidFill>
              </a:rPr>
              <a:t>previous papers</a:t>
            </a:r>
            <a:r>
              <a:rPr lang="en-US" sz="2000" dirty="0"/>
              <a:t> or </a:t>
            </a:r>
            <a:r>
              <a:rPr lang="en-US" sz="2000" b="1" dirty="0">
                <a:solidFill>
                  <a:srgbClr val="C00000"/>
                </a:solidFill>
              </a:rPr>
              <a:t>any paper of your coauthors</a:t>
            </a:r>
            <a:r>
              <a:rPr lang="en-US" sz="2000" dirty="0"/>
              <a:t>. This is self-plagiarism. All the penalties apply to self-plagiarism.</a:t>
            </a:r>
          </a:p>
          <a:p>
            <a:pPr marL="342900" indent="-342900">
              <a:buAutoNum type="arabicPeriod"/>
            </a:pPr>
            <a:r>
              <a:rPr lang="en-US" sz="2000" dirty="0"/>
              <a:t>DO NOT ask questions such as “I think this paper has also copied something from that paper, why it is not punished?”. </a:t>
            </a:r>
            <a:r>
              <a:rPr lang="en-US" sz="2000" i="1" dirty="0"/>
              <a:t>Others are idiots </a:t>
            </a:r>
            <a:r>
              <a:rPr lang="en-US" sz="2000" dirty="0"/>
              <a:t>does not mean that </a:t>
            </a:r>
            <a:r>
              <a:rPr lang="en-US" sz="2000" i="1" dirty="0"/>
              <a:t>you also have to be an idiot</a:t>
            </a:r>
            <a:r>
              <a:rPr lang="en-US" sz="2000" dirty="0"/>
              <a:t>.</a:t>
            </a:r>
          </a:p>
          <a:p>
            <a:pPr marL="342900" indent="-342900">
              <a:buAutoNum type="arabicPeriod"/>
            </a:pPr>
            <a:r>
              <a:rPr lang="en-US" sz="2000" dirty="0"/>
              <a:t>A paper will be related with the reputation of you and your coauthors </a:t>
            </a:r>
            <a:r>
              <a:rPr lang="en-US" sz="2000" b="1" dirty="0">
                <a:solidFill>
                  <a:srgbClr val="C00000"/>
                </a:solidFill>
              </a:rPr>
              <a:t>for a whole life time</a:t>
            </a:r>
            <a:r>
              <a:rPr lang="en-US" sz="2000" dirty="0"/>
              <a:t>. DO NOT take any risk.</a:t>
            </a:r>
          </a:p>
        </p:txBody>
      </p:sp>
      <p:sp>
        <p:nvSpPr>
          <p:cNvPr id="9" name="Slide Number Placeholder 8"/>
          <p:cNvSpPr>
            <a:spLocks noGrp="1"/>
          </p:cNvSpPr>
          <p:nvPr>
            <p:ph type="sldNum" sz="quarter" idx="12"/>
          </p:nvPr>
        </p:nvSpPr>
        <p:spPr/>
        <p:txBody>
          <a:bodyPr/>
          <a:lstStyle/>
          <a:p>
            <a:fld id="{5581FF53-64DB-D64A-8590-7E305F417ACD}" type="slidenum">
              <a:rPr lang="en-US" smtClean="0"/>
              <a:t>35</a:t>
            </a:fld>
            <a:endParaRPr lang="en-US" dirty="0"/>
          </a:p>
        </p:txBody>
      </p:sp>
    </p:spTree>
    <p:extLst>
      <p:ext uri="{BB962C8B-B14F-4D97-AF65-F5344CB8AC3E}">
        <p14:creationId xmlns:p14="http://schemas.microsoft.com/office/powerpoint/2010/main" val="15258882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7790"/>
            <a:ext cx="10515600" cy="1325563"/>
          </a:xfrm>
        </p:spPr>
        <p:txBody>
          <a:bodyPr/>
          <a:lstStyle/>
          <a:p>
            <a:r>
              <a:rPr lang="en-US" b="1" dirty="0"/>
              <a:t>Plagiarism</a:t>
            </a:r>
            <a:r>
              <a:rPr lang="zh-CN" altLang="en-US" b="1" dirty="0"/>
              <a:t> </a:t>
            </a:r>
            <a:r>
              <a:rPr lang="en-US" altLang="zh-CN" b="1" dirty="0"/>
              <a:t>–</a:t>
            </a:r>
            <a:r>
              <a:rPr lang="zh-CN" altLang="en-US" b="1" dirty="0"/>
              <a:t> </a:t>
            </a:r>
            <a:r>
              <a:rPr lang="en-US" altLang="zh-CN" b="1" dirty="0"/>
              <a:t>Our</a:t>
            </a:r>
            <a:r>
              <a:rPr lang="zh-CN" altLang="en-US" b="1" dirty="0"/>
              <a:t> </a:t>
            </a:r>
            <a:r>
              <a:rPr lang="en-US" altLang="zh-CN" b="1" dirty="0"/>
              <a:t>Tool</a:t>
            </a:r>
            <a:endParaRPr lang="en-US" dirty="0"/>
          </a:p>
        </p:txBody>
      </p:sp>
      <p:sp>
        <p:nvSpPr>
          <p:cNvPr id="9" name="Slide Number Placeholder 8"/>
          <p:cNvSpPr>
            <a:spLocks noGrp="1"/>
          </p:cNvSpPr>
          <p:nvPr>
            <p:ph type="sldNum" sz="quarter" idx="12"/>
          </p:nvPr>
        </p:nvSpPr>
        <p:spPr/>
        <p:txBody>
          <a:bodyPr/>
          <a:lstStyle/>
          <a:p>
            <a:fld id="{5581FF53-64DB-D64A-8590-7E305F417ACD}" type="slidenum">
              <a:rPr lang="en-US" smtClean="0"/>
              <a:t>36</a:t>
            </a:fld>
            <a:endParaRPr lang="en-US" dirty="0"/>
          </a:p>
        </p:txBody>
      </p:sp>
      <p:sp>
        <p:nvSpPr>
          <p:cNvPr id="3" name="TextBox 2"/>
          <p:cNvSpPr txBox="1"/>
          <p:nvPr/>
        </p:nvSpPr>
        <p:spPr>
          <a:xfrm>
            <a:off x="1066799" y="1668742"/>
            <a:ext cx="10432474" cy="3785652"/>
          </a:xfrm>
          <a:prstGeom prst="rect">
            <a:avLst/>
          </a:prstGeom>
          <a:noFill/>
        </p:spPr>
        <p:txBody>
          <a:bodyPr wrap="square" rtlCol="0">
            <a:spAutoFit/>
          </a:bodyPr>
          <a:lstStyle/>
          <a:p>
            <a:pPr marL="285750" indent="-285750">
              <a:buFont typeface="Arial" charset="0"/>
              <a:buChar char="•"/>
            </a:pPr>
            <a:r>
              <a:rPr lang="en-US" altLang="zh-CN" sz="2000" dirty="0"/>
              <a:t>We use </a:t>
            </a:r>
            <a:r>
              <a:rPr lang="en-US" altLang="zh-CN" sz="2000" dirty="0" err="1"/>
              <a:t>iThentical</a:t>
            </a:r>
            <a:r>
              <a:rPr lang="en-US" altLang="zh-CN" sz="2000" dirty="0"/>
              <a:t> for </a:t>
            </a:r>
            <a:r>
              <a:rPr lang="en-US" sz="2000" dirty="0"/>
              <a:t>Plagiarism Checking in our group</a:t>
            </a:r>
            <a:endParaRPr lang="en-US" altLang="zh-CN" sz="2000" dirty="0"/>
          </a:p>
          <a:p>
            <a:pPr marL="742950" lvl="1" indent="-285750">
              <a:buFont typeface="Arial" charset="0"/>
              <a:buChar char="•"/>
            </a:pPr>
            <a:r>
              <a:rPr lang="en-US" altLang="zh-CN" sz="2000" dirty="0">
                <a:hlinkClick r:id="rId3"/>
              </a:rPr>
              <a:t>https://www.ithenticate.com/products</a:t>
            </a:r>
            <a:endParaRPr lang="en-US" altLang="zh-CN" sz="2000" dirty="0"/>
          </a:p>
          <a:p>
            <a:pPr marL="742950" lvl="1" indent="-285750">
              <a:buFont typeface="Arial" charset="0"/>
              <a:buChar char="•"/>
            </a:pPr>
            <a:r>
              <a:rPr lang="en-US" altLang="zh-CN" sz="2000" dirty="0"/>
              <a:t>Prof. Chen has an account of this tool that can help to use this tool for checking the papers and proposals submitted from our group.</a:t>
            </a:r>
          </a:p>
          <a:p>
            <a:pPr marL="285750" indent="-285750">
              <a:buFont typeface="Arial" charset="0"/>
              <a:buChar char="•"/>
            </a:pPr>
            <a:r>
              <a:rPr lang="en-US" altLang="zh-CN" sz="2000" b="1" dirty="0"/>
              <a:t>Usage Guideline:</a:t>
            </a:r>
          </a:p>
          <a:p>
            <a:pPr marL="742950" lvl="1" indent="-285750">
              <a:buFont typeface="Arial" charset="0"/>
              <a:buChar char="•"/>
            </a:pPr>
            <a:r>
              <a:rPr lang="en-US" altLang="zh-CN" sz="2000" dirty="0"/>
              <a:t>In </a:t>
            </a:r>
            <a:r>
              <a:rPr lang="en-US" altLang="zh-CN" sz="2000" b="1" dirty="0">
                <a:solidFill>
                  <a:srgbClr val="C00000"/>
                </a:solidFill>
              </a:rPr>
              <a:t>1 or 2 days</a:t>
            </a:r>
            <a:r>
              <a:rPr lang="zh-TW" altLang="en-US" sz="2000" b="1" dirty="0">
                <a:solidFill>
                  <a:srgbClr val="C00000"/>
                </a:solidFill>
              </a:rPr>
              <a:t> </a:t>
            </a:r>
            <a:r>
              <a:rPr lang="en-US" altLang="zh-TW" sz="2000" b="1" dirty="0">
                <a:solidFill>
                  <a:srgbClr val="C00000"/>
                </a:solidFill>
              </a:rPr>
              <a:t>(at least 24 hours)</a:t>
            </a:r>
            <a:r>
              <a:rPr lang="en-US" altLang="zh-CN" sz="2000" b="1" dirty="0">
                <a:solidFill>
                  <a:srgbClr val="C00000"/>
                </a:solidFill>
              </a:rPr>
              <a:t> before your submission</a:t>
            </a:r>
            <a:r>
              <a:rPr lang="en-US" altLang="zh-CN" sz="2000" dirty="0"/>
              <a:t>, please send your PDF version of draft to Sherry (via email or </a:t>
            </a:r>
            <a:r>
              <a:rPr lang="en-US" altLang="zh-CN" sz="2000" dirty="0" err="1"/>
              <a:t>wechat</a:t>
            </a:r>
            <a:r>
              <a:rPr lang="en-US" altLang="zh-CN" sz="2000" dirty="0"/>
              <a:t>)</a:t>
            </a:r>
            <a:r>
              <a:rPr lang="zh-TW" altLang="en-US" sz="2000" dirty="0"/>
              <a:t> </a:t>
            </a:r>
            <a:r>
              <a:rPr lang="en-US" altLang="zh-CN" sz="2000" dirty="0"/>
              <a:t>.</a:t>
            </a:r>
          </a:p>
          <a:p>
            <a:pPr marL="1200150" lvl="2" indent="-285750">
              <a:buFont typeface="Arial" charset="0"/>
              <a:buChar char="•"/>
            </a:pPr>
            <a:r>
              <a:rPr lang="en-US" altLang="zh-CN" sz="2000" dirty="0"/>
              <a:t>It will be definitely better to send the </a:t>
            </a:r>
            <a:r>
              <a:rPr lang="en-US" altLang="zh-CN" sz="2000" b="1" dirty="0">
                <a:solidFill>
                  <a:srgbClr val="C00000"/>
                </a:solidFill>
              </a:rPr>
              <a:t>almost-ready version </a:t>
            </a:r>
            <a:r>
              <a:rPr lang="en-US" altLang="zh-CN" sz="2000" b="1" dirty="0"/>
              <a:t>(need to include every section, especially the abstract and conclusion part)</a:t>
            </a:r>
            <a:r>
              <a:rPr lang="en-US" altLang="zh-CN" sz="2000" dirty="0"/>
              <a:t>.</a:t>
            </a:r>
          </a:p>
          <a:p>
            <a:pPr marL="1200150" lvl="2" indent="-285750">
              <a:buFont typeface="Arial" charset="0"/>
              <a:buChar char="•"/>
            </a:pPr>
            <a:r>
              <a:rPr lang="en-US" altLang="zh-CN" sz="2000" dirty="0"/>
              <a:t>The generation of report </a:t>
            </a:r>
            <a:r>
              <a:rPr lang="en-US" altLang="zh-CN" sz="2000" b="1" dirty="0"/>
              <a:t>takes some time</a:t>
            </a:r>
            <a:r>
              <a:rPr lang="en-US" altLang="zh-CN" sz="2000" dirty="0"/>
              <a:t>. DO NOT use the tool just a few hours before the deadline. If there is any problem, you still have time to save it.</a:t>
            </a:r>
          </a:p>
          <a:p>
            <a:pPr marL="1200150" lvl="2" indent="-285750">
              <a:buFont typeface="Arial" charset="0"/>
              <a:buChar char="•"/>
            </a:pPr>
            <a:r>
              <a:rPr lang="en-US" altLang="zh-CN" sz="2000" dirty="0"/>
              <a:t>Since there is a </a:t>
            </a:r>
            <a:r>
              <a:rPr lang="en-US" altLang="zh-CN" sz="2000" b="1" dirty="0">
                <a:solidFill>
                  <a:srgbClr val="C00000"/>
                </a:solidFill>
              </a:rPr>
              <a:t>page limit</a:t>
            </a:r>
            <a:r>
              <a:rPr lang="en-US" altLang="zh-CN" sz="2000" dirty="0"/>
              <a:t> of the account, every work can be checked for </a:t>
            </a:r>
            <a:r>
              <a:rPr lang="en-US" altLang="zh-CN" sz="2000" b="1" dirty="0">
                <a:solidFill>
                  <a:srgbClr val="C00000"/>
                </a:solidFill>
              </a:rPr>
              <a:t>1-2 times</a:t>
            </a:r>
            <a:r>
              <a:rPr lang="en-US" altLang="zh-CN" sz="2000" dirty="0"/>
              <a:t>.</a:t>
            </a:r>
          </a:p>
        </p:txBody>
      </p:sp>
      <p:sp>
        <p:nvSpPr>
          <p:cNvPr id="5" name="Rectangular Callout 4"/>
          <p:cNvSpPr/>
          <p:nvPr/>
        </p:nvSpPr>
        <p:spPr>
          <a:xfrm>
            <a:off x="7190510" y="526473"/>
            <a:ext cx="4779818" cy="1456076"/>
          </a:xfrm>
          <a:prstGeom prst="wedgeRectCallout">
            <a:avLst>
              <a:gd name="adj1" fmla="val -63119"/>
              <a:gd name="adj2" fmla="val 65185"/>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This is </a:t>
            </a:r>
            <a:r>
              <a:rPr lang="en-US" sz="2800" b="1" dirty="0">
                <a:solidFill>
                  <a:srgbClr val="C00000"/>
                </a:solidFill>
              </a:rPr>
              <a:t>NOT a free tool</a:t>
            </a:r>
            <a:r>
              <a:rPr lang="en-US" sz="2000" dirty="0">
                <a:solidFill>
                  <a:schemeClr val="tx1"/>
                </a:solidFill>
              </a:rPr>
              <a:t>. Every account has </a:t>
            </a:r>
            <a:r>
              <a:rPr lang="en-US" altLang="zh-CN" sz="2000" dirty="0">
                <a:solidFill>
                  <a:schemeClr val="tx1"/>
                </a:solidFill>
              </a:rPr>
              <a:t>a</a:t>
            </a:r>
            <a:r>
              <a:rPr lang="en-US" sz="2000" dirty="0">
                <a:solidFill>
                  <a:schemeClr val="tx1"/>
                </a:solidFill>
              </a:rPr>
              <a:t> limit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pages</a:t>
            </a:r>
            <a:r>
              <a:rPr lang="zh-CN" altLang="en-US" sz="2000" dirty="0">
                <a:solidFill>
                  <a:schemeClr val="tx1"/>
                </a:solidFill>
              </a:rPr>
              <a:t> </a:t>
            </a:r>
            <a:r>
              <a:rPr lang="en-US" altLang="zh-CN" sz="2000" dirty="0">
                <a:solidFill>
                  <a:schemeClr val="tx1"/>
                </a:solidFill>
              </a:rPr>
              <a:t>and</a:t>
            </a:r>
            <a:r>
              <a:rPr lang="zh-CN" altLang="en-US" sz="2000" dirty="0">
                <a:solidFill>
                  <a:schemeClr val="tx1"/>
                </a:solidFill>
              </a:rPr>
              <a:t> </a:t>
            </a:r>
            <a:r>
              <a:rPr lang="en-US" altLang="zh-CN" sz="2000" dirty="0">
                <a:solidFill>
                  <a:schemeClr val="tx1"/>
                </a:solidFill>
              </a:rPr>
              <a:t>words</a:t>
            </a:r>
            <a:r>
              <a:rPr lang="zh-CN" altLang="en-US" sz="2000" dirty="0">
                <a:solidFill>
                  <a:schemeClr val="tx1"/>
                </a:solidFill>
              </a:rPr>
              <a:t> </a:t>
            </a:r>
            <a:r>
              <a:rPr lang="en-US" altLang="zh-CN" sz="2000" dirty="0">
                <a:solidFill>
                  <a:schemeClr val="tx1"/>
                </a:solidFill>
              </a:rPr>
              <a:t>for</a:t>
            </a:r>
            <a:r>
              <a:rPr lang="zh-CN" altLang="en-US" sz="2000" dirty="0">
                <a:solidFill>
                  <a:schemeClr val="tx1"/>
                </a:solidFill>
              </a:rPr>
              <a:t> </a:t>
            </a:r>
            <a:r>
              <a:rPr lang="en-US" altLang="zh-CN" sz="2000" dirty="0">
                <a:solidFill>
                  <a:schemeClr val="tx1"/>
                </a:solidFill>
              </a:rPr>
              <a:t>checking</a:t>
            </a:r>
            <a:r>
              <a:rPr lang="en-US" sz="2000" dirty="0">
                <a:solidFill>
                  <a:schemeClr val="tx1"/>
                </a:solidFill>
              </a:rPr>
              <a:t>. Therefore, it is not possible to check one work for many times.</a:t>
            </a:r>
          </a:p>
        </p:txBody>
      </p:sp>
    </p:spTree>
    <p:extLst>
      <p:ext uri="{BB962C8B-B14F-4D97-AF65-F5344CB8AC3E}">
        <p14:creationId xmlns:p14="http://schemas.microsoft.com/office/powerpoint/2010/main" val="1780132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52357"/>
            <a:ext cx="9144000" cy="2387600"/>
          </a:xfrm>
        </p:spPr>
        <p:txBody>
          <a:bodyPr/>
          <a:lstStyle/>
          <a:p>
            <a:r>
              <a:rPr lang="en-US" b="1" dirty="0"/>
              <a:t>Wish You All The Best in Your Research Path</a:t>
            </a:r>
          </a:p>
        </p:txBody>
      </p:sp>
      <p:sp>
        <p:nvSpPr>
          <p:cNvPr id="3" name="Subtitle 2"/>
          <p:cNvSpPr>
            <a:spLocks noGrp="1"/>
          </p:cNvSpPr>
          <p:nvPr>
            <p:ph type="subTitle" idx="1"/>
          </p:nvPr>
        </p:nvSpPr>
        <p:spPr>
          <a:xfrm>
            <a:off x="352424" y="5688917"/>
            <a:ext cx="11487151" cy="921433"/>
          </a:xfrm>
          <a:noFill/>
          <a:ln>
            <a:noFill/>
          </a:ln>
        </p:spPr>
        <p:txBody>
          <a:bodyPr>
            <a:noAutofit/>
          </a:bodyPr>
          <a:lstStyle/>
          <a:p>
            <a:r>
              <a:rPr lang="en-US" sz="1400" b="1" dirty="0"/>
              <a:t>I sincerely acknowledge </a:t>
            </a:r>
            <a:r>
              <a:rPr lang="en-US" altLang="zh-CN" sz="1400" b="1" dirty="0"/>
              <a:t>all</a:t>
            </a:r>
            <a:r>
              <a:rPr lang="zh-TW" altLang="en-US" sz="1400" b="1" dirty="0"/>
              <a:t> </a:t>
            </a:r>
            <a:r>
              <a:rPr lang="en-US" altLang="zh-TW" sz="1400" b="1" dirty="0"/>
              <a:t>the collaborators of my previous works and my group members for sharing their good research habits and experience with me.</a:t>
            </a:r>
            <a:endParaRPr lang="en-US" altLang="zh-CN" sz="1400" b="1" dirty="0"/>
          </a:p>
          <a:p>
            <a:r>
              <a:rPr lang="en-US" sz="1400" b="1" dirty="0"/>
              <a:t>I also acknowledge my friends, Richard, </a:t>
            </a:r>
            <a:r>
              <a:rPr lang="en-US" sz="1400" b="1" dirty="0" err="1"/>
              <a:t>Rongxin</a:t>
            </a:r>
            <a:r>
              <a:rPr lang="en-US" sz="1400" b="1" dirty="0"/>
              <a:t>, </a:t>
            </a:r>
            <a:r>
              <a:rPr lang="en-US" sz="1400" b="1" dirty="0" err="1"/>
              <a:t>Yepang</a:t>
            </a:r>
            <a:r>
              <a:rPr lang="en-US" sz="1400" b="1" dirty="0"/>
              <a:t>, Ying, and </a:t>
            </a:r>
            <a:r>
              <a:rPr lang="en-US" sz="1400" b="1" dirty="0" err="1"/>
              <a:t>Guangneng</a:t>
            </a:r>
            <a:r>
              <a:rPr lang="en-US" sz="1400" b="1" dirty="0"/>
              <a:t>,  for sharing their common knowledge of research with me.</a:t>
            </a:r>
            <a:r>
              <a:rPr lang="zh-CN" altLang="en-US" sz="1400" b="1" dirty="0"/>
              <a:t> </a:t>
            </a:r>
            <a:r>
              <a:rPr lang="zh-CN" altLang="en-US" sz="1400" b="1" dirty="0">
                <a:sym typeface="Wingdings"/>
              </a:rPr>
              <a:t></a:t>
            </a:r>
            <a:endParaRPr lang="en-US" sz="1400" b="1" dirty="0"/>
          </a:p>
          <a:p>
            <a:r>
              <a:rPr lang="en-US" sz="1400" b="1" dirty="0"/>
              <a:t>Feel free to share your comments and knowledge in the slides!</a:t>
            </a:r>
          </a:p>
        </p:txBody>
      </p:sp>
    </p:spTree>
    <p:extLst>
      <p:ext uri="{BB962C8B-B14F-4D97-AF65-F5344CB8AC3E}">
        <p14:creationId xmlns:p14="http://schemas.microsoft.com/office/powerpoint/2010/main" val="272854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HK" sz="3600" b="1" dirty="0"/>
              <a:t>Suggestions about Taking PhD in CSE in HKUST…</a:t>
            </a:r>
            <a:endParaRPr lang="en-US" sz="3600" b="1" dirty="0"/>
          </a:p>
        </p:txBody>
      </p:sp>
      <p:sp>
        <p:nvSpPr>
          <p:cNvPr id="3" name="Content Placeholder 2"/>
          <p:cNvSpPr>
            <a:spLocks noGrp="1"/>
          </p:cNvSpPr>
          <p:nvPr>
            <p:ph idx="1"/>
          </p:nvPr>
        </p:nvSpPr>
        <p:spPr>
          <a:xfrm>
            <a:off x="838200" y="1542127"/>
            <a:ext cx="11082454" cy="5163899"/>
          </a:xfrm>
        </p:spPr>
        <p:txBody>
          <a:bodyPr>
            <a:noAutofit/>
          </a:bodyPr>
          <a:lstStyle/>
          <a:p>
            <a:r>
              <a:rPr lang="en-US" altLang="zh-TW" sz="2400" b="1" dirty="0">
                <a:solidFill>
                  <a:srgbClr val="C00000"/>
                </a:solidFill>
              </a:rPr>
              <a:t>Research</a:t>
            </a:r>
            <a:r>
              <a:rPr lang="en-US" altLang="zh-TW" sz="2400" b="1" dirty="0"/>
              <a:t> is our major duty in PhD, so remember to read papers and conduct research </a:t>
            </a:r>
            <a:r>
              <a:rPr lang="en-US" altLang="zh-TW" sz="2400" b="1" dirty="0">
                <a:solidFill>
                  <a:srgbClr val="C00000"/>
                </a:solidFill>
              </a:rPr>
              <a:t>every week</a:t>
            </a:r>
            <a:r>
              <a:rPr lang="en-US" altLang="zh-TW" sz="2400" b="1" dirty="0"/>
              <a:t>!  </a:t>
            </a:r>
            <a:endParaRPr lang="en-US" sz="2400" b="1" dirty="0"/>
          </a:p>
          <a:p>
            <a:r>
              <a:rPr lang="en-US" sz="2400" b="1" dirty="0">
                <a:solidFill>
                  <a:srgbClr val="C00000"/>
                </a:solidFill>
              </a:rPr>
              <a:t>1-2 courses </a:t>
            </a:r>
            <a:r>
              <a:rPr lang="en-US" sz="2400" b="1" dirty="0"/>
              <a:t>will be good enough in one semester (otherwise, you may have no time for research 🥵) </a:t>
            </a:r>
          </a:p>
          <a:p>
            <a:pPr lvl="1"/>
            <a:r>
              <a:rPr lang="en-US" dirty="0"/>
              <a:t>According to most people, UG courses are usually more difficult than PG courses. </a:t>
            </a:r>
          </a:p>
          <a:p>
            <a:pPr lvl="1"/>
            <a:r>
              <a:rPr lang="en-US" dirty="0"/>
              <a:t>I think the following plan may be suitable for most people (especially in the semester when you have </a:t>
            </a:r>
            <a:r>
              <a:rPr lang="en-US" b="1" dirty="0">
                <a:solidFill>
                  <a:srgbClr val="C00000"/>
                </a:solidFill>
              </a:rPr>
              <a:t>TA duties</a:t>
            </a:r>
            <a:r>
              <a:rPr lang="en-US" dirty="0"/>
              <a:t>):</a:t>
            </a:r>
          </a:p>
          <a:p>
            <a:pPr lvl="2"/>
            <a:r>
              <a:rPr lang="en-US" sz="2400" b="1" dirty="0"/>
              <a:t>1 PG course</a:t>
            </a:r>
          </a:p>
          <a:p>
            <a:pPr lvl="2"/>
            <a:r>
              <a:rPr lang="en-US" sz="2400" b="1" dirty="0"/>
              <a:t>1 UG course + 1 PG course</a:t>
            </a:r>
          </a:p>
          <a:p>
            <a:pPr lvl="2"/>
            <a:r>
              <a:rPr lang="en-US" sz="2400" b="1" dirty="0"/>
              <a:t>2 PG courses</a:t>
            </a:r>
          </a:p>
          <a:p>
            <a:pPr lvl="2"/>
            <a:endParaRPr lang="en-US" sz="2400" b="1" dirty="0"/>
          </a:p>
          <a:p>
            <a:pPr lvl="2"/>
            <a:endParaRPr lang="en-US" sz="2400" b="1" dirty="0"/>
          </a:p>
          <a:p>
            <a:pPr lvl="2"/>
            <a:endParaRPr lang="en-US" sz="2400" b="1" dirty="0"/>
          </a:p>
          <a:p>
            <a:pPr lvl="2"/>
            <a:endParaRPr lang="en-US" sz="2400" b="1" dirty="0"/>
          </a:p>
        </p:txBody>
      </p:sp>
      <p:sp>
        <p:nvSpPr>
          <p:cNvPr id="6" name="Slide Number Placeholder 5"/>
          <p:cNvSpPr>
            <a:spLocks noGrp="1"/>
          </p:cNvSpPr>
          <p:nvPr>
            <p:ph type="sldNum" sz="quarter" idx="12"/>
          </p:nvPr>
        </p:nvSpPr>
        <p:spPr/>
        <p:txBody>
          <a:bodyPr/>
          <a:lstStyle/>
          <a:p>
            <a:fld id="{5581FF53-64DB-D64A-8590-7E305F417ACD}" type="slidenum">
              <a:rPr lang="en-US" smtClean="0"/>
              <a:t>4</a:t>
            </a:fld>
            <a:endParaRPr lang="en-US"/>
          </a:p>
        </p:txBody>
      </p:sp>
      <p:sp>
        <p:nvSpPr>
          <p:cNvPr id="5" name="Rectangular Callout 4">
            <a:extLst>
              <a:ext uri="{FF2B5EF4-FFF2-40B4-BE49-F238E27FC236}">
                <a16:creationId xmlns:a16="http://schemas.microsoft.com/office/drawing/2014/main" id="{DCADD3A6-28EC-C643-9661-BD022B06B4F8}"/>
              </a:ext>
            </a:extLst>
          </p:cNvPr>
          <p:cNvSpPr/>
          <p:nvPr/>
        </p:nvSpPr>
        <p:spPr>
          <a:xfrm>
            <a:off x="2020060" y="5890882"/>
            <a:ext cx="8512098" cy="601993"/>
          </a:xfrm>
          <a:prstGeom prst="wedgeRectCallout">
            <a:avLst>
              <a:gd name="adj1" fmla="val -29464"/>
              <a:gd name="adj2" fmla="val -85814"/>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I took 3 PG courses in my first semester. I almost died in the final week. 😅 </a:t>
            </a:r>
          </a:p>
        </p:txBody>
      </p:sp>
    </p:spTree>
    <p:extLst>
      <p:ext uri="{BB962C8B-B14F-4D97-AF65-F5344CB8AC3E}">
        <p14:creationId xmlns:p14="http://schemas.microsoft.com/office/powerpoint/2010/main" val="1656590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HK" sz="3600" b="1" dirty="0"/>
              <a:t>Our Weekly Meeting Routine</a:t>
            </a:r>
            <a:endParaRPr lang="en-US" sz="3600" b="1" dirty="0"/>
          </a:p>
        </p:txBody>
      </p:sp>
      <p:sp>
        <p:nvSpPr>
          <p:cNvPr id="3" name="Content Placeholder 2"/>
          <p:cNvSpPr>
            <a:spLocks noGrp="1"/>
          </p:cNvSpPr>
          <p:nvPr>
            <p:ph idx="1"/>
          </p:nvPr>
        </p:nvSpPr>
        <p:spPr>
          <a:xfrm>
            <a:off x="838200" y="1542127"/>
            <a:ext cx="10368776" cy="5163899"/>
          </a:xfrm>
        </p:spPr>
        <p:txBody>
          <a:bodyPr>
            <a:noAutofit/>
          </a:bodyPr>
          <a:lstStyle/>
          <a:p>
            <a:r>
              <a:rPr lang="en-US" sz="2400" b="1" dirty="0"/>
              <a:t>One small group meeting</a:t>
            </a:r>
          </a:p>
          <a:p>
            <a:pPr lvl="1"/>
            <a:r>
              <a:rPr lang="en-US" b="1" dirty="0">
                <a:solidFill>
                  <a:srgbClr val="C00000"/>
                </a:solidFill>
              </a:rPr>
              <a:t>More discussion is better! Asking questions is not stupid.</a:t>
            </a:r>
          </a:p>
          <a:p>
            <a:pPr lvl="1"/>
            <a:r>
              <a:rPr lang="en-US" dirty="0"/>
              <a:t>Everyone shares their research progress</a:t>
            </a:r>
          </a:p>
          <a:p>
            <a:pPr lvl="1"/>
            <a:endParaRPr lang="en-US" dirty="0"/>
          </a:p>
          <a:p>
            <a:pPr lvl="1"/>
            <a:endParaRPr lang="en-US" dirty="0"/>
          </a:p>
          <a:p>
            <a:endParaRPr lang="en-US" sz="2400" b="1" dirty="0"/>
          </a:p>
          <a:p>
            <a:r>
              <a:rPr lang="en-US" sz="2400" b="1" dirty="0"/>
              <a:t>One large group meeting</a:t>
            </a:r>
          </a:p>
          <a:p>
            <a:pPr lvl="1"/>
            <a:r>
              <a:rPr lang="en-US" dirty="0"/>
              <a:t>1-2 people from each group presents the details of his/her current work</a:t>
            </a:r>
          </a:p>
        </p:txBody>
      </p:sp>
      <p:sp>
        <p:nvSpPr>
          <p:cNvPr id="6" name="Slide Number Placeholder 5"/>
          <p:cNvSpPr>
            <a:spLocks noGrp="1"/>
          </p:cNvSpPr>
          <p:nvPr>
            <p:ph type="sldNum" sz="quarter" idx="12"/>
          </p:nvPr>
        </p:nvSpPr>
        <p:spPr/>
        <p:txBody>
          <a:bodyPr/>
          <a:lstStyle/>
          <a:p>
            <a:fld id="{5581FF53-64DB-D64A-8590-7E305F417ACD}" type="slidenum">
              <a:rPr lang="en-US" smtClean="0"/>
              <a:t>5</a:t>
            </a:fld>
            <a:endParaRPr lang="en-US"/>
          </a:p>
        </p:txBody>
      </p:sp>
      <p:sp>
        <p:nvSpPr>
          <p:cNvPr id="7" name="Rectangular Callout 6">
            <a:extLst>
              <a:ext uri="{FF2B5EF4-FFF2-40B4-BE49-F238E27FC236}">
                <a16:creationId xmlns:a16="http://schemas.microsoft.com/office/drawing/2014/main" id="{5E07182E-288F-A34D-9C83-D5723B8CD960}"/>
              </a:ext>
            </a:extLst>
          </p:cNvPr>
          <p:cNvSpPr/>
          <p:nvPr/>
        </p:nvSpPr>
        <p:spPr>
          <a:xfrm>
            <a:off x="1905084" y="2948941"/>
            <a:ext cx="7377461" cy="716385"/>
          </a:xfrm>
          <a:prstGeom prst="wedgeRectCallout">
            <a:avLst>
              <a:gd name="adj1" fmla="val -29464"/>
              <a:gd name="adj2" fmla="val -72276"/>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Only about research. Do not need to talk about our homework/courses/TA duties…</a:t>
            </a:r>
          </a:p>
        </p:txBody>
      </p:sp>
    </p:spTree>
    <p:extLst>
      <p:ext uri="{BB962C8B-B14F-4D97-AF65-F5344CB8AC3E}">
        <p14:creationId xmlns:p14="http://schemas.microsoft.com/office/powerpoint/2010/main" val="838142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HK" sz="3600" b="1" dirty="0"/>
              <a:t>About Our Group!</a:t>
            </a:r>
            <a:endParaRPr lang="en-US" sz="3600" b="1" dirty="0"/>
          </a:p>
        </p:txBody>
      </p:sp>
      <p:sp>
        <p:nvSpPr>
          <p:cNvPr id="3" name="Content Placeholder 2"/>
          <p:cNvSpPr>
            <a:spLocks noGrp="1"/>
          </p:cNvSpPr>
          <p:nvPr>
            <p:ph idx="1"/>
          </p:nvPr>
        </p:nvSpPr>
        <p:spPr>
          <a:xfrm>
            <a:off x="838200" y="1542127"/>
            <a:ext cx="11353800" cy="5163899"/>
          </a:xfrm>
        </p:spPr>
        <p:txBody>
          <a:bodyPr>
            <a:noAutofit/>
          </a:bodyPr>
          <a:lstStyle/>
          <a:p>
            <a:r>
              <a:rPr lang="en-HK" sz="2400" b="1" dirty="0"/>
              <a:t>Blockchain: </a:t>
            </a:r>
            <a:r>
              <a:rPr lang="en-HK" sz="2400" dirty="0">
                <a:hlinkClick r:id="rId3"/>
              </a:rPr>
              <a:t>https://www.cse.ust.hk/blockchain/index.html</a:t>
            </a:r>
            <a:endParaRPr lang="en-HK" sz="2400" dirty="0"/>
          </a:p>
          <a:p>
            <a:r>
              <a:rPr lang="en-HK" sz="2400" b="1" dirty="0"/>
              <a:t>DB for AI</a:t>
            </a:r>
          </a:p>
          <a:p>
            <a:r>
              <a:rPr lang="en-HK" sz="2400" b="1" dirty="0"/>
              <a:t>Graph: </a:t>
            </a:r>
            <a:r>
              <a:rPr lang="en-HK" sz="2400" dirty="0">
                <a:hlinkClick r:id="rId4"/>
              </a:rPr>
              <a:t>http://www.cse.ust.hk/biggraph/index.html</a:t>
            </a:r>
            <a:endParaRPr lang="en-HK" sz="2400" b="1" dirty="0"/>
          </a:p>
          <a:p>
            <a:r>
              <a:rPr lang="en-HK" sz="2400" b="1" dirty="0"/>
              <a:t>Knowledge Graph (KG): </a:t>
            </a:r>
            <a:r>
              <a:rPr lang="en-HK" sz="2400" dirty="0">
                <a:hlinkClick r:id="rId5"/>
              </a:rPr>
              <a:t>https://www.cse.ust.hk/knowledgegraph/home.html</a:t>
            </a:r>
            <a:endParaRPr lang="en-HK" sz="2400" dirty="0"/>
          </a:p>
          <a:p>
            <a:r>
              <a:rPr lang="en-HK" sz="2400" b="1" dirty="0"/>
              <a:t>Machine Learning (ML): </a:t>
            </a:r>
            <a:r>
              <a:rPr lang="en-HK" sz="2400" dirty="0">
                <a:hlinkClick r:id="rId6"/>
              </a:rPr>
              <a:t>https://www.cse.ust.hk/dbml</a:t>
            </a:r>
            <a:endParaRPr lang="en-HK" sz="2400" dirty="0"/>
          </a:p>
          <a:p>
            <a:r>
              <a:rPr lang="en-HK" sz="2400" b="1" dirty="0"/>
              <a:t>Spatial Crowdsourcing (STC): </a:t>
            </a:r>
            <a:r>
              <a:rPr lang="en-HK" sz="2400" dirty="0">
                <a:hlinkClick r:id="rId7"/>
              </a:rPr>
              <a:t>https://www.cse.ust.hk/stc</a:t>
            </a:r>
            <a:endParaRPr lang="en-HK" sz="2400" dirty="0"/>
          </a:p>
          <a:p>
            <a:endParaRPr lang="en-US" sz="2400" b="1" dirty="0"/>
          </a:p>
          <a:p>
            <a:pPr lvl="2"/>
            <a:endParaRPr lang="en-US" sz="1800" b="1" dirty="0"/>
          </a:p>
          <a:p>
            <a:pPr lvl="2"/>
            <a:endParaRPr lang="en-US" sz="1800" b="1" dirty="0"/>
          </a:p>
        </p:txBody>
      </p:sp>
      <p:sp>
        <p:nvSpPr>
          <p:cNvPr id="6" name="Slide Number Placeholder 5"/>
          <p:cNvSpPr>
            <a:spLocks noGrp="1"/>
          </p:cNvSpPr>
          <p:nvPr>
            <p:ph type="sldNum" sz="quarter" idx="12"/>
          </p:nvPr>
        </p:nvSpPr>
        <p:spPr/>
        <p:txBody>
          <a:bodyPr/>
          <a:lstStyle/>
          <a:p>
            <a:fld id="{5581FF53-64DB-D64A-8590-7E305F417ACD}" type="slidenum">
              <a:rPr lang="en-US" smtClean="0"/>
              <a:t>6</a:t>
            </a:fld>
            <a:endParaRPr lang="en-US"/>
          </a:p>
        </p:txBody>
      </p:sp>
    </p:spTree>
    <p:extLst>
      <p:ext uri="{BB962C8B-B14F-4D97-AF65-F5344CB8AC3E}">
        <p14:creationId xmlns:p14="http://schemas.microsoft.com/office/powerpoint/2010/main" val="1141786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6235" y="905228"/>
            <a:ext cx="9799530" cy="2387600"/>
          </a:xfrm>
        </p:spPr>
        <p:txBody>
          <a:bodyPr>
            <a:normAutofit/>
          </a:bodyPr>
          <a:lstStyle/>
          <a:p>
            <a:r>
              <a:rPr lang="en-HK" altLang="zh-CN" sz="5400" b="1" dirty="0"/>
              <a:t>General</a:t>
            </a:r>
            <a:r>
              <a:rPr lang="zh-CN" altLang="en-US" sz="5400" b="1" dirty="0"/>
              <a:t> </a:t>
            </a:r>
            <a:r>
              <a:rPr lang="en-US" altLang="zh-CN" sz="5400" b="1" dirty="0"/>
              <a:t>Research</a:t>
            </a:r>
            <a:r>
              <a:rPr lang="zh-CN" altLang="en-US" sz="5400" b="1" dirty="0"/>
              <a:t> </a:t>
            </a:r>
            <a:r>
              <a:rPr lang="en-US" altLang="zh-CN" sz="5400" b="1" dirty="0"/>
              <a:t>Suggestions</a:t>
            </a:r>
            <a:r>
              <a:rPr lang="zh-CN" altLang="en-US" sz="5400" b="1" dirty="0"/>
              <a:t> </a:t>
            </a:r>
            <a:br>
              <a:rPr lang="en-HK" altLang="zh-CN" sz="5400" b="1" dirty="0"/>
            </a:br>
            <a:r>
              <a:rPr lang="en-US" altLang="zh-CN" sz="5400" b="1" dirty="0"/>
              <a:t>for</a:t>
            </a:r>
            <a:r>
              <a:rPr lang="zh-CN" altLang="en-US" sz="5400" b="1" dirty="0"/>
              <a:t> </a:t>
            </a:r>
            <a:r>
              <a:rPr lang="en-US" altLang="zh-CN" sz="5400" b="1" dirty="0"/>
              <a:t>PhD</a:t>
            </a:r>
            <a:endParaRPr lang="en-US" sz="5400" dirty="0"/>
          </a:p>
        </p:txBody>
      </p:sp>
      <p:sp>
        <p:nvSpPr>
          <p:cNvPr id="5" name="Slide Number Placeholder 4"/>
          <p:cNvSpPr>
            <a:spLocks noGrp="1"/>
          </p:cNvSpPr>
          <p:nvPr>
            <p:ph type="sldNum" sz="quarter" idx="12"/>
          </p:nvPr>
        </p:nvSpPr>
        <p:spPr/>
        <p:txBody>
          <a:bodyPr/>
          <a:lstStyle/>
          <a:p>
            <a:fld id="{5581FF53-64DB-D64A-8590-7E305F417ACD}" type="slidenum">
              <a:rPr lang="en-US" smtClean="0"/>
              <a:t>7</a:t>
            </a:fld>
            <a:endParaRPr lang="en-US"/>
          </a:p>
        </p:txBody>
      </p:sp>
      <p:sp>
        <p:nvSpPr>
          <p:cNvPr id="4" name="Rectangular Callout 3">
            <a:extLst>
              <a:ext uri="{FF2B5EF4-FFF2-40B4-BE49-F238E27FC236}">
                <a16:creationId xmlns:a16="http://schemas.microsoft.com/office/drawing/2014/main" id="{B1216229-0E20-AD43-9258-68289CDAE892}"/>
              </a:ext>
            </a:extLst>
          </p:cNvPr>
          <p:cNvSpPr/>
          <p:nvPr/>
        </p:nvSpPr>
        <p:spPr>
          <a:xfrm>
            <a:off x="6096000" y="279977"/>
            <a:ext cx="5213613" cy="951978"/>
          </a:xfrm>
          <a:prstGeom prst="wedgeRectCallout">
            <a:avLst>
              <a:gd name="adj1" fmla="val -33351"/>
              <a:gd name="adj2" fmla="val 76357"/>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rPr>
              <a:t>May</a:t>
            </a:r>
            <a:r>
              <a:rPr lang="zh-CN" altLang="en-US" sz="2000" b="1" dirty="0">
                <a:solidFill>
                  <a:schemeClr val="tx1"/>
                </a:solidFill>
              </a:rPr>
              <a:t> </a:t>
            </a:r>
            <a:r>
              <a:rPr lang="en-US" altLang="zh-CN" sz="2000" b="1" dirty="0">
                <a:solidFill>
                  <a:schemeClr val="tx1"/>
                </a:solidFill>
              </a:rPr>
              <a:t>not be suitable for every PhD in the world, just some experience from my friends and me…</a:t>
            </a:r>
            <a:endParaRPr lang="en-US" sz="2000" b="1" dirty="0">
              <a:solidFill>
                <a:schemeClr val="tx1"/>
              </a:solidFill>
            </a:endParaRPr>
          </a:p>
        </p:txBody>
      </p:sp>
      <p:pic>
        <p:nvPicPr>
          <p:cNvPr id="2050" name="Picture 2">
            <a:extLst>
              <a:ext uri="{FF2B5EF4-FFF2-40B4-BE49-F238E27FC236}">
                <a16:creationId xmlns:a16="http://schemas.microsoft.com/office/drawing/2014/main" id="{3A786DC3-E6C4-6144-8C7B-D0A39CAB810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160" r="295" b="7777"/>
          <a:stretch/>
        </p:blipFill>
        <p:spPr bwMode="auto">
          <a:xfrm>
            <a:off x="3272848" y="3090133"/>
            <a:ext cx="5729431" cy="3767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9255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HK" sz="3600" b="1" dirty="0"/>
              <a:t>How</a:t>
            </a:r>
            <a:r>
              <a:rPr lang="zh-CN" altLang="en-US" sz="3600" b="1" dirty="0"/>
              <a:t> </a:t>
            </a:r>
            <a:r>
              <a:rPr lang="en-US" altLang="zh-CN" sz="3600" b="1" dirty="0"/>
              <a:t>to</a:t>
            </a:r>
            <a:r>
              <a:rPr lang="zh-CN" altLang="en-US" sz="3600" b="1" dirty="0"/>
              <a:t> </a:t>
            </a:r>
            <a:r>
              <a:rPr lang="en-US" altLang="zh-CN" sz="3600" b="1" dirty="0"/>
              <a:t>Find Interesting Topics?</a:t>
            </a:r>
            <a:endParaRPr lang="en-US" sz="3600" b="1" dirty="0"/>
          </a:p>
        </p:txBody>
      </p:sp>
      <p:sp>
        <p:nvSpPr>
          <p:cNvPr id="3" name="Content Placeholder 2"/>
          <p:cNvSpPr>
            <a:spLocks noGrp="1"/>
          </p:cNvSpPr>
          <p:nvPr>
            <p:ph idx="1"/>
          </p:nvPr>
        </p:nvSpPr>
        <p:spPr>
          <a:xfrm>
            <a:off x="394853" y="1319595"/>
            <a:ext cx="11797147" cy="5926332"/>
          </a:xfrm>
        </p:spPr>
        <p:txBody>
          <a:bodyPr>
            <a:noAutofit/>
          </a:bodyPr>
          <a:lstStyle/>
          <a:p>
            <a:pPr marL="914400" lvl="1" indent="-457200">
              <a:buFont typeface="+mj-lt"/>
              <a:buAutoNum type="arabicPeriod"/>
            </a:pPr>
            <a:r>
              <a:rPr lang="en-US" dirty="0"/>
              <a:t>Search for the </a:t>
            </a:r>
            <a:r>
              <a:rPr lang="en-US" b="1" dirty="0">
                <a:solidFill>
                  <a:schemeClr val="accent2">
                    <a:lumMod val="75000"/>
                  </a:schemeClr>
                </a:solidFill>
              </a:rPr>
              <a:t>surveys</a:t>
            </a:r>
            <a:r>
              <a:rPr lang="en-US" dirty="0"/>
              <a:t> in certain topics in recent 3 years</a:t>
            </a:r>
          </a:p>
          <a:p>
            <a:pPr marL="914400" lvl="1" indent="-457200">
              <a:buFont typeface="+mj-lt"/>
              <a:buAutoNum type="arabicPeriod"/>
            </a:pPr>
            <a:r>
              <a:rPr lang="en-US" dirty="0"/>
              <a:t>Look for the proceedings in </a:t>
            </a:r>
            <a:r>
              <a:rPr lang="en-US" b="1" dirty="0">
                <a:solidFill>
                  <a:schemeClr val="accent2">
                    <a:lumMod val="75000"/>
                  </a:schemeClr>
                </a:solidFill>
              </a:rPr>
              <a:t>DB/DM top conferences </a:t>
            </a:r>
            <a:r>
              <a:rPr lang="en-US" dirty="0"/>
              <a:t>in recent 3 years</a:t>
            </a:r>
          </a:p>
          <a:p>
            <a:pPr lvl="2"/>
            <a:r>
              <a:rPr lang="en-US" sz="2400" dirty="0"/>
              <a:t>SIGMOD/VLDB/ICDE/KDD/ICDM/TKDE/VLDBJ….</a:t>
            </a:r>
          </a:p>
          <a:p>
            <a:pPr marL="914400" lvl="1" indent="-457200">
              <a:buFont typeface="+mj-lt"/>
              <a:buAutoNum type="arabicPeriod"/>
            </a:pPr>
            <a:r>
              <a:rPr lang="en-US" dirty="0"/>
              <a:t>Find the hot topics and tutorials from </a:t>
            </a:r>
            <a:r>
              <a:rPr lang="en-US" b="1" dirty="0">
                <a:solidFill>
                  <a:schemeClr val="accent2">
                    <a:lumMod val="75000"/>
                  </a:schemeClr>
                </a:solidFill>
              </a:rPr>
              <a:t>GitHub</a:t>
            </a:r>
            <a:r>
              <a:rPr lang="zh-CN" altLang="en-US" dirty="0"/>
              <a:t> </a:t>
            </a:r>
            <a:r>
              <a:rPr lang="en-US" altLang="zh-CN" dirty="0"/>
              <a:t>(the awesome xxx/must-read-papers)</a:t>
            </a:r>
            <a:endParaRPr lang="en-US" dirty="0"/>
          </a:p>
          <a:p>
            <a:pPr lvl="2"/>
            <a:r>
              <a:rPr lang="en-US" sz="2400" dirty="0" err="1"/>
              <a:t>GNNPapers</a:t>
            </a:r>
            <a:r>
              <a:rPr lang="en-US" sz="2400" dirty="0"/>
              <a:t>: </a:t>
            </a:r>
            <a:r>
              <a:rPr lang="en-US" sz="2400" dirty="0">
                <a:hlinkClick r:id="rId3"/>
              </a:rPr>
              <a:t>https://github.com/thunlp/GNNPapers</a:t>
            </a:r>
            <a:endParaRPr lang="en-US" sz="2400" dirty="0"/>
          </a:p>
          <a:p>
            <a:pPr lvl="2"/>
            <a:r>
              <a:rPr lang="en-US" sz="2400" dirty="0"/>
              <a:t>Awesome-KGQA: </a:t>
            </a:r>
            <a:r>
              <a:rPr lang="en-US" sz="2400" dirty="0">
                <a:hlinkClick r:id="rId4"/>
              </a:rPr>
              <a:t>https://github.com/BshoterJ/awesome-kgqa</a:t>
            </a:r>
            <a:endParaRPr lang="en-US" sz="2400" dirty="0"/>
          </a:p>
          <a:p>
            <a:pPr lvl="2"/>
            <a:r>
              <a:rPr lang="en-US" sz="2400" dirty="0"/>
              <a:t>KG group </a:t>
            </a:r>
            <a:r>
              <a:rPr lang="en-US" sz="2400" dirty="0">
                <a:hlinkClick r:id="rId5"/>
              </a:rPr>
              <a:t>https://github.com/heathersherry/Knowledge-Graph-Tutorials-and-Papers</a:t>
            </a:r>
            <a:r>
              <a:rPr lang="en-US" sz="2400" dirty="0"/>
              <a:t>  </a:t>
            </a:r>
          </a:p>
          <a:p>
            <a:pPr marL="800100" lvl="1" indent="-342900">
              <a:buFont typeface="+mj-lt"/>
              <a:buAutoNum type="arabicPeriod"/>
            </a:pPr>
            <a:r>
              <a:rPr lang="en-US" dirty="0"/>
              <a:t> Follow the works published in </a:t>
            </a:r>
            <a:r>
              <a:rPr lang="en-US" b="1" dirty="0">
                <a:solidFill>
                  <a:schemeClr val="accent2">
                    <a:lumMod val="75000"/>
                  </a:schemeClr>
                </a:solidFill>
              </a:rPr>
              <a:t>famous researchers </a:t>
            </a:r>
            <a:r>
              <a:rPr lang="en-US" dirty="0"/>
              <a:t>in this area</a:t>
            </a:r>
          </a:p>
          <a:p>
            <a:pPr lvl="2"/>
            <a:r>
              <a:rPr lang="en-HK" sz="2400" dirty="0"/>
              <a:t>e.g., Jure </a:t>
            </a:r>
            <a:r>
              <a:rPr lang="en-HK" sz="2400" dirty="0" err="1"/>
              <a:t>Leskovec</a:t>
            </a:r>
            <a:r>
              <a:rPr lang="en-HK" sz="2400" dirty="0"/>
              <a:t> </a:t>
            </a:r>
            <a:r>
              <a:rPr lang="en-US" sz="2400" dirty="0">
                <a:hlinkClick r:id="rId6"/>
              </a:rPr>
              <a:t>https://cs.stanford.edu/people/jure/</a:t>
            </a:r>
            <a:endParaRPr lang="en-US" sz="2400" dirty="0"/>
          </a:p>
          <a:p>
            <a:pPr marL="914400" lvl="1" indent="-457200">
              <a:buFont typeface="+mj-lt"/>
              <a:buAutoNum type="arabicPeriod"/>
            </a:pPr>
            <a:r>
              <a:rPr lang="en-US" dirty="0"/>
              <a:t>Read one paper in your interested topic (from top conference), then</a:t>
            </a:r>
          </a:p>
          <a:p>
            <a:pPr lvl="2"/>
            <a:r>
              <a:rPr lang="en-US" sz="2400" dirty="0"/>
              <a:t>Read its </a:t>
            </a:r>
            <a:r>
              <a:rPr lang="en-US" sz="2400" b="1" dirty="0">
                <a:solidFill>
                  <a:schemeClr val="accent2">
                    <a:lumMod val="75000"/>
                  </a:schemeClr>
                </a:solidFill>
              </a:rPr>
              <a:t>related works</a:t>
            </a:r>
            <a:r>
              <a:rPr lang="en-US" sz="2400" b="1" dirty="0"/>
              <a:t> </a:t>
            </a:r>
            <a:r>
              <a:rPr lang="en-US" sz="2400" dirty="0"/>
              <a:t>to know the state-of-the-arts techniques</a:t>
            </a:r>
          </a:p>
          <a:p>
            <a:pPr lvl="2"/>
            <a:r>
              <a:rPr lang="en-US" sz="2400" dirty="0"/>
              <a:t>Read the papers that </a:t>
            </a:r>
            <a:r>
              <a:rPr lang="en-US" sz="2400" b="1" dirty="0">
                <a:solidFill>
                  <a:schemeClr val="accent2">
                    <a:lumMod val="75000"/>
                  </a:schemeClr>
                </a:solidFill>
              </a:rPr>
              <a:t>cite this paper</a:t>
            </a:r>
            <a:r>
              <a:rPr lang="en-US" sz="2400" dirty="0">
                <a:solidFill>
                  <a:schemeClr val="accent2">
                    <a:lumMod val="75000"/>
                  </a:schemeClr>
                </a:solidFill>
              </a:rPr>
              <a:t> </a:t>
            </a:r>
            <a:r>
              <a:rPr lang="en-US" sz="2400" dirty="0"/>
              <a:t>via Google Scholar</a:t>
            </a:r>
          </a:p>
          <a:p>
            <a:pPr marL="914400" lvl="2" indent="0">
              <a:buNone/>
            </a:pPr>
            <a:r>
              <a:rPr lang="en-US" sz="2400" dirty="0"/>
              <a:t>In this way, you can find the </a:t>
            </a:r>
            <a:r>
              <a:rPr lang="en-US" sz="2400" b="1" dirty="0">
                <a:solidFill>
                  <a:srgbClr val="C00000"/>
                </a:solidFill>
              </a:rPr>
              <a:t>small “paper community”</a:t>
            </a:r>
            <a:r>
              <a:rPr lang="en-US" sz="2400" dirty="0"/>
              <a:t> that study this topic</a:t>
            </a:r>
          </a:p>
          <a:p>
            <a:pPr lvl="2"/>
            <a:endParaRPr lang="en-US" dirty="0"/>
          </a:p>
          <a:p>
            <a:pPr lvl="2"/>
            <a:endParaRPr lang="en-US" sz="1800" b="1" dirty="0"/>
          </a:p>
        </p:txBody>
      </p:sp>
      <p:sp>
        <p:nvSpPr>
          <p:cNvPr id="6" name="Slide Number Placeholder 5"/>
          <p:cNvSpPr>
            <a:spLocks noGrp="1"/>
          </p:cNvSpPr>
          <p:nvPr>
            <p:ph type="sldNum" sz="quarter" idx="12"/>
          </p:nvPr>
        </p:nvSpPr>
        <p:spPr/>
        <p:txBody>
          <a:bodyPr/>
          <a:lstStyle/>
          <a:p>
            <a:fld id="{5581FF53-64DB-D64A-8590-7E305F417ACD}" type="slidenum">
              <a:rPr lang="en-US" smtClean="0"/>
              <a:t>8</a:t>
            </a:fld>
            <a:endParaRPr lang="en-US"/>
          </a:p>
        </p:txBody>
      </p:sp>
      <p:sp>
        <p:nvSpPr>
          <p:cNvPr id="5" name="Rectangular Callout 4">
            <a:extLst>
              <a:ext uri="{FF2B5EF4-FFF2-40B4-BE49-F238E27FC236}">
                <a16:creationId xmlns:a16="http://schemas.microsoft.com/office/drawing/2014/main" id="{05734757-4D7A-CD4A-97CD-27659C06C563}"/>
              </a:ext>
            </a:extLst>
          </p:cNvPr>
          <p:cNvSpPr/>
          <p:nvPr/>
        </p:nvSpPr>
        <p:spPr>
          <a:xfrm>
            <a:off x="6888480" y="136525"/>
            <a:ext cx="5213613" cy="899795"/>
          </a:xfrm>
          <a:prstGeom prst="wedgeRectCallout">
            <a:avLst>
              <a:gd name="adj1" fmla="val -42471"/>
              <a:gd name="adj2" fmla="val 85322"/>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Choose one method in 1/2/3/4 to find a general topic, then use method 5 to </a:t>
            </a:r>
            <a:r>
              <a:rPr lang="en-US" sz="2000" dirty="0" err="1">
                <a:solidFill>
                  <a:schemeClr val="tx1"/>
                </a:solidFill>
              </a:rPr>
              <a:t>inverstigate</a:t>
            </a:r>
            <a:r>
              <a:rPr lang="en-US" sz="2000" dirty="0">
                <a:solidFill>
                  <a:schemeClr val="tx1"/>
                </a:solidFill>
              </a:rPr>
              <a:t> a smaller topic.</a:t>
            </a:r>
          </a:p>
        </p:txBody>
      </p:sp>
    </p:spTree>
    <p:extLst>
      <p:ext uri="{BB962C8B-B14F-4D97-AF65-F5344CB8AC3E}">
        <p14:creationId xmlns:p14="http://schemas.microsoft.com/office/powerpoint/2010/main" val="2730288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HK" sz="3600" b="1" dirty="0"/>
              <a:t>How</a:t>
            </a:r>
            <a:r>
              <a:rPr lang="zh-TW" altLang="en-US" sz="3600" b="1" dirty="0"/>
              <a:t> </a:t>
            </a:r>
            <a:r>
              <a:rPr lang="en-US" altLang="zh-TW" sz="3600" b="1" dirty="0"/>
              <a:t>to Start Your Work?</a:t>
            </a:r>
            <a:endParaRPr lang="en-US" sz="3600" b="1" dirty="0"/>
          </a:p>
        </p:txBody>
      </p:sp>
      <p:sp>
        <p:nvSpPr>
          <p:cNvPr id="6" name="Slide Number Placeholder 5"/>
          <p:cNvSpPr>
            <a:spLocks noGrp="1"/>
          </p:cNvSpPr>
          <p:nvPr>
            <p:ph type="sldNum" sz="quarter" idx="12"/>
          </p:nvPr>
        </p:nvSpPr>
        <p:spPr/>
        <p:txBody>
          <a:bodyPr/>
          <a:lstStyle/>
          <a:p>
            <a:fld id="{5581FF53-64DB-D64A-8590-7E305F417ACD}" type="slidenum">
              <a:rPr lang="en-US" smtClean="0"/>
              <a:t>9</a:t>
            </a:fld>
            <a:endParaRPr lang="en-US"/>
          </a:p>
        </p:txBody>
      </p:sp>
      <p:pic>
        <p:nvPicPr>
          <p:cNvPr id="6146" name="Picture 2" descr="Home office issues | Laboratory of Cancer Cell Invasion">
            <a:extLst>
              <a:ext uri="{FF2B5EF4-FFF2-40B4-BE49-F238E27FC236}">
                <a16:creationId xmlns:a16="http://schemas.microsoft.com/office/drawing/2014/main" id="{31DADDBE-6BA1-864A-BA6E-637ECCA522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8096" y="1690688"/>
            <a:ext cx="9875807" cy="4428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2479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7616</TotalTime>
  <Words>4914</Words>
  <Application>Microsoft Macintosh PowerPoint</Application>
  <PresentationFormat>Widescreen</PresentationFormat>
  <Paragraphs>423</Paragraphs>
  <Slides>37</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Calibri Light</vt:lpstr>
      <vt:lpstr>Office Theme</vt:lpstr>
      <vt:lpstr>Common Knowledge in Research</vt:lpstr>
      <vt:lpstr>What You Need to Have Before Conducting PhD in Database Area?</vt:lpstr>
      <vt:lpstr>A PhD in HKUST</vt:lpstr>
      <vt:lpstr>Suggestions about Taking PhD in CSE in HKUST…</vt:lpstr>
      <vt:lpstr>Our Weekly Meeting Routine</vt:lpstr>
      <vt:lpstr>About Our Group!</vt:lpstr>
      <vt:lpstr>General Research Suggestions  for PhD</vt:lpstr>
      <vt:lpstr>How to Find Interesting Topics?</vt:lpstr>
      <vt:lpstr>How to Start Your Work?</vt:lpstr>
      <vt:lpstr>How to Start Your Work?</vt:lpstr>
      <vt:lpstr>How to Present Ideas to Other Researchers?</vt:lpstr>
      <vt:lpstr>Which Tools to Use to Write Papers?</vt:lpstr>
      <vt:lpstr>How to Write Good Papers?</vt:lpstr>
      <vt:lpstr>How to Write Good Papers?</vt:lpstr>
      <vt:lpstr>What is Important in Paper Format?</vt:lpstr>
      <vt:lpstr>What Conferences/Journals Do We Target At?</vt:lpstr>
      <vt:lpstr>What is Important During Paper Submission?</vt:lpstr>
      <vt:lpstr>What is Important During Paper Submission?</vt:lpstr>
      <vt:lpstr>Some Common Knowledge of Paper Reviews</vt:lpstr>
      <vt:lpstr>Some Common Knowledge of Paper Reviews</vt:lpstr>
      <vt:lpstr>Some Common Knowledge of Paper Reviews</vt:lpstr>
      <vt:lpstr>Some Common Knowledge of Paper Reviews</vt:lpstr>
      <vt:lpstr>How to Make Good Slides for Presentation?</vt:lpstr>
      <vt:lpstr>Some Good Materials for PhD</vt:lpstr>
      <vt:lpstr>How to Be a Qualified PhD?</vt:lpstr>
      <vt:lpstr>How to Be a Qualified PhD?</vt:lpstr>
      <vt:lpstr>How to Be a Qualified PhD?</vt:lpstr>
      <vt:lpstr>Plagiarism</vt:lpstr>
      <vt:lpstr>Plagiarism (Defined from ACM Society)</vt:lpstr>
      <vt:lpstr>Plagiarism (Defined from ACM Society)</vt:lpstr>
      <vt:lpstr>Plagiarism (Defined from ACM Society)</vt:lpstr>
      <vt:lpstr>Plagiarism (Defined from ACM Society)</vt:lpstr>
      <vt:lpstr>Plagiarism (Defined from ACM Society)</vt:lpstr>
      <vt:lpstr>Plagiarism</vt:lpstr>
      <vt:lpstr>Plagiarism – How to Avoid?</vt:lpstr>
      <vt:lpstr>Plagiarism – Our Tool</vt:lpstr>
      <vt:lpstr>Wish You All The Best in Your Research Path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Xueling LIN</cp:lastModifiedBy>
  <cp:revision>172</cp:revision>
  <cp:lastPrinted>2021-06-18T03:42:54Z</cp:lastPrinted>
  <dcterms:created xsi:type="dcterms:W3CDTF">2020-05-18T05:56:24Z</dcterms:created>
  <dcterms:modified xsi:type="dcterms:W3CDTF">2021-06-25T11:16:49Z</dcterms:modified>
</cp:coreProperties>
</file>