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ew\Downloads\&#53945;&#54728;&#47605;%20&#51089;&#49457;%20(&#51221;&#47049;&#48516;&#49437;%20&#49892;&#49845;)_&#53945;&#54728;&#44160;&#49353;%20&#51088;&#473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ew\Downloads\&#53945;&#54728;&#47605;%20&#51089;&#49457;%20(&#51221;&#47049;&#48516;&#49437;%20&#49892;&#49845;)_&#53945;&#54728;&#44160;&#49353;%20&#51088;&#4730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ew\Desktop\&#46041;&#50500;&#45824;&#54617;&#44368;\&#44284;&#51228;\2021_1&#54617;&#44592;\&#51648;&#49885;&#51116;&#49328;&#47200;\&#44397;&#44032;&#4832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ew\Desktop\&#46041;&#50500;&#45824;&#54617;&#44368;\&#44284;&#51228;\2021_1&#54617;&#44592;\&#51648;&#49885;&#51116;&#49328;&#47200;\&#44397;&#44032;&#4832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[초기테이블.xlsx]Sheet7!피벗 테이블10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의료관련 통신수단 특허출원 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요약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Sheet7!$A$4:$A$8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Sheet7!$B$4:$B$8</c:f>
              <c:numCache>
                <c:formatCode>General</c:formatCode>
                <c:ptCount val="4"/>
                <c:pt idx="0">
                  <c:v>117</c:v>
                </c:pt>
                <c:pt idx="1">
                  <c:v>114</c:v>
                </c:pt>
                <c:pt idx="2">
                  <c:v>58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C-4E3B-9C55-B47545E32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29441439"/>
        <c:axId val="1229437695"/>
      </c:barChart>
      <c:catAx>
        <c:axId val="122944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9437695"/>
        <c:crosses val="autoZero"/>
        <c:auto val="1"/>
        <c:lblAlgn val="ctr"/>
        <c:lblOffset val="100"/>
        <c:noMultiLvlLbl val="0"/>
      </c:catAx>
      <c:valAx>
        <c:axId val="1229437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944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[초기테이블.xlsx]Sheet7!피벗 테이블10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1" i="0" baseline="0">
                <a:effectLst/>
              </a:rPr>
              <a:t>의료관련 통신수단 특허출원 수</a:t>
            </a:r>
            <a:endParaRPr lang="ko-KR" altLang="ko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요약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41-4EDD-9F05-FFFA031467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41-4EDD-9F05-FFFA031467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41-4EDD-9F05-FFFA031467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41-4EDD-9F05-FFFA03146707}"/>
              </c:ext>
            </c:extLst>
          </c:dPt>
          <c:cat>
            <c:strRef>
              <c:f>Sheet7!$A$4:$A$8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Sheet7!$B$4:$B$8</c:f>
              <c:numCache>
                <c:formatCode>General</c:formatCode>
                <c:ptCount val="4"/>
                <c:pt idx="0">
                  <c:v>117</c:v>
                </c:pt>
                <c:pt idx="1">
                  <c:v>114</c:v>
                </c:pt>
                <c:pt idx="2">
                  <c:v>58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41-4EDD-9F05-FFFA03146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[국가별.xlsx]Sheet13!피벗 테이블19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합계 :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Sheet13!$A$4:$A$8</c:f>
              <c:strCache>
                <c:ptCount val="4"/>
                <c:pt idx="0">
                  <c:v>EP</c:v>
                </c:pt>
                <c:pt idx="1">
                  <c:v>JP</c:v>
                </c:pt>
                <c:pt idx="2">
                  <c:v>KR</c:v>
                </c:pt>
                <c:pt idx="3">
                  <c:v>US</c:v>
                </c:pt>
              </c:strCache>
            </c:strRef>
          </c:cat>
          <c:val>
            <c:numRef>
              <c:f>Sheet13!$B$4:$B$8</c:f>
              <c:numCache>
                <c:formatCode>General</c:formatCode>
                <c:ptCount val="4"/>
                <c:pt idx="0">
                  <c:v>11</c:v>
                </c:pt>
                <c:pt idx="1">
                  <c:v>44</c:v>
                </c:pt>
                <c:pt idx="2">
                  <c:v>35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51-4C23-B68F-F789655F158E}"/>
            </c:ext>
          </c:extLst>
        </c:ser>
        <c:ser>
          <c:idx val="1"/>
          <c:order val="1"/>
          <c:tx>
            <c:strRef>
              <c:f>Sheet13!$C$3</c:f>
              <c:strCache>
                <c:ptCount val="1"/>
                <c:pt idx="0">
                  <c:v>합계 : 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Sheet13!$A$4:$A$8</c:f>
              <c:strCache>
                <c:ptCount val="4"/>
                <c:pt idx="0">
                  <c:v>EP</c:v>
                </c:pt>
                <c:pt idx="1">
                  <c:v>JP</c:v>
                </c:pt>
                <c:pt idx="2">
                  <c:v>KR</c:v>
                </c:pt>
                <c:pt idx="3">
                  <c:v>US</c:v>
                </c:pt>
              </c:strCache>
            </c:strRef>
          </c:cat>
          <c:val>
            <c:numRef>
              <c:f>Sheet13!$C$4:$C$8</c:f>
              <c:numCache>
                <c:formatCode>General</c:formatCode>
                <c:ptCount val="4"/>
                <c:pt idx="0">
                  <c:v>11</c:v>
                </c:pt>
                <c:pt idx="1">
                  <c:v>25</c:v>
                </c:pt>
                <c:pt idx="2">
                  <c:v>45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51-4C23-B68F-F789655F158E}"/>
            </c:ext>
          </c:extLst>
        </c:ser>
        <c:ser>
          <c:idx val="2"/>
          <c:order val="2"/>
          <c:tx>
            <c:strRef>
              <c:f>Sheet13!$D$3</c:f>
              <c:strCache>
                <c:ptCount val="1"/>
                <c:pt idx="0">
                  <c:v>합계 : 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Sheet13!$A$4:$A$8</c:f>
              <c:strCache>
                <c:ptCount val="4"/>
                <c:pt idx="0">
                  <c:v>EP</c:v>
                </c:pt>
                <c:pt idx="1">
                  <c:v>JP</c:v>
                </c:pt>
                <c:pt idx="2">
                  <c:v>KR</c:v>
                </c:pt>
                <c:pt idx="3">
                  <c:v>US</c:v>
                </c:pt>
              </c:strCache>
            </c:strRef>
          </c:cat>
          <c:val>
            <c:numRef>
              <c:f>Sheet13!$D$4:$D$8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23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51-4C23-B68F-F789655F158E}"/>
            </c:ext>
          </c:extLst>
        </c:ser>
        <c:ser>
          <c:idx val="3"/>
          <c:order val="3"/>
          <c:tx>
            <c:strRef>
              <c:f>Sheet13!$E$3</c:f>
              <c:strCache>
                <c:ptCount val="1"/>
                <c:pt idx="0">
                  <c:v>합계 :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Sheet13!$A$4:$A$8</c:f>
              <c:strCache>
                <c:ptCount val="4"/>
                <c:pt idx="0">
                  <c:v>EP</c:v>
                </c:pt>
                <c:pt idx="1">
                  <c:v>JP</c:v>
                </c:pt>
                <c:pt idx="2">
                  <c:v>KR</c:v>
                </c:pt>
                <c:pt idx="3">
                  <c:v>US</c:v>
                </c:pt>
              </c:strCache>
            </c:strRef>
          </c:cat>
          <c:val>
            <c:numRef>
              <c:f>Sheet13!$E$4:$E$8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51-4C23-B68F-F789655F1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30022831"/>
        <c:axId val="1930014927"/>
        <c:axId val="0"/>
      </c:bar3DChart>
      <c:catAx>
        <c:axId val="1930022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0014927"/>
        <c:crosses val="autoZero"/>
        <c:auto val="1"/>
        <c:lblAlgn val="ctr"/>
        <c:lblOffset val="100"/>
        <c:noMultiLvlLbl val="0"/>
      </c:catAx>
      <c:valAx>
        <c:axId val="193001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002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[국가별.xlsx]Sheet13!피벗 테이블19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합계 :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Sheet13!$A$4:$A$8</c:f>
              <c:strCache>
                <c:ptCount val="4"/>
                <c:pt idx="0">
                  <c:v>EP</c:v>
                </c:pt>
                <c:pt idx="1">
                  <c:v>JP</c:v>
                </c:pt>
                <c:pt idx="2">
                  <c:v>KR</c:v>
                </c:pt>
                <c:pt idx="3">
                  <c:v>US</c:v>
                </c:pt>
              </c:strCache>
            </c:strRef>
          </c:cat>
          <c:val>
            <c:numRef>
              <c:f>Sheet13!$B$4:$B$8</c:f>
              <c:numCache>
                <c:formatCode>General</c:formatCode>
                <c:ptCount val="4"/>
                <c:pt idx="0">
                  <c:v>11</c:v>
                </c:pt>
                <c:pt idx="1">
                  <c:v>44</c:v>
                </c:pt>
                <c:pt idx="2">
                  <c:v>35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51-4C23-B68F-F789655F158E}"/>
            </c:ext>
          </c:extLst>
        </c:ser>
        <c:ser>
          <c:idx val="1"/>
          <c:order val="1"/>
          <c:tx>
            <c:strRef>
              <c:f>Sheet13!$C$3</c:f>
              <c:strCache>
                <c:ptCount val="1"/>
                <c:pt idx="0">
                  <c:v>합계 : 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Sheet13!$A$4:$A$8</c:f>
              <c:strCache>
                <c:ptCount val="4"/>
                <c:pt idx="0">
                  <c:v>EP</c:v>
                </c:pt>
                <c:pt idx="1">
                  <c:v>JP</c:v>
                </c:pt>
                <c:pt idx="2">
                  <c:v>KR</c:v>
                </c:pt>
                <c:pt idx="3">
                  <c:v>US</c:v>
                </c:pt>
              </c:strCache>
            </c:strRef>
          </c:cat>
          <c:val>
            <c:numRef>
              <c:f>Sheet13!$C$4:$C$8</c:f>
              <c:numCache>
                <c:formatCode>General</c:formatCode>
                <c:ptCount val="4"/>
                <c:pt idx="0">
                  <c:v>11</c:v>
                </c:pt>
                <c:pt idx="1">
                  <c:v>25</c:v>
                </c:pt>
                <c:pt idx="2">
                  <c:v>45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51-4C23-B68F-F789655F158E}"/>
            </c:ext>
          </c:extLst>
        </c:ser>
        <c:ser>
          <c:idx val="2"/>
          <c:order val="2"/>
          <c:tx>
            <c:strRef>
              <c:f>Sheet13!$D$3</c:f>
              <c:strCache>
                <c:ptCount val="1"/>
                <c:pt idx="0">
                  <c:v>합계 : 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Sheet13!$A$4:$A$8</c:f>
              <c:strCache>
                <c:ptCount val="4"/>
                <c:pt idx="0">
                  <c:v>EP</c:v>
                </c:pt>
                <c:pt idx="1">
                  <c:v>JP</c:v>
                </c:pt>
                <c:pt idx="2">
                  <c:v>KR</c:v>
                </c:pt>
                <c:pt idx="3">
                  <c:v>US</c:v>
                </c:pt>
              </c:strCache>
            </c:strRef>
          </c:cat>
          <c:val>
            <c:numRef>
              <c:f>Sheet13!$D$4:$D$8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23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51-4C23-B68F-F789655F158E}"/>
            </c:ext>
          </c:extLst>
        </c:ser>
        <c:ser>
          <c:idx val="3"/>
          <c:order val="3"/>
          <c:tx>
            <c:strRef>
              <c:f>Sheet13!$E$3</c:f>
              <c:strCache>
                <c:ptCount val="1"/>
                <c:pt idx="0">
                  <c:v>합계 :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Sheet13!$A$4:$A$8</c:f>
              <c:strCache>
                <c:ptCount val="4"/>
                <c:pt idx="0">
                  <c:v>EP</c:v>
                </c:pt>
                <c:pt idx="1">
                  <c:v>JP</c:v>
                </c:pt>
                <c:pt idx="2">
                  <c:v>KR</c:v>
                </c:pt>
                <c:pt idx="3">
                  <c:v>US</c:v>
                </c:pt>
              </c:strCache>
            </c:strRef>
          </c:cat>
          <c:val>
            <c:numRef>
              <c:f>Sheet13!$E$4:$E$8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51-4C23-B68F-F789655F1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30022831"/>
        <c:axId val="1930014927"/>
        <c:axId val="0"/>
      </c:bar3DChart>
      <c:catAx>
        <c:axId val="1930022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0014927"/>
        <c:crosses val="autoZero"/>
        <c:auto val="1"/>
        <c:lblAlgn val="ctr"/>
        <c:lblOffset val="100"/>
        <c:noMultiLvlLbl val="0"/>
      </c:catAx>
      <c:valAx>
        <c:axId val="193001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002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61E2-9B25-471E-90CC-BA47279B4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1AB939-BFCA-4157-A3CC-5435C3CDC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D928A-3F1F-40FE-9CE1-CFD7A8CE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DDD7C-D955-48B7-9CBB-746C8471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FD75-C2B7-41B8-A872-8B21C5B1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62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BEF70-F1CD-48C8-BCED-E1F5B192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844A8-ACA8-47CC-99A6-43BEBC51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D64B9-670C-4E58-BC18-2F6B512A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6C405-A1A8-45FC-B083-625F35CC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C2667-CE59-4919-8250-56B21E01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2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82D521-B016-42E1-8D5B-3C8518E4F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F26C2-4BB4-4978-A82B-EFB89C10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5D9DA-9499-4F02-AFA4-7F144FFB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30BA4-AAB2-4BEB-AEC1-C12133D6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863B4-B54D-43B3-AB58-A066D289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0C33F-BC92-41CF-B22B-47D5B64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865CD-2542-4DB2-9254-B6AE390A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0040-8EA3-4241-A4F2-28D9B19C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3C0E4-F15A-4C1A-B10F-2BF9AC95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A06C1-61C6-4A51-A051-68200909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187A9-2E4A-40C9-AD44-C7EE05B6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258EB-C1B6-41E3-AEEB-B2B84B423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2DF4B-5382-443C-81CD-0D39A718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9F5C2-B3E3-4839-A685-76BD06AA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BDC00-8D68-4415-8C73-A8583957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0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104C-5B4C-4F56-B790-3697F312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5D3E1-AD34-4588-87DE-C5533D1D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301F2-3CFE-4776-B284-86E600B3E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1D98A-DE25-45C6-889C-0D0D2BDD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04A71-F6FC-4CB8-81A6-FB480935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4AFAE-D817-4CB3-8862-4755005C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0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1C84-7CE9-4EA2-ACC1-936D91C5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BDC96-647A-4EBE-9370-1EBF95E6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2F5D2-835C-4C97-8C8F-4DB5F388F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F9E25-6D54-4963-A66F-EE3CD9BBF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0EB0D1-C1F1-45E0-B53B-9EFAB9D53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B67C1D-32A0-4A3E-8DCF-A5A7D732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56EB6-CA3C-48BB-818C-FEBCF0DF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BFE90-FFE6-4308-9A51-71433857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38394-4DEF-4E4B-8759-5CE3CCD7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1319F-12AF-4749-B4AD-F67135E4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079A7D-B69B-4B9E-A8DB-C712F4E0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AEBC02-2ABF-4CC8-A4F5-FF80E4B4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6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4BEC93-541B-4C9E-A6B1-39A53E88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1FD15C-BB67-4127-AAA7-F0BFBAFF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6C1E8-F397-471A-A354-77CFF5F3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3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AB09B-987F-4988-860F-E37B8BFA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B40EF-1B90-4814-B8B6-544BE59C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5644C-C6DC-4CB1-98B3-98DB1330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2F24E-AEEA-4F56-B087-88A0778D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AD755-982C-488E-99D9-59204039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B1CD5-EA14-4DD2-91EA-69553B07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2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54B25-621F-4844-A9CB-819778B0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4953A7-99E6-43BD-AF5A-DE7F3206D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823A1-FDD0-4B6B-BD82-6EDBD7CB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84351-E8BC-419B-9B00-87D24270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5585F-BCAC-4BF3-82AB-CBF6833F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A10FC-5120-491C-9A86-740A2124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E2059A-AF25-4CAD-95DA-0E5C9A9A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D7034-CB2D-4465-9889-C4CE0626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1C0F9-231E-4D4A-9EA2-7C08A344E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560D-D933-466A-8A79-5CAE3E6F9F5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877EB-D8A0-4118-A9A5-517ACE8E4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D35D8-9D4F-47A2-9293-266930B6B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1745-4E45-4665-B5A8-398622B8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8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ECAFB2-2BFC-41C8-81D6-25DDDD6EAD95}"/>
              </a:ext>
            </a:extLst>
          </p:cNvPr>
          <p:cNvSpPr/>
          <p:nvPr/>
        </p:nvSpPr>
        <p:spPr>
          <a:xfrm>
            <a:off x="266330" y="213065"/>
            <a:ext cx="5829670" cy="996610"/>
          </a:xfrm>
          <a:prstGeom prst="rect">
            <a:avLst/>
          </a:prstGeom>
          <a:solidFill>
            <a:schemeClr val="accent2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정량분석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연도별 동향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FB1F7-4851-4918-80B7-116A82D051B5}"/>
              </a:ext>
            </a:extLst>
          </p:cNvPr>
          <p:cNvSpPr/>
          <p:nvPr/>
        </p:nvSpPr>
        <p:spPr>
          <a:xfrm>
            <a:off x="266330" y="1209675"/>
            <a:ext cx="11649445" cy="5435260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003AD3-5164-4554-B00E-6072E359FDF8}"/>
              </a:ext>
            </a:extLst>
          </p:cNvPr>
          <p:cNvCxnSpPr/>
          <p:nvPr/>
        </p:nvCxnSpPr>
        <p:spPr>
          <a:xfrm>
            <a:off x="266330" y="2914650"/>
            <a:ext cx="11649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CBC5E1-5030-402C-8706-7A9F5DE48E8E}"/>
              </a:ext>
            </a:extLst>
          </p:cNvPr>
          <p:cNvSpPr txBox="1"/>
          <p:nvPr/>
        </p:nvSpPr>
        <p:spPr>
          <a:xfrm>
            <a:off x="885825" y="1750278"/>
            <a:ext cx="1076325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Trebuchet MS" panose="020B0603020202020204" pitchFamily="34" charset="0"/>
              </a:rPr>
              <a:t>의료관련 통신수단에 관련된 특허출원은 해가 바뀔수록 점차 줄어드는 추세이다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Trebuchet MS" panose="020B0603020202020204" pitchFamily="34" charset="0"/>
              </a:rPr>
              <a:t>가장 낮은 출원 수를 기록한 년도는 </a:t>
            </a:r>
            <a:r>
              <a:rPr lang="en-US" altLang="ko-KR" dirty="0">
                <a:latin typeface="Trebuchet MS" panose="020B0603020202020204" pitchFamily="34" charset="0"/>
              </a:rPr>
              <a:t>2018</a:t>
            </a:r>
            <a:r>
              <a:rPr lang="ko-KR" altLang="en-US" dirty="0">
                <a:latin typeface="Trebuchet MS" panose="020B0603020202020204" pitchFamily="34" charset="0"/>
              </a:rPr>
              <a:t>년도이다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26DC5120-9B20-4A8F-86AB-69B4F5B6A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56224"/>
              </p:ext>
            </p:extLst>
          </p:nvPr>
        </p:nvGraphicFramePr>
        <p:xfrm>
          <a:off x="542924" y="3209924"/>
          <a:ext cx="5172075" cy="318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FC6E08C5-92CB-4016-80AD-ED5CBD527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445886"/>
              </p:ext>
            </p:extLst>
          </p:nvPr>
        </p:nvGraphicFramePr>
        <p:xfrm>
          <a:off x="6219824" y="3248025"/>
          <a:ext cx="5429251" cy="31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759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ECAFB2-2BFC-41C8-81D6-25DDDD6EAD95}"/>
              </a:ext>
            </a:extLst>
          </p:cNvPr>
          <p:cNvSpPr/>
          <p:nvPr/>
        </p:nvSpPr>
        <p:spPr>
          <a:xfrm>
            <a:off x="266330" y="213065"/>
            <a:ext cx="5829670" cy="996610"/>
          </a:xfrm>
          <a:prstGeom prst="rect">
            <a:avLst/>
          </a:prstGeom>
          <a:solidFill>
            <a:schemeClr val="accent2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정량분석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국가별 동향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FB1F7-4851-4918-80B7-116A82D051B5}"/>
              </a:ext>
            </a:extLst>
          </p:cNvPr>
          <p:cNvSpPr/>
          <p:nvPr/>
        </p:nvSpPr>
        <p:spPr>
          <a:xfrm>
            <a:off x="266330" y="1209675"/>
            <a:ext cx="11649445" cy="5435260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003AD3-5164-4554-B00E-6072E359FDF8}"/>
              </a:ext>
            </a:extLst>
          </p:cNvPr>
          <p:cNvCxnSpPr/>
          <p:nvPr/>
        </p:nvCxnSpPr>
        <p:spPr>
          <a:xfrm>
            <a:off x="266330" y="2914650"/>
            <a:ext cx="11649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CBC5E1-5030-402C-8706-7A9F5DE48E8E}"/>
              </a:ext>
            </a:extLst>
          </p:cNvPr>
          <p:cNvSpPr txBox="1"/>
          <p:nvPr/>
        </p:nvSpPr>
        <p:spPr>
          <a:xfrm>
            <a:off x="885825" y="1750278"/>
            <a:ext cx="1076325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Trebuchet MS" panose="020B0603020202020204" pitchFamily="34" charset="0"/>
              </a:rPr>
              <a:t>EU</a:t>
            </a:r>
            <a:r>
              <a:rPr lang="ko-KR" altLang="en-US" dirty="0">
                <a:latin typeface="Trebuchet MS" panose="020B0603020202020204" pitchFamily="34" charset="0"/>
              </a:rPr>
              <a:t>와 </a:t>
            </a:r>
            <a:r>
              <a:rPr lang="en-US" altLang="ko-KR" dirty="0">
                <a:latin typeface="Trebuchet MS" panose="020B0603020202020204" pitchFamily="34" charset="0"/>
              </a:rPr>
              <a:t>JP</a:t>
            </a:r>
            <a:r>
              <a:rPr lang="ko-KR" altLang="en-US" dirty="0">
                <a:latin typeface="Trebuchet MS" panose="020B0603020202020204" pitchFamily="34" charset="0"/>
              </a:rPr>
              <a:t>같은 경우 </a:t>
            </a:r>
            <a:r>
              <a:rPr lang="en-US" altLang="ko-KR" dirty="0">
                <a:latin typeface="Trebuchet MS" panose="020B0603020202020204" pitchFamily="34" charset="0"/>
              </a:rPr>
              <a:t>15</a:t>
            </a:r>
            <a:r>
              <a:rPr lang="ko-KR" altLang="en-US" dirty="0">
                <a:latin typeface="Trebuchet MS" panose="020B0603020202020204" pitchFamily="34" charset="0"/>
              </a:rPr>
              <a:t>년에서 </a:t>
            </a:r>
            <a:r>
              <a:rPr lang="en-US" altLang="ko-KR" dirty="0">
                <a:latin typeface="Trebuchet MS" panose="020B0603020202020204" pitchFamily="34" charset="0"/>
              </a:rPr>
              <a:t>16</a:t>
            </a:r>
            <a:r>
              <a:rPr lang="ko-KR" altLang="en-US" dirty="0">
                <a:latin typeface="Trebuchet MS" panose="020B0603020202020204" pitchFamily="34" charset="0"/>
              </a:rPr>
              <a:t>년도 까지 수평 또는 하향적인 동향을 보인다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Trebuchet MS" panose="020B0603020202020204" pitchFamily="34" charset="0"/>
              </a:rPr>
              <a:t>KR</a:t>
            </a:r>
            <a:r>
              <a:rPr lang="ko-KR" altLang="en-US" dirty="0">
                <a:latin typeface="Trebuchet MS" panose="020B0603020202020204" pitchFamily="34" charset="0"/>
              </a:rPr>
              <a:t>과 </a:t>
            </a:r>
            <a:r>
              <a:rPr lang="en-US" altLang="ko-KR" dirty="0">
                <a:latin typeface="Trebuchet MS" panose="020B0603020202020204" pitchFamily="34" charset="0"/>
              </a:rPr>
              <a:t>US </a:t>
            </a:r>
            <a:r>
              <a:rPr lang="ko-KR" altLang="en-US" dirty="0">
                <a:latin typeface="Trebuchet MS" panose="020B0603020202020204" pitchFamily="34" charset="0"/>
              </a:rPr>
              <a:t>경우 </a:t>
            </a:r>
            <a:r>
              <a:rPr lang="en-US" altLang="ko-KR" dirty="0">
                <a:latin typeface="Trebuchet MS" panose="020B0603020202020204" pitchFamily="34" charset="0"/>
              </a:rPr>
              <a:t>15</a:t>
            </a:r>
            <a:r>
              <a:rPr lang="ko-KR" altLang="en-US" dirty="0">
                <a:latin typeface="Trebuchet MS" panose="020B0603020202020204" pitchFamily="34" charset="0"/>
              </a:rPr>
              <a:t>년에서 </a:t>
            </a:r>
            <a:r>
              <a:rPr lang="en-US" altLang="ko-KR" dirty="0">
                <a:latin typeface="Trebuchet MS" panose="020B0603020202020204" pitchFamily="34" charset="0"/>
              </a:rPr>
              <a:t>16</a:t>
            </a:r>
            <a:r>
              <a:rPr lang="ko-KR" altLang="en-US" dirty="0">
                <a:latin typeface="Trebuchet MS" panose="020B0603020202020204" pitchFamily="34" charset="0"/>
              </a:rPr>
              <a:t>년도 까지 상향적인 동향을 보이다가 </a:t>
            </a:r>
            <a:r>
              <a:rPr lang="en-US" altLang="ko-KR" dirty="0">
                <a:latin typeface="Trebuchet MS" panose="020B0603020202020204" pitchFamily="34" charset="0"/>
              </a:rPr>
              <a:t>17</a:t>
            </a:r>
            <a:r>
              <a:rPr lang="ko-KR" altLang="en-US" dirty="0">
                <a:latin typeface="Trebuchet MS" panose="020B0603020202020204" pitchFamily="34" charset="0"/>
              </a:rPr>
              <a:t>년도 </a:t>
            </a:r>
            <a:r>
              <a:rPr lang="en-US" altLang="ko-KR" dirty="0">
                <a:latin typeface="Trebuchet MS" panose="020B0603020202020204" pitchFamily="34" charset="0"/>
              </a:rPr>
              <a:t>18</a:t>
            </a:r>
            <a:r>
              <a:rPr lang="ko-KR" altLang="en-US" dirty="0">
                <a:latin typeface="Trebuchet MS" panose="020B0603020202020204" pitchFamily="34" charset="0"/>
              </a:rPr>
              <a:t>년도로 넘어갈 때 마다 하향적인 동향을 보인다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F442A8A-60DC-4FF1-949B-D3ADAE1E3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304495"/>
              </p:ext>
            </p:extLst>
          </p:nvPr>
        </p:nvGraphicFramePr>
        <p:xfrm>
          <a:off x="1123764" y="3048001"/>
          <a:ext cx="9506135" cy="346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61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ECAFB2-2BFC-41C8-81D6-25DDDD6EAD95}"/>
              </a:ext>
            </a:extLst>
          </p:cNvPr>
          <p:cNvSpPr/>
          <p:nvPr/>
        </p:nvSpPr>
        <p:spPr>
          <a:xfrm>
            <a:off x="266330" y="213065"/>
            <a:ext cx="5829670" cy="996610"/>
          </a:xfrm>
          <a:prstGeom prst="rect">
            <a:avLst/>
          </a:prstGeom>
          <a:solidFill>
            <a:schemeClr val="accent2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정량분석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국가별 동향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4FB1F7-4851-4918-80B7-116A82D051B5}"/>
              </a:ext>
            </a:extLst>
          </p:cNvPr>
          <p:cNvSpPr/>
          <p:nvPr/>
        </p:nvSpPr>
        <p:spPr>
          <a:xfrm>
            <a:off x="266330" y="1209675"/>
            <a:ext cx="11649445" cy="5435260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003AD3-5164-4554-B00E-6072E359FDF8}"/>
              </a:ext>
            </a:extLst>
          </p:cNvPr>
          <p:cNvCxnSpPr/>
          <p:nvPr/>
        </p:nvCxnSpPr>
        <p:spPr>
          <a:xfrm>
            <a:off x="266330" y="2914650"/>
            <a:ext cx="11649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CBC5E1-5030-402C-8706-7A9F5DE48E8E}"/>
              </a:ext>
            </a:extLst>
          </p:cNvPr>
          <p:cNvSpPr txBox="1"/>
          <p:nvPr/>
        </p:nvSpPr>
        <p:spPr>
          <a:xfrm>
            <a:off x="885825" y="1750278"/>
            <a:ext cx="1076325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Trebuchet MS" panose="020B0603020202020204" pitchFamily="34" charset="0"/>
              </a:rPr>
              <a:t>EU</a:t>
            </a:r>
            <a:r>
              <a:rPr lang="ko-KR" altLang="en-US" dirty="0">
                <a:latin typeface="Trebuchet MS" panose="020B0603020202020204" pitchFamily="34" charset="0"/>
              </a:rPr>
              <a:t>와 </a:t>
            </a:r>
            <a:r>
              <a:rPr lang="en-US" altLang="ko-KR" dirty="0">
                <a:latin typeface="Trebuchet MS" panose="020B0603020202020204" pitchFamily="34" charset="0"/>
              </a:rPr>
              <a:t>JP</a:t>
            </a:r>
            <a:r>
              <a:rPr lang="ko-KR" altLang="en-US" dirty="0">
                <a:latin typeface="Trebuchet MS" panose="020B0603020202020204" pitchFamily="34" charset="0"/>
              </a:rPr>
              <a:t>같은 경우 </a:t>
            </a:r>
            <a:r>
              <a:rPr lang="en-US" altLang="ko-KR" dirty="0">
                <a:latin typeface="Trebuchet MS" panose="020B0603020202020204" pitchFamily="34" charset="0"/>
              </a:rPr>
              <a:t>15</a:t>
            </a:r>
            <a:r>
              <a:rPr lang="ko-KR" altLang="en-US" dirty="0">
                <a:latin typeface="Trebuchet MS" panose="020B0603020202020204" pitchFamily="34" charset="0"/>
              </a:rPr>
              <a:t>년에서 </a:t>
            </a:r>
            <a:r>
              <a:rPr lang="en-US" altLang="ko-KR" dirty="0">
                <a:latin typeface="Trebuchet MS" panose="020B0603020202020204" pitchFamily="34" charset="0"/>
              </a:rPr>
              <a:t>16</a:t>
            </a:r>
            <a:r>
              <a:rPr lang="ko-KR" altLang="en-US" dirty="0">
                <a:latin typeface="Trebuchet MS" panose="020B0603020202020204" pitchFamily="34" charset="0"/>
              </a:rPr>
              <a:t>년도 까지 수평 또는 하향적인 동향을 보인다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Trebuchet MS" panose="020B0603020202020204" pitchFamily="34" charset="0"/>
              </a:rPr>
              <a:t>KR</a:t>
            </a:r>
            <a:r>
              <a:rPr lang="ko-KR" altLang="en-US" dirty="0">
                <a:latin typeface="Trebuchet MS" panose="020B0603020202020204" pitchFamily="34" charset="0"/>
              </a:rPr>
              <a:t>과 </a:t>
            </a:r>
            <a:r>
              <a:rPr lang="en-US" altLang="ko-KR" dirty="0">
                <a:latin typeface="Trebuchet MS" panose="020B0603020202020204" pitchFamily="34" charset="0"/>
              </a:rPr>
              <a:t>US </a:t>
            </a:r>
            <a:r>
              <a:rPr lang="ko-KR" altLang="en-US" dirty="0">
                <a:latin typeface="Trebuchet MS" panose="020B0603020202020204" pitchFamily="34" charset="0"/>
              </a:rPr>
              <a:t>경우 </a:t>
            </a:r>
            <a:r>
              <a:rPr lang="en-US" altLang="ko-KR" dirty="0">
                <a:latin typeface="Trebuchet MS" panose="020B0603020202020204" pitchFamily="34" charset="0"/>
              </a:rPr>
              <a:t>15</a:t>
            </a:r>
            <a:r>
              <a:rPr lang="ko-KR" altLang="en-US" dirty="0">
                <a:latin typeface="Trebuchet MS" panose="020B0603020202020204" pitchFamily="34" charset="0"/>
              </a:rPr>
              <a:t>년에서 </a:t>
            </a:r>
            <a:r>
              <a:rPr lang="en-US" altLang="ko-KR" dirty="0">
                <a:latin typeface="Trebuchet MS" panose="020B0603020202020204" pitchFamily="34" charset="0"/>
              </a:rPr>
              <a:t>16</a:t>
            </a:r>
            <a:r>
              <a:rPr lang="ko-KR" altLang="en-US" dirty="0">
                <a:latin typeface="Trebuchet MS" panose="020B0603020202020204" pitchFamily="34" charset="0"/>
              </a:rPr>
              <a:t>년도 까지 상향적인 동향을 보이다가 </a:t>
            </a:r>
            <a:r>
              <a:rPr lang="en-US" altLang="ko-KR" dirty="0">
                <a:latin typeface="Trebuchet MS" panose="020B0603020202020204" pitchFamily="34" charset="0"/>
              </a:rPr>
              <a:t>17</a:t>
            </a:r>
            <a:r>
              <a:rPr lang="ko-KR" altLang="en-US" dirty="0">
                <a:latin typeface="Trebuchet MS" panose="020B0603020202020204" pitchFamily="34" charset="0"/>
              </a:rPr>
              <a:t>년도 </a:t>
            </a:r>
            <a:r>
              <a:rPr lang="en-US" altLang="ko-KR" dirty="0">
                <a:latin typeface="Trebuchet MS" panose="020B0603020202020204" pitchFamily="34" charset="0"/>
              </a:rPr>
              <a:t>18</a:t>
            </a:r>
            <a:r>
              <a:rPr lang="ko-KR" altLang="en-US" dirty="0">
                <a:latin typeface="Trebuchet MS" panose="020B0603020202020204" pitchFamily="34" charset="0"/>
              </a:rPr>
              <a:t>년도로 넘어갈 때 마다 하향적인 동향을 보인다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F442A8A-60DC-4FF1-949B-D3ADAE1E3A79}"/>
              </a:ext>
            </a:extLst>
          </p:cNvPr>
          <p:cNvGraphicFramePr>
            <a:graphicFrameLocks/>
          </p:cNvGraphicFramePr>
          <p:nvPr/>
        </p:nvGraphicFramePr>
        <p:xfrm>
          <a:off x="1123764" y="3048001"/>
          <a:ext cx="9506135" cy="346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408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117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Trebuchet MS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View</dc:creator>
  <cp:lastModifiedBy>View</cp:lastModifiedBy>
  <cp:revision>6</cp:revision>
  <dcterms:created xsi:type="dcterms:W3CDTF">2021-06-11T23:57:40Z</dcterms:created>
  <dcterms:modified xsi:type="dcterms:W3CDTF">2021-06-12T20:39:37Z</dcterms:modified>
</cp:coreProperties>
</file>