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9" r:id="rId5"/>
    <p:sldId id="259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>
      <p:cViewPr>
        <p:scale>
          <a:sx n="50" d="100"/>
          <a:sy n="50" d="100"/>
        </p:scale>
        <p:origin x="102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369677" y="26693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79363" y="3557739"/>
            <a:ext cx="1919115" cy="545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컴퓨터공학과 </a:t>
            </a:r>
            <a:r>
              <a: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17</a:t>
            </a: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학번 </a:t>
            </a:r>
            <a:r>
              <a:rPr lang="ko-KR" altLang="en-US" sz="1050" b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허세정</a:t>
            </a:r>
            <a:endParaRPr lang="en-US" altLang="ko-KR" sz="1050" b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컴퓨터공학과 </a:t>
            </a:r>
            <a:r>
              <a: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17</a:t>
            </a: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학번 오성혁</a:t>
            </a:r>
            <a:endParaRPr lang="en-US" altLang="ko-KR" sz="1050" b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76025" y="2592805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Team4</a:t>
            </a:r>
          </a:p>
          <a:p>
            <a:pPr algn="ctr"/>
            <a:r>
              <a:rPr lang="en-US" altLang="ko-KR" sz="1600" b="0" i="0" dirty="0">
                <a:solidFill>
                  <a:srgbClr val="DCDDDE"/>
                </a:solidFill>
                <a:effectLst/>
                <a:latin typeface="Whitney"/>
              </a:rPr>
              <a:t>Cross-Site Scripting</a:t>
            </a:r>
            <a:r>
              <a:rPr lang="en-US" altLang="ko-KR" sz="1600" dirty="0">
                <a:solidFill>
                  <a:prstClr val="white"/>
                </a:solidFill>
              </a:rPr>
              <a:t>(XSS)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662297" y="2472906"/>
            <a:ext cx="316479" cy="392949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rgbClr val="FF66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♡</a:t>
            </a:r>
          </a:p>
        </p:txBody>
      </p:sp>
    </p:spTree>
    <p:extLst>
      <p:ext uri="{BB962C8B-B14F-4D97-AF65-F5344CB8AC3E}">
        <p14:creationId xmlns:p14="http://schemas.microsoft.com/office/powerpoint/2010/main" val="17303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목차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4FA-1C70-4852-A66D-8CB7D2BEE7AE}"/>
              </a:ext>
            </a:extLst>
          </p:cNvPr>
          <p:cNvSpPr txBox="1"/>
          <p:nvPr/>
        </p:nvSpPr>
        <p:spPr>
          <a:xfrm>
            <a:off x="1784410" y="1955894"/>
            <a:ext cx="7137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0" i="0" dirty="0">
                <a:effectLst/>
                <a:latin typeface="Whitney"/>
              </a:rPr>
              <a:t>목차</a:t>
            </a:r>
            <a:br>
              <a:rPr lang="en-US" altLang="ko-KR" sz="2400" b="0" i="0" dirty="0">
                <a:effectLst/>
                <a:latin typeface="Whitney"/>
              </a:rPr>
            </a:br>
            <a:endParaRPr lang="en-US" altLang="ko-KR" sz="2400" b="0" i="0" dirty="0">
              <a:effectLst/>
              <a:latin typeface="Whitney"/>
            </a:endParaRPr>
          </a:p>
          <a:p>
            <a:pPr marL="342900" indent="-342900">
              <a:buAutoNum type="arabicPeriod"/>
            </a:pPr>
            <a:r>
              <a:rPr lang="en-US" altLang="ko-KR" sz="2400" b="0" i="0" dirty="0">
                <a:effectLst/>
                <a:latin typeface="Whitney"/>
              </a:rPr>
              <a:t>Cross-Site Scripting(XSS)</a:t>
            </a:r>
            <a:r>
              <a:rPr lang="ko-KR" altLang="en-US" sz="2400" dirty="0">
                <a:latin typeface="Whitney"/>
              </a:rPr>
              <a:t>이 무엇인가</a:t>
            </a:r>
            <a:r>
              <a:rPr lang="en-US" altLang="ko-KR" sz="2400" dirty="0">
                <a:latin typeface="Whitney"/>
              </a:rPr>
              <a:t>?</a:t>
            </a:r>
            <a:br>
              <a:rPr lang="en-US" altLang="ko-KR" sz="2400" b="0" i="0" dirty="0">
                <a:effectLst/>
                <a:latin typeface="Whitney"/>
              </a:rPr>
            </a:b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b="0" i="0" dirty="0">
                <a:effectLst/>
                <a:latin typeface="Whitney"/>
              </a:rPr>
              <a:t>Cross-Site Scripting(XSS) </a:t>
            </a:r>
            <a:r>
              <a:rPr lang="ko-KR" altLang="en-US" sz="2400" b="0" i="0" dirty="0">
                <a:effectLst/>
                <a:latin typeface="Whitney"/>
              </a:rPr>
              <a:t>의 종류</a:t>
            </a:r>
            <a:br>
              <a:rPr lang="en-US" altLang="ko-KR" sz="2400" b="0" i="0" dirty="0">
                <a:effectLst/>
                <a:latin typeface="Whitney"/>
              </a:rPr>
            </a:br>
            <a:r>
              <a:rPr lang="en-US" altLang="ko-KR" sz="2400" b="0" i="0" dirty="0">
                <a:effectLst/>
                <a:latin typeface="Whitney"/>
              </a:rPr>
              <a:t>1)</a:t>
            </a:r>
            <a:r>
              <a:rPr lang="ko-KR" altLang="en-US" sz="2400" b="0" i="0" dirty="0">
                <a:effectLst/>
                <a:latin typeface="Whitney"/>
              </a:rPr>
              <a:t> </a:t>
            </a:r>
            <a:r>
              <a:rPr lang="en-US" altLang="ko-KR" sz="2400" b="0" i="0" dirty="0">
                <a:effectLst/>
                <a:latin typeface="Whitney"/>
              </a:rPr>
              <a:t>Reflected </a:t>
            </a:r>
            <a:r>
              <a:rPr lang="en-US" altLang="ko-KR" sz="2400" b="0" i="0" dirty="0" err="1">
                <a:effectLst/>
                <a:latin typeface="Whitney"/>
              </a:rPr>
              <a:t>xss</a:t>
            </a:r>
            <a:r>
              <a:rPr lang="ko-KR" altLang="en-US" sz="2400" b="0" i="0" dirty="0">
                <a:effectLst/>
                <a:latin typeface="Whitney"/>
              </a:rPr>
              <a:t>공격</a:t>
            </a:r>
            <a:br>
              <a:rPr lang="en-US" altLang="ko-KR" sz="2400" b="0" i="0" dirty="0">
                <a:effectLst/>
                <a:latin typeface="Whitney"/>
              </a:rPr>
            </a:br>
            <a:r>
              <a:rPr lang="en-US" altLang="ko-KR" sz="2400" b="0" i="0" dirty="0">
                <a:effectLst/>
                <a:latin typeface="Whitney"/>
              </a:rPr>
              <a:t>2) Stored </a:t>
            </a:r>
            <a:r>
              <a:rPr lang="en-US" altLang="ko-KR" sz="2400" b="0" i="0" dirty="0" err="1">
                <a:effectLst/>
                <a:latin typeface="Whitney"/>
              </a:rPr>
              <a:t>xss</a:t>
            </a:r>
            <a:r>
              <a:rPr lang="ko-KR" altLang="en-US" sz="2400" b="0" i="0" dirty="0">
                <a:effectLst/>
                <a:latin typeface="Whitney"/>
              </a:rPr>
              <a:t>공격</a:t>
            </a:r>
            <a:endParaRPr lang="en-US" altLang="ko-KR" sz="2400" b="0" i="0" dirty="0">
              <a:effectLst/>
              <a:latin typeface="Whitney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Whitney"/>
            </a:endParaRPr>
          </a:p>
          <a:p>
            <a:pPr marL="342900" indent="-342900">
              <a:buAutoNum type="arabicPeriod"/>
            </a:pPr>
            <a:r>
              <a:rPr lang="en-US" altLang="ko-KR" sz="2400" b="0" i="0" dirty="0">
                <a:effectLst/>
                <a:latin typeface="Whitney"/>
              </a:rPr>
              <a:t>Cross-Site Scripting(XSS)</a:t>
            </a:r>
            <a:r>
              <a:rPr lang="ko-KR" altLang="en-US" sz="2400" b="0" i="0" dirty="0">
                <a:effectLst/>
                <a:latin typeface="Whitney"/>
              </a:rPr>
              <a:t>예방</a:t>
            </a:r>
            <a:endParaRPr lang="en-US" altLang="ko-KR" sz="2400" b="0" i="0" dirty="0">
              <a:effectLst/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14551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0457" y="446201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4279478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4271843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effectLst/>
                <a:latin typeface="Whitney"/>
              </a:rPr>
              <a:t>Cross-Site Scripting(XSS)</a:t>
            </a:r>
            <a:r>
              <a:rPr lang="ko-KR" altLang="en-US" sz="2000" b="0" i="0" dirty="0">
                <a:effectLst/>
                <a:latin typeface="Whitney"/>
              </a:rPr>
              <a:t>이</a:t>
            </a:r>
            <a:r>
              <a:rPr lang="en-US" altLang="ko-KR" sz="2000" b="0" i="0" dirty="0">
                <a:effectLst/>
                <a:latin typeface="Whitney"/>
              </a:rPr>
              <a:t> </a:t>
            </a:r>
            <a:r>
              <a:rPr lang="ko-KR" altLang="en-US" sz="2000" b="0" i="0" dirty="0">
                <a:effectLst/>
                <a:latin typeface="Whitney"/>
              </a:rPr>
              <a:t>무엇인가</a:t>
            </a:r>
            <a:r>
              <a:rPr lang="en-US" altLang="ko-KR" sz="2000" b="0" i="0" dirty="0">
                <a:effectLst/>
                <a:latin typeface="Whitney"/>
              </a:rPr>
              <a:t>?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AE435-FABE-4BF5-B898-682D5304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71" y="1564899"/>
            <a:ext cx="7827430" cy="42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0457" y="446201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4279478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4271843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effectLst/>
                <a:latin typeface="Whitney"/>
              </a:rPr>
              <a:t>Cross-Site Scripting(XSS)</a:t>
            </a:r>
            <a:r>
              <a:rPr lang="ko-KR" altLang="en-US" sz="2000" b="0" i="0" dirty="0">
                <a:effectLst/>
                <a:latin typeface="Whitney"/>
              </a:rPr>
              <a:t>이</a:t>
            </a:r>
            <a:r>
              <a:rPr lang="en-US" altLang="ko-KR" sz="2000" b="0" i="0" dirty="0">
                <a:effectLst/>
                <a:latin typeface="Whitney"/>
              </a:rPr>
              <a:t> </a:t>
            </a:r>
            <a:r>
              <a:rPr lang="ko-KR" altLang="en-US" sz="2000" b="0" i="0" dirty="0">
                <a:effectLst/>
                <a:latin typeface="Whitney"/>
              </a:rPr>
              <a:t>무엇인가</a:t>
            </a:r>
            <a:r>
              <a:rPr lang="en-US" altLang="ko-KR" sz="2000" b="0" i="0" dirty="0">
                <a:effectLst/>
                <a:latin typeface="Whitney"/>
              </a:rPr>
              <a:t>?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D716D-9E02-4773-9372-0E6A7E63C281}"/>
              </a:ext>
            </a:extLst>
          </p:cNvPr>
          <p:cNvSpPr txBox="1"/>
          <p:nvPr/>
        </p:nvSpPr>
        <p:spPr>
          <a:xfrm>
            <a:off x="1242300" y="1408643"/>
            <a:ext cx="1065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Whitney"/>
              </a:rPr>
              <a:t>웹 보안에 있어 전통적이며 기본적인 공격</a:t>
            </a:r>
            <a:endParaRPr lang="en-US" altLang="ko-KR" sz="2400" dirty="0">
              <a:latin typeface="Whitney"/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latin typeface="Whitney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Whitney"/>
              </a:rPr>
              <a:t>전통이 깊고 기초적인 개념이라 최근  공격이 가능한 사이트들은 거의 없다</a:t>
            </a:r>
            <a:r>
              <a:rPr lang="en-US" altLang="ko-KR" sz="2400" dirty="0">
                <a:latin typeface="Whitney"/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400" dirty="0">
              <a:latin typeface="Whitney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Whitney"/>
              </a:rPr>
              <a:t>개발자가 의도하지 않은 형태로 입력한 정보</a:t>
            </a:r>
            <a:r>
              <a:rPr lang="en-US" altLang="ko-KR" sz="2400" dirty="0">
                <a:latin typeface="Whitney"/>
              </a:rPr>
              <a:t>(ex:</a:t>
            </a:r>
            <a:r>
              <a:rPr lang="ko-KR" altLang="en-US" sz="2400" dirty="0">
                <a:latin typeface="Whitney"/>
              </a:rPr>
              <a:t>댓글</a:t>
            </a:r>
            <a:r>
              <a:rPr lang="en-US" altLang="ko-KR" sz="2400" dirty="0">
                <a:latin typeface="Whitney"/>
              </a:rPr>
              <a:t>, E-mail</a:t>
            </a:r>
            <a:r>
              <a:rPr lang="ko-KR" altLang="en-US" sz="2400" dirty="0">
                <a:latin typeface="Whitney"/>
              </a:rPr>
              <a:t>내용</a:t>
            </a:r>
            <a:r>
              <a:rPr lang="en-US" altLang="ko-KR" sz="2400" dirty="0">
                <a:latin typeface="Whitney"/>
              </a:rPr>
              <a:t>)</a:t>
            </a:r>
            <a:r>
              <a:rPr lang="ko-KR" altLang="en-US" sz="2400" dirty="0">
                <a:latin typeface="Whitney"/>
              </a:rPr>
              <a:t>를 사용자가 출력할 때 스크립트가 실행되도록 하는 공격기법</a:t>
            </a:r>
            <a:endParaRPr lang="en-US" altLang="ko-KR" sz="2400" dirty="0">
              <a:latin typeface="Whitney"/>
            </a:endParaRPr>
          </a:p>
          <a:p>
            <a:pPr marL="457200" indent="-457200">
              <a:buFontTx/>
              <a:buAutoNum type="arabicPeriod"/>
            </a:pPr>
            <a:endParaRPr lang="en-US" altLang="ko-KR" sz="2400" dirty="0">
              <a:latin typeface="Whitney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Whitney"/>
              </a:rPr>
              <a:t>해커 자신이 원하는 정보</a:t>
            </a:r>
            <a:r>
              <a:rPr lang="en-US" altLang="ko-KR" sz="2400" dirty="0">
                <a:latin typeface="Whitney"/>
              </a:rPr>
              <a:t>(</a:t>
            </a:r>
            <a:r>
              <a:rPr lang="ko-KR" altLang="en-US" sz="2400" dirty="0" err="1">
                <a:latin typeface="Whitney"/>
              </a:rPr>
              <a:t>세션쿠키</a:t>
            </a:r>
            <a:r>
              <a:rPr lang="ko-KR" altLang="en-US" sz="2400" dirty="0">
                <a:latin typeface="Whitney"/>
              </a:rPr>
              <a:t> 등</a:t>
            </a:r>
            <a:r>
              <a:rPr lang="en-US" altLang="ko-KR" sz="2400" dirty="0">
                <a:latin typeface="Whitney"/>
              </a:rPr>
              <a:t>)</a:t>
            </a:r>
            <a:r>
              <a:rPr lang="ko-KR" altLang="en-US" sz="2400" dirty="0">
                <a:latin typeface="Whitney"/>
              </a:rPr>
              <a:t>를 가져올 수 있거나</a:t>
            </a:r>
            <a:r>
              <a:rPr lang="en-US" altLang="ko-KR" sz="2400" dirty="0">
                <a:latin typeface="Whitney"/>
              </a:rPr>
              <a:t>, </a:t>
            </a:r>
            <a:r>
              <a:rPr lang="ko-KR" altLang="en-US" sz="2400" dirty="0">
                <a:latin typeface="Whitney"/>
              </a:rPr>
              <a:t>다른 사이트에 개인정보를 넘겨 사용자가 원치 않은 결제나 예상 못한 행동을 할 수 있다</a:t>
            </a:r>
            <a:r>
              <a:rPr lang="en-US" altLang="ko-KR" sz="2400" dirty="0">
                <a:latin typeface="Whitney"/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400" dirty="0">
              <a:latin typeface="Whitney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Whitney"/>
              </a:rPr>
              <a:t>정적으로 만들어진 </a:t>
            </a:r>
            <a:r>
              <a:rPr lang="en-US" altLang="ko-KR" sz="2400" dirty="0">
                <a:latin typeface="Whitney"/>
              </a:rPr>
              <a:t> </a:t>
            </a:r>
            <a:r>
              <a:rPr lang="ko-KR" altLang="en-US" sz="2400" dirty="0">
                <a:latin typeface="Whitney"/>
              </a:rPr>
              <a:t>웹페이지 같은 경우 문제가 없지만</a:t>
            </a:r>
            <a:r>
              <a:rPr lang="en-US" altLang="ko-KR" sz="2400" dirty="0">
                <a:latin typeface="Whitney"/>
              </a:rPr>
              <a:t>, </a:t>
            </a:r>
            <a:r>
              <a:rPr lang="ko-KR" altLang="en-US" sz="2400" dirty="0">
                <a:latin typeface="Whitney"/>
              </a:rPr>
              <a:t>사용자의 입력을 받는 동적의 웹페이지 같은 경우 주요 공격대상이 된다</a:t>
            </a:r>
            <a:r>
              <a:rPr lang="en-US" altLang="ko-KR" sz="2400" dirty="0">
                <a:latin typeface="Whitne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7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4305082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4297402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effectLst/>
                <a:latin typeface="Whitney"/>
              </a:rPr>
              <a:t>Cross-Site Scripting(XSS) </a:t>
            </a:r>
            <a:r>
              <a:rPr lang="ko-KR" altLang="en-US" sz="2000" b="0" i="0" dirty="0">
                <a:effectLst/>
                <a:latin typeface="Whitney"/>
              </a:rPr>
              <a:t>의 종류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DB1BC3-7D50-4439-A3CF-34CA42C3A5EC}"/>
              </a:ext>
            </a:extLst>
          </p:cNvPr>
          <p:cNvSpPr txBox="1"/>
          <p:nvPr/>
        </p:nvSpPr>
        <p:spPr>
          <a:xfrm>
            <a:off x="1356600" y="1089052"/>
            <a:ext cx="1009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Whitney"/>
              </a:rPr>
              <a:t>1. Reflected XSS</a:t>
            </a:r>
            <a:r>
              <a:rPr lang="ko-KR" altLang="en-US" sz="2400" dirty="0">
                <a:latin typeface="Whitney"/>
              </a:rPr>
              <a:t>공격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E7263-B4CE-47D0-93A9-16EC0595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89" y="220005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D58512-2D75-4EF7-80CE-E1667C519A5E}"/>
              </a:ext>
            </a:extLst>
          </p:cNvPr>
          <p:cNvCxnSpPr>
            <a:cxnSpLocks/>
          </p:cNvCxnSpPr>
          <p:nvPr/>
        </p:nvCxnSpPr>
        <p:spPr>
          <a:xfrm flipH="1" flipV="1">
            <a:off x="3623439" y="3242394"/>
            <a:ext cx="2203325" cy="1862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173B3-0717-4EEE-B086-F8AD3BFC9F21}"/>
              </a:ext>
            </a:extLst>
          </p:cNvPr>
          <p:cNvCxnSpPr>
            <a:cxnSpLocks/>
          </p:cNvCxnSpPr>
          <p:nvPr/>
        </p:nvCxnSpPr>
        <p:spPr>
          <a:xfrm flipV="1">
            <a:off x="3708400" y="2561627"/>
            <a:ext cx="4511040" cy="16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7D80142-C6F0-421E-8915-6D1FA3ED42F3}"/>
              </a:ext>
            </a:extLst>
          </p:cNvPr>
          <p:cNvCxnSpPr>
            <a:cxnSpLocks/>
          </p:cNvCxnSpPr>
          <p:nvPr/>
        </p:nvCxnSpPr>
        <p:spPr>
          <a:xfrm flipH="1">
            <a:off x="3708400" y="2795364"/>
            <a:ext cx="4511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42DCE9D-95A8-4E71-A97E-B0BA222B9130}"/>
              </a:ext>
            </a:extLst>
          </p:cNvPr>
          <p:cNvCxnSpPr>
            <a:cxnSpLocks/>
          </p:cNvCxnSpPr>
          <p:nvPr/>
        </p:nvCxnSpPr>
        <p:spPr>
          <a:xfrm>
            <a:off x="2026365" y="2838679"/>
            <a:ext cx="3627637" cy="250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1FFAF35-265F-4ADC-9CE1-227C9B3C085B}"/>
              </a:ext>
            </a:extLst>
          </p:cNvPr>
          <p:cNvCxnSpPr/>
          <p:nvPr/>
        </p:nvCxnSpPr>
        <p:spPr>
          <a:xfrm flipV="1">
            <a:off x="6740030" y="3320795"/>
            <a:ext cx="1694343" cy="178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9EE5F70-0B43-445B-8447-049CF82290DD}"/>
              </a:ext>
            </a:extLst>
          </p:cNvPr>
          <p:cNvGrpSpPr/>
          <p:nvPr/>
        </p:nvGrpSpPr>
        <p:grpSpPr>
          <a:xfrm>
            <a:off x="5654002" y="4861258"/>
            <a:ext cx="1251334" cy="1786285"/>
            <a:chOff x="5654002" y="4861258"/>
            <a:chExt cx="1251334" cy="178628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94CB8CC-4BAC-4470-AE06-A934E664CD02}"/>
                </a:ext>
              </a:extLst>
            </p:cNvPr>
            <p:cNvGrpSpPr/>
            <p:nvPr/>
          </p:nvGrpSpPr>
          <p:grpSpPr>
            <a:xfrm>
              <a:off x="5654002" y="4861258"/>
              <a:ext cx="1251334" cy="1786285"/>
              <a:chOff x="5028335" y="4643020"/>
              <a:chExt cx="1251334" cy="178628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E61BD9F-28E4-4D47-978E-E0D3CE22787F}"/>
                  </a:ext>
                </a:extLst>
              </p:cNvPr>
              <p:cNvGrpSpPr/>
              <p:nvPr/>
            </p:nvGrpSpPr>
            <p:grpSpPr>
              <a:xfrm>
                <a:off x="5028335" y="4643020"/>
                <a:ext cx="1251334" cy="1786285"/>
                <a:chOff x="4725880" y="4136995"/>
                <a:chExt cx="1811045" cy="2585274"/>
              </a:xfrm>
            </p:grpSpPr>
            <p:sp>
              <p:nvSpPr>
                <p:cNvPr id="5" name="부분 원형 4">
                  <a:extLst>
                    <a:ext uri="{FF2B5EF4-FFF2-40B4-BE49-F238E27FC236}">
                      <a16:creationId xmlns:a16="http://schemas.microsoft.com/office/drawing/2014/main" id="{05F03253-4DD2-4CD0-A3C7-542DD1A173CC}"/>
                    </a:ext>
                  </a:extLst>
                </p:cNvPr>
                <p:cNvSpPr/>
                <p:nvPr/>
              </p:nvSpPr>
              <p:spPr>
                <a:xfrm rot="5400000">
                  <a:off x="4725880" y="4911224"/>
                  <a:ext cx="1811045" cy="1811045"/>
                </a:xfrm>
                <a:prstGeom prst="pie">
                  <a:avLst>
                    <a:gd name="adj1" fmla="val 5426712"/>
                    <a:gd name="adj2" fmla="val 1621703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CBDE483D-AF95-486D-824C-1A792927834E}"/>
                    </a:ext>
                  </a:extLst>
                </p:cNvPr>
                <p:cNvSpPr/>
                <p:nvPr/>
              </p:nvSpPr>
              <p:spPr>
                <a:xfrm>
                  <a:off x="5113538" y="4136995"/>
                  <a:ext cx="982462" cy="9824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원호 10">
                <a:extLst>
                  <a:ext uri="{FF2B5EF4-FFF2-40B4-BE49-F238E27FC236}">
                    <a16:creationId xmlns:a16="http://schemas.microsoft.com/office/drawing/2014/main" id="{EBC21283-9CE5-41E9-A53B-01F44D9EFABD}"/>
                  </a:ext>
                </a:extLst>
              </p:cNvPr>
              <p:cNvSpPr/>
              <p:nvPr/>
            </p:nvSpPr>
            <p:spPr>
              <a:xfrm rot="19371539">
                <a:off x="5351779" y="4842508"/>
                <a:ext cx="272415" cy="222885"/>
              </a:xfrm>
              <a:prstGeom prst="arc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3D297F2-2306-49B3-95CA-7C6A74D2C51E}"/>
                  </a:ext>
                </a:extLst>
              </p:cNvPr>
              <p:cNvSpPr/>
              <p:nvPr/>
            </p:nvSpPr>
            <p:spPr>
              <a:xfrm>
                <a:off x="5529856" y="48871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B7C08ED3-7063-44E4-95A0-CEC587F0FF9A}"/>
                  </a:ext>
                </a:extLst>
              </p:cNvPr>
              <p:cNvSpPr/>
              <p:nvPr/>
            </p:nvSpPr>
            <p:spPr>
              <a:xfrm rot="19371539">
                <a:off x="5596799" y="4842508"/>
                <a:ext cx="272415" cy="222885"/>
              </a:xfrm>
              <a:prstGeom prst="arc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E1A5FB4-E405-4B7B-B938-92948127C969}"/>
                  </a:ext>
                </a:extLst>
              </p:cNvPr>
              <p:cNvSpPr/>
              <p:nvPr/>
            </p:nvSpPr>
            <p:spPr>
              <a:xfrm>
                <a:off x="5774876" y="48871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E9C9384-269B-4AE1-8DFE-D32B47C92781}"/>
                </a:ext>
              </a:extLst>
            </p:cNvPr>
            <p:cNvSpPr txBox="1"/>
            <p:nvPr/>
          </p:nvSpPr>
          <p:spPr>
            <a:xfrm>
              <a:off x="5968268" y="5570566"/>
              <a:ext cx="678828" cy="36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해커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672A1D1-F512-4DAB-9050-618157C75514}"/>
              </a:ext>
            </a:extLst>
          </p:cNvPr>
          <p:cNvGrpSpPr/>
          <p:nvPr/>
        </p:nvGrpSpPr>
        <p:grpSpPr>
          <a:xfrm>
            <a:off x="2756779" y="2057950"/>
            <a:ext cx="755636" cy="1045199"/>
            <a:chOff x="2756779" y="2057950"/>
            <a:chExt cx="755636" cy="1045199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4C2B6A7-AC16-4741-91D4-7F6AE330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252" y="2057950"/>
              <a:ext cx="751163" cy="104519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7E8FBC-A927-4D62-8E45-BD09F3FE92C8}"/>
                </a:ext>
              </a:extLst>
            </p:cNvPr>
            <p:cNvSpPr txBox="1"/>
            <p:nvPr/>
          </p:nvSpPr>
          <p:spPr>
            <a:xfrm>
              <a:off x="2756779" y="2086982"/>
              <a:ext cx="751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:a16="http://schemas.microsoft.com/office/drawing/2014/main" id="{149919B8-3E3B-4325-981A-FA6CE5CD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18" y="4398040"/>
            <a:ext cx="563164" cy="39981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95C11B0-10EC-48C4-ABE7-FFA7CAB35801}"/>
              </a:ext>
            </a:extLst>
          </p:cNvPr>
          <p:cNvSpPr txBox="1"/>
          <p:nvPr/>
        </p:nvSpPr>
        <p:spPr>
          <a:xfrm>
            <a:off x="4653280" y="3699524"/>
            <a:ext cx="97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피싱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C87418-0BB3-4C07-B1C9-5965A344E2CE}"/>
              </a:ext>
            </a:extLst>
          </p:cNvPr>
          <p:cNvSpPr txBox="1"/>
          <p:nvPr/>
        </p:nvSpPr>
        <p:spPr>
          <a:xfrm>
            <a:off x="3950857" y="2138353"/>
            <a:ext cx="4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스크립트코드가 삽입된 요청을 전송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891C4-DABB-477D-AC21-C0BB6D03DE90}"/>
              </a:ext>
            </a:extLst>
          </p:cNvPr>
          <p:cNvSpPr txBox="1"/>
          <p:nvPr/>
        </p:nvSpPr>
        <p:spPr>
          <a:xfrm>
            <a:off x="5159664" y="2881430"/>
            <a:ext cx="194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스크립트코드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6A352537-3EF4-4612-A6E5-D5B104DB5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328" y="2057950"/>
            <a:ext cx="880354" cy="63292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07DC1901-E3C0-4476-AA9D-0A37518DAB42}"/>
              </a:ext>
            </a:extLst>
          </p:cNvPr>
          <p:cNvSpPr txBox="1"/>
          <p:nvPr/>
        </p:nvSpPr>
        <p:spPr>
          <a:xfrm>
            <a:off x="1480328" y="4167126"/>
            <a:ext cx="25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세션 쿠키 정보 제공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700AF-7CFC-414E-B299-2401E2D458F7}"/>
              </a:ext>
            </a:extLst>
          </p:cNvPr>
          <p:cNvSpPr txBox="1"/>
          <p:nvPr/>
        </p:nvSpPr>
        <p:spPr>
          <a:xfrm>
            <a:off x="7587201" y="4277763"/>
            <a:ext cx="26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세션 쿠키를 이용하여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사용자 권한으로 접속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09ED6-1E82-41B8-88F7-9EB53938A9F8}"/>
              </a:ext>
            </a:extLst>
          </p:cNvPr>
          <p:cNvSpPr txBox="1"/>
          <p:nvPr/>
        </p:nvSpPr>
        <p:spPr>
          <a:xfrm>
            <a:off x="1318976" y="1973246"/>
            <a:ext cx="1207937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코드실행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6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5898 -0.2178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6" grpId="0"/>
      <p:bldP spid="107" grpId="0"/>
      <p:bldP spid="111" grpId="0"/>
      <p:bldP spid="4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4305082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4297402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effectLst/>
                <a:latin typeface="Whitney"/>
              </a:rPr>
              <a:t>Cross-Site Scripting(XSS) </a:t>
            </a:r>
            <a:r>
              <a:rPr lang="ko-KR" altLang="en-US" sz="2000" b="0" i="0" dirty="0">
                <a:effectLst/>
                <a:latin typeface="Whitney"/>
              </a:rPr>
              <a:t>의 종류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DB1BC3-7D50-4439-A3CF-34CA42C3A5EC}"/>
              </a:ext>
            </a:extLst>
          </p:cNvPr>
          <p:cNvSpPr txBox="1"/>
          <p:nvPr/>
        </p:nvSpPr>
        <p:spPr>
          <a:xfrm>
            <a:off x="1356600" y="1089052"/>
            <a:ext cx="1009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Whitney"/>
              </a:rPr>
              <a:t>2. Stored XSS</a:t>
            </a:r>
            <a:r>
              <a:rPr lang="ko-KR" altLang="en-US" sz="2400" dirty="0">
                <a:latin typeface="Whitney"/>
              </a:rPr>
              <a:t>공격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E7263-B4CE-47D0-93A9-16EC0595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89" y="220005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173B3-0717-4EEE-B086-F8AD3BFC9F21}"/>
              </a:ext>
            </a:extLst>
          </p:cNvPr>
          <p:cNvCxnSpPr>
            <a:cxnSpLocks/>
          </p:cNvCxnSpPr>
          <p:nvPr/>
        </p:nvCxnSpPr>
        <p:spPr>
          <a:xfrm flipV="1">
            <a:off x="3708400" y="2561627"/>
            <a:ext cx="4511040" cy="16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7D80142-C6F0-421E-8915-6D1FA3ED42F3}"/>
              </a:ext>
            </a:extLst>
          </p:cNvPr>
          <p:cNvCxnSpPr>
            <a:cxnSpLocks/>
          </p:cNvCxnSpPr>
          <p:nvPr/>
        </p:nvCxnSpPr>
        <p:spPr>
          <a:xfrm flipH="1">
            <a:off x="3708400" y="2795364"/>
            <a:ext cx="4511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42DCE9D-95A8-4E71-A97E-B0BA222B9130}"/>
              </a:ext>
            </a:extLst>
          </p:cNvPr>
          <p:cNvCxnSpPr>
            <a:cxnSpLocks/>
          </p:cNvCxnSpPr>
          <p:nvPr/>
        </p:nvCxnSpPr>
        <p:spPr>
          <a:xfrm>
            <a:off x="2026365" y="2838679"/>
            <a:ext cx="3627637" cy="250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1FFAF35-265F-4ADC-9CE1-227C9B3C085B}"/>
              </a:ext>
            </a:extLst>
          </p:cNvPr>
          <p:cNvCxnSpPr/>
          <p:nvPr/>
        </p:nvCxnSpPr>
        <p:spPr>
          <a:xfrm flipV="1">
            <a:off x="6740030" y="3320795"/>
            <a:ext cx="1694343" cy="178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9EE5F70-0B43-445B-8447-049CF82290DD}"/>
              </a:ext>
            </a:extLst>
          </p:cNvPr>
          <p:cNvGrpSpPr/>
          <p:nvPr/>
        </p:nvGrpSpPr>
        <p:grpSpPr>
          <a:xfrm>
            <a:off x="5654002" y="4861258"/>
            <a:ext cx="1251334" cy="1786285"/>
            <a:chOff x="5654002" y="4861258"/>
            <a:chExt cx="1251334" cy="178628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94CB8CC-4BAC-4470-AE06-A934E664CD02}"/>
                </a:ext>
              </a:extLst>
            </p:cNvPr>
            <p:cNvGrpSpPr/>
            <p:nvPr/>
          </p:nvGrpSpPr>
          <p:grpSpPr>
            <a:xfrm>
              <a:off x="5654002" y="4861258"/>
              <a:ext cx="1251334" cy="1786285"/>
              <a:chOff x="5028335" y="4643020"/>
              <a:chExt cx="1251334" cy="178628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E61BD9F-28E4-4D47-978E-E0D3CE22787F}"/>
                  </a:ext>
                </a:extLst>
              </p:cNvPr>
              <p:cNvGrpSpPr/>
              <p:nvPr/>
            </p:nvGrpSpPr>
            <p:grpSpPr>
              <a:xfrm>
                <a:off x="5028335" y="4643020"/>
                <a:ext cx="1251334" cy="1786285"/>
                <a:chOff x="4725880" y="4136995"/>
                <a:chExt cx="1811045" cy="2585274"/>
              </a:xfrm>
            </p:grpSpPr>
            <p:sp>
              <p:nvSpPr>
                <p:cNvPr id="5" name="부분 원형 4">
                  <a:extLst>
                    <a:ext uri="{FF2B5EF4-FFF2-40B4-BE49-F238E27FC236}">
                      <a16:creationId xmlns:a16="http://schemas.microsoft.com/office/drawing/2014/main" id="{05F03253-4DD2-4CD0-A3C7-542DD1A173CC}"/>
                    </a:ext>
                  </a:extLst>
                </p:cNvPr>
                <p:cNvSpPr/>
                <p:nvPr/>
              </p:nvSpPr>
              <p:spPr>
                <a:xfrm rot="5400000">
                  <a:off x="4725880" y="4911224"/>
                  <a:ext cx="1811045" cy="1811045"/>
                </a:xfrm>
                <a:prstGeom prst="pie">
                  <a:avLst>
                    <a:gd name="adj1" fmla="val 5426712"/>
                    <a:gd name="adj2" fmla="val 1621703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CBDE483D-AF95-486D-824C-1A792927834E}"/>
                    </a:ext>
                  </a:extLst>
                </p:cNvPr>
                <p:cNvSpPr/>
                <p:nvPr/>
              </p:nvSpPr>
              <p:spPr>
                <a:xfrm>
                  <a:off x="5113538" y="4136995"/>
                  <a:ext cx="982462" cy="9824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원호 10">
                <a:extLst>
                  <a:ext uri="{FF2B5EF4-FFF2-40B4-BE49-F238E27FC236}">
                    <a16:creationId xmlns:a16="http://schemas.microsoft.com/office/drawing/2014/main" id="{EBC21283-9CE5-41E9-A53B-01F44D9EFABD}"/>
                  </a:ext>
                </a:extLst>
              </p:cNvPr>
              <p:cNvSpPr/>
              <p:nvPr/>
            </p:nvSpPr>
            <p:spPr>
              <a:xfrm rot="19371539">
                <a:off x="5351779" y="4842508"/>
                <a:ext cx="272415" cy="222885"/>
              </a:xfrm>
              <a:prstGeom prst="arc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3D297F2-2306-49B3-95CA-7C6A74D2C51E}"/>
                  </a:ext>
                </a:extLst>
              </p:cNvPr>
              <p:cNvSpPr/>
              <p:nvPr/>
            </p:nvSpPr>
            <p:spPr>
              <a:xfrm>
                <a:off x="5529856" y="48871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B7C08ED3-7063-44E4-95A0-CEC587F0FF9A}"/>
                  </a:ext>
                </a:extLst>
              </p:cNvPr>
              <p:cNvSpPr/>
              <p:nvPr/>
            </p:nvSpPr>
            <p:spPr>
              <a:xfrm rot="19371539">
                <a:off x="5596799" y="4842508"/>
                <a:ext cx="272415" cy="222885"/>
              </a:xfrm>
              <a:prstGeom prst="arc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E1A5FB4-E405-4B7B-B938-92948127C969}"/>
                  </a:ext>
                </a:extLst>
              </p:cNvPr>
              <p:cNvSpPr/>
              <p:nvPr/>
            </p:nvSpPr>
            <p:spPr>
              <a:xfrm>
                <a:off x="5774876" y="48871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E9C9384-269B-4AE1-8DFE-D32B47C92781}"/>
                </a:ext>
              </a:extLst>
            </p:cNvPr>
            <p:cNvSpPr txBox="1"/>
            <p:nvPr/>
          </p:nvSpPr>
          <p:spPr>
            <a:xfrm>
              <a:off x="5968268" y="5570566"/>
              <a:ext cx="678828" cy="36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해커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95C11B0-10EC-48C4-ABE7-FFA7CAB35801}"/>
              </a:ext>
            </a:extLst>
          </p:cNvPr>
          <p:cNvSpPr txBox="1"/>
          <p:nvPr/>
        </p:nvSpPr>
        <p:spPr>
          <a:xfrm>
            <a:off x="7587201" y="4326754"/>
            <a:ext cx="329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방명록에 스크립트를 삽입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C87418-0BB3-4C07-B1C9-5965A344E2CE}"/>
              </a:ext>
            </a:extLst>
          </p:cNvPr>
          <p:cNvSpPr txBox="1"/>
          <p:nvPr/>
        </p:nvSpPr>
        <p:spPr>
          <a:xfrm>
            <a:off x="4566621" y="2139064"/>
            <a:ext cx="30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사용자가 방명록에 접속</a:t>
            </a:r>
            <a:endParaRPr lang="en-US" altLang="ko-KR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891C4-DABB-477D-AC21-C0BB6D03DE90}"/>
              </a:ext>
            </a:extLst>
          </p:cNvPr>
          <p:cNvSpPr txBox="1"/>
          <p:nvPr/>
        </p:nvSpPr>
        <p:spPr>
          <a:xfrm>
            <a:off x="5159664" y="2881430"/>
            <a:ext cx="194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스크립트코드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6A352537-3EF4-4612-A6E5-D5B104DB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28" y="2057950"/>
            <a:ext cx="880354" cy="63292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07DC1901-E3C0-4476-AA9D-0A37518DAB42}"/>
              </a:ext>
            </a:extLst>
          </p:cNvPr>
          <p:cNvSpPr txBox="1"/>
          <p:nvPr/>
        </p:nvSpPr>
        <p:spPr>
          <a:xfrm>
            <a:off x="1839762" y="4167126"/>
            <a:ext cx="2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원하는 정보 제공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10D6A5B-CA4F-49F4-87BD-457801EA1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27" y="2152650"/>
            <a:ext cx="965629" cy="965629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7D2E6E-1302-4512-B43E-203EECFA5308}"/>
              </a:ext>
            </a:extLst>
          </p:cNvPr>
          <p:cNvCxnSpPr/>
          <p:nvPr/>
        </p:nvCxnSpPr>
        <p:spPr>
          <a:xfrm flipV="1">
            <a:off x="6613646" y="3126359"/>
            <a:ext cx="1694343" cy="178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44E4D7-258A-4118-9160-196F82BDF43C}"/>
              </a:ext>
            </a:extLst>
          </p:cNvPr>
          <p:cNvSpPr txBox="1"/>
          <p:nvPr/>
        </p:nvSpPr>
        <p:spPr>
          <a:xfrm>
            <a:off x="5383877" y="3670281"/>
            <a:ext cx="22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사용자 권한으로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접속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7440F-5858-4058-8E88-796D52804FBB}"/>
              </a:ext>
            </a:extLst>
          </p:cNvPr>
          <p:cNvSpPr txBox="1"/>
          <p:nvPr/>
        </p:nvSpPr>
        <p:spPr>
          <a:xfrm>
            <a:off x="1316536" y="1967984"/>
            <a:ext cx="1207937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코드실행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6" grpId="0"/>
      <p:bldP spid="107" grpId="0"/>
      <p:bldP spid="111" grpId="0"/>
      <p:bldP spid="38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4305082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4297402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dirty="0">
                <a:effectLst/>
                <a:latin typeface="Whitney"/>
              </a:rPr>
              <a:t>Cross-Site Scripting(XSS)</a:t>
            </a:r>
            <a:r>
              <a:rPr lang="ko-KR" altLang="en-US" sz="2000" b="0" i="0" dirty="0">
                <a:effectLst/>
                <a:latin typeface="Whitney"/>
              </a:rPr>
              <a:t>예방</a:t>
            </a:r>
            <a:endParaRPr lang="en-US" altLang="ko-KR" sz="2000" b="0" i="0" dirty="0">
              <a:effectLst/>
              <a:latin typeface="Whitney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7359A-7EC5-41AC-8478-AC4BC2B4E4A4}"/>
              </a:ext>
            </a:extLst>
          </p:cNvPr>
          <p:cNvSpPr txBox="1"/>
          <p:nvPr/>
        </p:nvSpPr>
        <p:spPr>
          <a:xfrm>
            <a:off x="1110673" y="1784412"/>
            <a:ext cx="10234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입력 값 제한</a:t>
            </a:r>
            <a:br>
              <a:rPr lang="en-US" altLang="ko-KR" dirty="0"/>
            </a:br>
            <a:r>
              <a:rPr lang="ko-KR" altLang="en-US" dirty="0"/>
              <a:t>입력하는 것을 스크립트가 작성되지 못하게 만드는 방법이다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Php</a:t>
            </a:r>
            <a:r>
              <a:rPr lang="ko-KR" altLang="en-US" dirty="0"/>
              <a:t>함수 중 </a:t>
            </a:r>
            <a:r>
              <a:rPr lang="en-US" altLang="ko-KR" dirty="0" err="1"/>
              <a:t>strip_tags</a:t>
            </a:r>
            <a:r>
              <a:rPr lang="en-US" altLang="ko-KR" dirty="0"/>
              <a:t>()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함수는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php</a:t>
            </a:r>
            <a:r>
              <a:rPr lang="ko-KR" altLang="en-US" dirty="0"/>
              <a:t> 태그를</a:t>
            </a:r>
            <a:r>
              <a:rPr lang="en-US" altLang="ko-KR" dirty="0"/>
              <a:t> </a:t>
            </a:r>
            <a:r>
              <a:rPr lang="ko-KR" altLang="en-US" dirty="0"/>
              <a:t>제거한다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입력 값 치환</a:t>
            </a:r>
            <a:br>
              <a:rPr lang="en-US" altLang="ko-KR" dirty="0"/>
            </a:br>
            <a:r>
              <a:rPr lang="ko-KR" altLang="en-US" dirty="0"/>
              <a:t>입력되는 스크립트 형태를 다른 문자로 치환하는 방법이다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Php</a:t>
            </a:r>
            <a:r>
              <a:rPr lang="ko-KR" altLang="en-US" dirty="0"/>
              <a:t>함수 중 </a:t>
            </a:r>
            <a:r>
              <a:rPr lang="en-US" altLang="ko-KR" dirty="0" err="1"/>
              <a:t>htmlspeciclachars</a:t>
            </a:r>
            <a:r>
              <a:rPr lang="en-US" altLang="ko-KR" dirty="0"/>
              <a:t>()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함수는 </a:t>
            </a:r>
            <a:r>
              <a:rPr lang="en-US" altLang="ko-KR" dirty="0"/>
              <a:t>&amp;,’,”,&lt;,&gt;</a:t>
            </a:r>
            <a:r>
              <a:rPr lang="ko-KR" altLang="en-US" dirty="0"/>
              <a:t>등의 문자를 </a:t>
            </a:r>
            <a:r>
              <a:rPr lang="en-US" altLang="ko-KR" dirty="0"/>
              <a:t>HTML </a:t>
            </a:r>
            <a:r>
              <a:rPr lang="ko-KR" altLang="en-US" dirty="0"/>
              <a:t>엔티티 형식</a:t>
            </a:r>
            <a:r>
              <a:rPr lang="en-US" altLang="ko-KR" dirty="0"/>
              <a:t>(&amp;amp;, &amp;</a:t>
            </a:r>
            <a:r>
              <a:rPr lang="en-US" altLang="ko-KR" dirty="0" err="1"/>
              <a:t>quot</a:t>
            </a:r>
            <a:r>
              <a:rPr lang="en-US" altLang="ko-KR" dirty="0"/>
              <a:t>;,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변환한다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5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369677" y="26693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76025" y="2592805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감사합니다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662297" y="2472906"/>
            <a:ext cx="316479" cy="392949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rgbClr val="FF66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♡</a:t>
            </a:r>
          </a:p>
        </p:txBody>
      </p:sp>
    </p:spTree>
    <p:extLst>
      <p:ext uri="{BB962C8B-B14F-4D97-AF65-F5344CB8AC3E}">
        <p14:creationId xmlns:p14="http://schemas.microsoft.com/office/powerpoint/2010/main" val="3476409361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326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Whitney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View</cp:lastModifiedBy>
  <cp:revision>11</cp:revision>
  <dcterms:created xsi:type="dcterms:W3CDTF">2021-04-06T14:24:00Z</dcterms:created>
  <dcterms:modified xsi:type="dcterms:W3CDTF">2021-07-22T12:10:25Z</dcterms:modified>
</cp:coreProperties>
</file>