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08BE66-E2D8-45E0-B79D-63DC3BC22C69}">
  <a:tblStyle styleId="{B108BE66-E2D8-45E0-B79D-63DC3BC22C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Merriweather-bold.fntdata"/><Relationship Id="rId10" Type="http://schemas.openxmlformats.org/officeDocument/2006/relationships/slide" Target="slides/slide4.xml"/><Relationship Id="rId21" Type="http://schemas.openxmlformats.org/officeDocument/2006/relationships/font" Target="fonts/Merriweather-regular.fntdata"/><Relationship Id="rId13" Type="http://schemas.openxmlformats.org/officeDocument/2006/relationships/slide" Target="slides/slide7.xml"/><Relationship Id="rId24" Type="http://schemas.openxmlformats.org/officeDocument/2006/relationships/font" Target="fonts/Merriweather-boldItalic.fntdata"/><Relationship Id="rId12" Type="http://schemas.openxmlformats.org/officeDocument/2006/relationships/slide" Target="slides/slide6.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ublincore.org/usage/terms/history/#PhysicalObject-003" TargetMode="External"/><Relationship Id="rId3" Type="http://schemas.openxmlformats.org/officeDocument/2006/relationships/hyperlink" Target="https://www.dublincore.org/specifications/dublin-core/dcmi-type-vocabular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832cbc00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832cbc00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2662f35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2662f35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interaction type is a </a:t>
            </a:r>
            <a:r>
              <a:rPr lang="en"/>
              <a:t>description</a:t>
            </a:r>
            <a:r>
              <a:rPr lang="en"/>
              <a:t> of Modality, not </a:t>
            </a:r>
            <a:r>
              <a:rPr lang="en"/>
              <a:t>necessarily</a:t>
            </a:r>
            <a:r>
              <a:rPr lang="en"/>
              <a:t> of genre type. Many </a:t>
            </a:r>
            <a:r>
              <a:rPr lang="en"/>
              <a:t>Information</a:t>
            </a:r>
            <a:r>
              <a:rPr lang="en"/>
              <a:t> professionals trained in libraries assume that DC:Type, which the DCMIType </a:t>
            </a:r>
            <a:r>
              <a:rPr lang="en"/>
              <a:t>vocabulary</a:t>
            </a:r>
            <a:r>
              <a:rPr lang="en"/>
              <a:t> “refines” is a genre field.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163a27c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163a27c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sense then if two values of dc:type exist </a:t>
            </a:r>
            <a:r>
              <a:rPr lang="en"/>
              <a:t>within</a:t>
            </a:r>
            <a:r>
              <a:rPr lang="en"/>
              <a:t> a record, it is reasonable to make one of two </a:t>
            </a:r>
            <a:r>
              <a:rPr lang="en"/>
              <a:t>assumptions:</a:t>
            </a:r>
            <a:r>
              <a:rPr lang="en"/>
              <a:t> 1) that the unqualified </a:t>
            </a:r>
            <a:r>
              <a:rPr lang="en"/>
              <a:t>element</a:t>
            </a:r>
            <a:r>
              <a:rPr lang="en"/>
              <a:t> actually refines the DCMIType qualified element, or that 2) the qualified and unqualified elements exist in two </a:t>
            </a:r>
            <a:r>
              <a:rPr lang="en"/>
              <a:t>separate</a:t>
            </a:r>
            <a:r>
              <a:rPr lang="en"/>
              <a:t> descriptive planes.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2662f35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2662f35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MovingImage and StillImage items must also fit within the qualifications of Image… this in a sense makes them sub-</a:t>
            </a:r>
            <a:r>
              <a:rPr lang="en"/>
              <a:t>categories</a:t>
            </a: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2662f35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2662f35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http://dublincore.org/usage/terms/history/#PhysicalObject-003</a:t>
            </a:r>
            <a:r>
              <a:rPr lang="en"/>
              <a:t> </a:t>
            </a:r>
            <a:r>
              <a:rPr lang="en" u="sng">
                <a:solidFill>
                  <a:schemeClr val="hlink"/>
                </a:solidFill>
                <a:hlinkClick r:id="rId3"/>
              </a:rPr>
              <a:t>https://www.dublincore.org/specifications/dublin-core/dcmi-type-vocabulary/</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https://www.dublincore.org/specifications/dublin-core/dcmi-type-vocabulary/2006-08-28/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832cbc0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832cbc0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Zavalin &amp; Zavalina (2023) look at how students in library programs apply DCMIType to physical paintings. The assumption, following a logical understanding of the </a:t>
            </a:r>
            <a:r>
              <a:rPr lang="en"/>
              <a:t>explanations</a:t>
            </a:r>
            <a:r>
              <a:rPr lang="en"/>
              <a:t> of DCMIType usage is that paintings should be classified as “DCMIType: image” congruent with </a:t>
            </a:r>
            <a:r>
              <a:rPr lang="en">
                <a:solidFill>
                  <a:schemeClr val="dk1"/>
                </a:solidFill>
              </a:rPr>
              <a:t>Zavalin &amp; Zavalina assertions. However, discussion with DCMI board consultants suggest that true usage is governed by application profiles.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832cbc00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832cbc00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832cbc0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832cbc0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832cbc0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832cbc0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dublincore.org/documents/dcmi-type-vocabula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i.org/10.1007/978-3-031-28032-0_7"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wc.tdwg.org/" TargetMode="External"/><Relationship Id="rId4" Type="http://schemas.openxmlformats.org/officeDocument/2006/relationships/hyperlink" Target="https://hughandbecky.us/Hugh-CV/post/dublin-core-dcmitype-physicalobject/#endresen_darwin_2012" TargetMode="External"/><Relationship Id="rId5" Type="http://schemas.openxmlformats.org/officeDocument/2006/relationships/hyperlink" Target="https://hughandbecky.us/Hugh-CV/post/dublin-core-dcmitype-physicalobject/#baskauf_darwin-sw_2016" TargetMode="External"/><Relationship Id="rId6" Type="http://schemas.openxmlformats.org/officeDocument/2006/relationships/hyperlink" Target="https://hughandbecky.us/Hugh-CV/post/dublin-core-dcmitype-physicalobject/#baskauf_darwin-sw_2016" TargetMode="External"/><Relationship Id="rId7" Type="http://schemas.openxmlformats.org/officeDocument/2006/relationships/hyperlink" Target="https://dwc.tdwg.org/list/#dwc_Organism" TargetMode="External"/><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25000"/>
              </a:lnSpc>
              <a:spcBef>
                <a:spcPts val="2400"/>
              </a:spcBef>
              <a:spcAft>
                <a:spcPts val="600"/>
              </a:spcAft>
              <a:buClr>
                <a:schemeClr val="dk1"/>
              </a:buClr>
              <a:buSzPts val="1100"/>
              <a:buFont typeface="Arial"/>
              <a:buNone/>
            </a:pPr>
            <a:r>
              <a:rPr lang="en" sz="2300">
                <a:solidFill>
                  <a:srgbClr val="313131"/>
                </a:solidFill>
                <a:highlight>
                  <a:srgbClr val="FFFFFF"/>
                </a:highlight>
              </a:rPr>
              <a:t>Dublin Core's DCMIType ‘PhysicalObject’ and its use across the Open Language Archives Community</a:t>
            </a:r>
            <a:endParaRPr sz="2600"/>
          </a:p>
        </p:txBody>
      </p:sp>
      <p:sp>
        <p:nvSpPr>
          <p:cNvPr id="55" name="Google Shape;55;p13"/>
          <p:cNvSpPr txBox="1"/>
          <p:nvPr/>
        </p:nvSpPr>
        <p:spPr>
          <a:xfrm>
            <a:off x="3714750" y="4422050"/>
            <a:ext cx="5429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rPr>
              <a:t>Hugh Paterson III. 202</a:t>
            </a:r>
            <a:r>
              <a:rPr lang="en" sz="900"/>
              <a:t>3</a:t>
            </a:r>
            <a:r>
              <a:rPr lang="en" sz="900">
                <a:solidFill>
                  <a:srgbClr val="000000"/>
                </a:solidFill>
              </a:rPr>
              <a:t>. </a:t>
            </a:r>
            <a:r>
              <a:rPr lang="en" sz="900"/>
              <a:t> Dublin Core's DCMIType ‘PhysicalObject’ and its use across the Open Language Archives Community.</a:t>
            </a:r>
            <a:r>
              <a:rPr lang="en" sz="900">
                <a:solidFill>
                  <a:srgbClr val="000000"/>
                </a:solidFill>
              </a:rPr>
              <a:t> Paper presented at the</a:t>
            </a:r>
            <a:r>
              <a:rPr lang="en" sz="900"/>
              <a:t> 17th Annual Society of American Archivists Research Forum. </a:t>
            </a:r>
            <a:r>
              <a:rPr lang="en" sz="900">
                <a:solidFill>
                  <a:srgbClr val="000000"/>
                </a:solidFill>
              </a:rPr>
              <a:t>Presentation slides </a:t>
            </a:r>
            <a:r>
              <a:rPr lang="en" sz="900">
                <a:solidFill>
                  <a:schemeClr val="dk1"/>
                </a:solidFill>
              </a:rPr>
              <a:t>Copyright 2023 </a:t>
            </a:r>
            <a:r>
              <a:rPr lang="en" sz="900">
                <a:solidFill>
                  <a:srgbClr val="000000"/>
                </a:solidFill>
              </a:rPr>
              <a:t>licensed: CC-SA-ND.</a:t>
            </a:r>
            <a:endParaRPr sz="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semantically correct PhysicalObject type use case</a:t>
            </a:r>
            <a:endParaRPr/>
          </a:p>
        </p:txBody>
      </p:sp>
      <p:pic>
        <p:nvPicPr>
          <p:cNvPr id="126" name="Google Shape;126;p22"/>
          <p:cNvPicPr preferRelativeResize="0"/>
          <p:nvPr/>
        </p:nvPicPr>
        <p:blipFill>
          <a:blip r:embed="rId3">
            <a:alphaModFix/>
          </a:blip>
          <a:stretch>
            <a:fillRect/>
          </a:stretch>
        </p:blipFill>
        <p:spPr>
          <a:xfrm>
            <a:off x="2764975" y="1017725"/>
            <a:ext cx="5782359" cy="38209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Dublin Core &amp; DCMIType Vocabulary</a:t>
            </a:r>
            <a:endParaRPr/>
          </a:p>
        </p:txBody>
      </p:sp>
      <p:sp>
        <p:nvSpPr>
          <p:cNvPr id="61" name="Google Shape;61;p14"/>
          <p:cNvSpPr txBox="1"/>
          <p:nvPr>
            <p:ph idx="1" type="body"/>
          </p:nvPr>
        </p:nvSpPr>
        <p:spPr>
          <a:xfrm>
            <a:off x="311700" y="1152475"/>
            <a:ext cx="800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700"/>
          </a:p>
          <a:p>
            <a:pPr indent="-336550" lvl="0" marL="457200" rtl="0" algn="l">
              <a:spcBef>
                <a:spcPts val="1200"/>
              </a:spcBef>
              <a:spcAft>
                <a:spcPts val="0"/>
              </a:spcAft>
              <a:buSzPts val="1700"/>
              <a:buChar char="●"/>
            </a:pPr>
            <a:r>
              <a:rPr lang="en" sz="1700"/>
              <a:t>Dublin Core is frequently used in </a:t>
            </a:r>
            <a:r>
              <a:rPr i="1" lang="en" sz="1700"/>
              <a:t>Digital Repositories</a:t>
            </a:r>
            <a:r>
              <a:rPr lang="en" sz="1700"/>
              <a:t> “Digital Archives” or “Digital Libraries”</a:t>
            </a:r>
            <a:endParaRPr sz="1700"/>
          </a:p>
          <a:p>
            <a:pPr indent="-336550" lvl="1" marL="914400" rtl="0" algn="l">
              <a:spcBef>
                <a:spcPts val="0"/>
              </a:spcBef>
              <a:spcAft>
                <a:spcPts val="0"/>
              </a:spcAft>
              <a:buSzPts val="1700"/>
              <a:buChar char="○"/>
            </a:pPr>
            <a:r>
              <a:rPr lang="en" sz="1700"/>
              <a:t>It is frequently used in conjunction with OAI-PMH to power aggregators pulling metadata from across several digital repositories </a:t>
            </a:r>
            <a:endParaRPr sz="1700"/>
          </a:p>
          <a:p>
            <a:pPr indent="-336550" lvl="1" marL="914400" rtl="0" algn="l">
              <a:spcBef>
                <a:spcPts val="0"/>
              </a:spcBef>
              <a:spcAft>
                <a:spcPts val="0"/>
              </a:spcAft>
              <a:buSzPts val="1700"/>
              <a:buChar char="○"/>
            </a:pPr>
            <a:r>
              <a:rPr lang="en" sz="1700"/>
              <a:t>Dublin Core contains a “built in” taxonomy for indicating the </a:t>
            </a:r>
            <a:r>
              <a:rPr i="1" lang="en" sz="1700"/>
              <a:t>primary interaction type</a:t>
            </a:r>
            <a:r>
              <a:rPr lang="en" sz="1700"/>
              <a:t> of resources. --- </a:t>
            </a:r>
            <a:r>
              <a:rPr b="1" lang="en" sz="1700"/>
              <a:t>DCMIType Vocabulary</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Dublin Core Record Creation</a:t>
            </a:r>
            <a:endParaRPr/>
          </a:p>
        </p:txBody>
      </p:sp>
      <p:sp>
        <p:nvSpPr>
          <p:cNvPr id="67" name="Google Shape;67;p15"/>
          <p:cNvSpPr txBox="1"/>
          <p:nvPr>
            <p:ph idx="1" type="body"/>
          </p:nvPr>
        </p:nvSpPr>
        <p:spPr>
          <a:xfrm>
            <a:off x="311700" y="1152475"/>
            <a:ext cx="6302400" cy="17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Dublin Core has some principles to consider</a:t>
            </a:r>
            <a:endParaRPr b="1" sz="1700"/>
          </a:p>
          <a:p>
            <a:pPr indent="-336550" lvl="0" marL="457200" rtl="0" algn="l">
              <a:spcBef>
                <a:spcPts val="1200"/>
              </a:spcBef>
              <a:spcAft>
                <a:spcPts val="0"/>
              </a:spcAft>
              <a:buSzPts val="1700"/>
              <a:buChar char="●"/>
            </a:pPr>
            <a:r>
              <a:rPr lang="en" sz="1700"/>
              <a:t>Dublin Core Elements are repeatable </a:t>
            </a:r>
            <a:r>
              <a:rPr lang="en" sz="1700"/>
              <a:t>within</a:t>
            </a:r>
            <a:r>
              <a:rPr lang="en" sz="1700"/>
              <a:t> a record</a:t>
            </a:r>
            <a:endParaRPr sz="1700"/>
          </a:p>
          <a:p>
            <a:pPr indent="-336550" lvl="0" marL="457200" rtl="0" algn="l">
              <a:spcBef>
                <a:spcPts val="0"/>
              </a:spcBef>
              <a:spcAft>
                <a:spcPts val="0"/>
              </a:spcAft>
              <a:buSzPts val="1700"/>
              <a:buChar char="●"/>
            </a:pPr>
            <a:r>
              <a:rPr lang="en" sz="1700"/>
              <a:t>A Dublin Core record is supposed to describe one and only one resource --- 1:1 principle. </a:t>
            </a:r>
            <a:endParaRPr sz="1700"/>
          </a:p>
          <a:p>
            <a:pPr indent="-336550" lvl="1" marL="914400" rtl="0" algn="l">
              <a:spcBef>
                <a:spcPts val="0"/>
              </a:spcBef>
              <a:spcAft>
                <a:spcPts val="0"/>
              </a:spcAft>
              <a:buSzPts val="1700"/>
              <a:buChar char="○"/>
            </a:pPr>
            <a:r>
              <a:rPr lang="en" sz="1700"/>
              <a:t>WEMI can help us identify 1:1-ness</a:t>
            </a:r>
            <a:endParaRPr sz="1700"/>
          </a:p>
        </p:txBody>
      </p:sp>
      <p:sp>
        <p:nvSpPr>
          <p:cNvPr id="68" name="Google Shape;68;p15"/>
          <p:cNvSpPr txBox="1"/>
          <p:nvPr>
            <p:ph idx="1" type="body"/>
          </p:nvPr>
        </p:nvSpPr>
        <p:spPr>
          <a:xfrm>
            <a:off x="473075" y="3451825"/>
            <a:ext cx="4273500" cy="124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b="1" i="1" lang="en" sz="1700"/>
              <a:t>I take the confluence of these principles to mean that while a record may have more than one DC:type element, a well formed record can have only one DCMIType value.</a:t>
            </a:r>
            <a:endParaRPr i="1" sz="1700"/>
          </a:p>
        </p:txBody>
      </p:sp>
      <p:sp>
        <p:nvSpPr>
          <p:cNvPr id="69" name="Google Shape;69;p15"/>
          <p:cNvSpPr txBox="1"/>
          <p:nvPr/>
        </p:nvSpPr>
        <p:spPr>
          <a:xfrm>
            <a:off x="154050" y="3005425"/>
            <a:ext cx="58782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Char char="●"/>
            </a:pPr>
            <a:r>
              <a:rPr lang="en" sz="1700">
                <a:solidFill>
                  <a:schemeClr val="dk2"/>
                </a:solidFill>
              </a:rPr>
              <a:t>Where does this leave DCMIType values?</a:t>
            </a:r>
            <a:endParaRPr/>
          </a:p>
        </p:txBody>
      </p:sp>
      <p:pic>
        <p:nvPicPr>
          <p:cNvPr id="70" name="Google Shape;70;p15"/>
          <p:cNvPicPr preferRelativeResize="0"/>
          <p:nvPr/>
        </p:nvPicPr>
        <p:blipFill>
          <a:blip r:embed="rId3">
            <a:alphaModFix/>
          </a:blip>
          <a:stretch>
            <a:fillRect/>
          </a:stretch>
        </p:blipFill>
        <p:spPr>
          <a:xfrm>
            <a:off x="4916913" y="2400501"/>
            <a:ext cx="3915387" cy="19121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DCMIType Values &amp; Usage</a:t>
            </a:r>
            <a:endParaRPr/>
          </a:p>
        </p:txBody>
      </p:sp>
      <p:sp>
        <p:nvSpPr>
          <p:cNvPr id="76" name="Google Shape;76;p16"/>
          <p:cNvSpPr txBox="1"/>
          <p:nvPr>
            <p:ph idx="1" type="body"/>
          </p:nvPr>
        </p:nvSpPr>
        <p:spPr>
          <a:xfrm>
            <a:off x="311700" y="1152475"/>
            <a:ext cx="2925600" cy="68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DCMIType has 12 Values</a:t>
            </a:r>
            <a:endParaRPr sz="1700"/>
          </a:p>
        </p:txBody>
      </p:sp>
      <p:sp>
        <p:nvSpPr>
          <p:cNvPr id="77" name="Google Shape;77;p16"/>
          <p:cNvSpPr txBox="1"/>
          <p:nvPr/>
        </p:nvSpPr>
        <p:spPr>
          <a:xfrm>
            <a:off x="637100" y="1839175"/>
            <a:ext cx="2925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Collection</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Dataset</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Event</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highlight>
                  <a:srgbClr val="FFE599"/>
                </a:highlight>
                <a:latin typeface="Courier New"/>
                <a:ea typeface="Courier New"/>
                <a:cs typeface="Courier New"/>
                <a:sym typeface="Courier New"/>
              </a:rPr>
              <a:t>Image</a:t>
            </a:r>
            <a:endParaRPr>
              <a:highlight>
                <a:srgbClr val="FFE599"/>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InteractiveResource</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highlight>
                  <a:srgbClr val="F6B26B"/>
                </a:highlight>
                <a:latin typeface="Courier New"/>
                <a:ea typeface="Courier New"/>
                <a:cs typeface="Courier New"/>
                <a:sym typeface="Courier New"/>
              </a:rPr>
              <a:t>MovingImage</a:t>
            </a:r>
            <a:endParaRPr>
              <a:highlight>
                <a:srgbClr val="F6B26B"/>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highlight>
                  <a:srgbClr val="B6D7A8"/>
                </a:highlight>
                <a:latin typeface="Courier New"/>
                <a:ea typeface="Courier New"/>
                <a:cs typeface="Courier New"/>
                <a:sym typeface="Courier New"/>
              </a:rPr>
              <a:t>PhysicalObject</a:t>
            </a:r>
            <a:endParaRPr>
              <a:highlight>
                <a:srgbClr val="B6D7A8"/>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Service</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Software</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Sound</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highlight>
                  <a:srgbClr val="F6B26B"/>
                </a:highlight>
                <a:latin typeface="Courier New"/>
                <a:ea typeface="Courier New"/>
                <a:cs typeface="Courier New"/>
                <a:sym typeface="Courier New"/>
              </a:rPr>
              <a:t>StillImage</a:t>
            </a:r>
            <a:endParaRPr>
              <a:highlight>
                <a:srgbClr val="F6B26B"/>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a:latin typeface="Courier New"/>
                <a:ea typeface="Courier New"/>
                <a:cs typeface="Courier New"/>
                <a:sym typeface="Courier New"/>
              </a:rPr>
              <a:t>Text</a:t>
            </a:r>
            <a:endParaRPr>
              <a:latin typeface="Courier New"/>
              <a:ea typeface="Courier New"/>
              <a:cs typeface="Courier New"/>
              <a:sym typeface="Courier New"/>
            </a:endParaRPr>
          </a:p>
        </p:txBody>
      </p:sp>
      <p:sp>
        <p:nvSpPr>
          <p:cNvPr id="78" name="Google Shape;78;p16"/>
          <p:cNvSpPr txBox="1"/>
          <p:nvPr/>
        </p:nvSpPr>
        <p:spPr>
          <a:xfrm>
            <a:off x="4520975" y="2020675"/>
            <a:ext cx="38484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374151"/>
                </a:solidFill>
                <a:latin typeface="Roboto"/>
                <a:ea typeface="Roboto"/>
                <a:cs typeface="Roboto"/>
                <a:sym typeface="Roboto"/>
              </a:rPr>
              <a:t>Recommended practice is to use a controlled vocabulary such as the DCMI Type Vocabulary [</a:t>
            </a:r>
            <a:r>
              <a:rPr lang="en" sz="1650" u="sng">
                <a:solidFill>
                  <a:schemeClr val="hlink"/>
                </a:solidFill>
                <a:latin typeface="Roboto"/>
                <a:ea typeface="Roboto"/>
                <a:cs typeface="Roboto"/>
                <a:sym typeface="Roboto"/>
                <a:hlinkClick r:id="rId3"/>
              </a:rPr>
              <a:t>DCMI-TYPE</a:t>
            </a:r>
            <a:r>
              <a:rPr lang="en" sz="1650">
                <a:solidFill>
                  <a:srgbClr val="374151"/>
                </a:solidFill>
                <a:latin typeface="Roboto"/>
                <a:ea typeface="Roboto"/>
                <a:cs typeface="Roboto"/>
                <a:sym typeface="Roboto"/>
              </a:rPr>
              <a:t>]. </a:t>
            </a:r>
            <a:r>
              <a:rPr i="1" lang="en" sz="1650">
                <a:solidFill>
                  <a:srgbClr val="374151"/>
                </a:solidFill>
                <a:latin typeface="Roboto"/>
                <a:ea typeface="Roboto"/>
                <a:cs typeface="Roboto"/>
                <a:sym typeface="Roboto"/>
              </a:rPr>
              <a:t>To describe the file format, physical medium, or dimensions of the resource, use the </a:t>
            </a:r>
            <a:r>
              <a:rPr b="1" i="1" lang="en" sz="1650">
                <a:solidFill>
                  <a:srgbClr val="374151"/>
                </a:solidFill>
                <a:latin typeface="Roboto"/>
                <a:ea typeface="Roboto"/>
                <a:cs typeface="Roboto"/>
                <a:sym typeface="Roboto"/>
              </a:rPr>
              <a:t>Format element</a:t>
            </a:r>
            <a:r>
              <a:rPr i="1" lang="en" sz="1650">
                <a:solidFill>
                  <a:srgbClr val="374151"/>
                </a:solidFill>
                <a:latin typeface="Roboto"/>
                <a:ea typeface="Roboto"/>
                <a:cs typeface="Roboto"/>
                <a:sym typeface="Roboto"/>
              </a:rPr>
              <a:t>.</a:t>
            </a:r>
            <a:endParaRPr i="1" sz="2100"/>
          </a:p>
        </p:txBody>
      </p:sp>
      <p:sp>
        <p:nvSpPr>
          <p:cNvPr id="79" name="Google Shape;79;p16"/>
          <p:cNvSpPr txBox="1"/>
          <p:nvPr>
            <p:ph idx="1" type="body"/>
          </p:nvPr>
        </p:nvSpPr>
        <p:spPr>
          <a:xfrm>
            <a:off x="4520975" y="1233425"/>
            <a:ext cx="4440300" cy="68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DCMIType Usage on the </a:t>
            </a:r>
            <a:r>
              <a:rPr b="1" i="1" lang="en" sz="1700"/>
              <a:t>Type Element</a:t>
            </a:r>
            <a:endParaRPr i="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PhysicalObject - Historical Definitions</a:t>
            </a:r>
            <a:endParaRPr/>
          </a:p>
        </p:txBody>
      </p:sp>
      <p:sp>
        <p:nvSpPr>
          <p:cNvPr id="85" name="Google Shape;85;p17"/>
          <p:cNvSpPr txBox="1"/>
          <p:nvPr>
            <p:ph idx="1" type="body"/>
          </p:nvPr>
        </p:nvSpPr>
        <p:spPr>
          <a:xfrm>
            <a:off x="311700" y="1152475"/>
            <a:ext cx="8148300" cy="1152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4705"/>
              <a:buFont typeface="Arial"/>
              <a:buNone/>
            </a:pPr>
            <a:r>
              <a:rPr b="1" lang="en" sz="1700"/>
              <a:t>Label		</a:t>
            </a:r>
            <a:r>
              <a:rPr b="1" i="1" lang="en" sz="1700"/>
              <a:t>Physical Object</a:t>
            </a:r>
            <a:endParaRPr b="1" i="1" sz="1700"/>
          </a:p>
          <a:p>
            <a:pPr indent="0" lvl="0" marL="0" rtl="0" algn="l">
              <a:spcBef>
                <a:spcPts val="1200"/>
              </a:spcBef>
              <a:spcAft>
                <a:spcPts val="0"/>
              </a:spcAft>
              <a:buClr>
                <a:schemeClr val="dk1"/>
              </a:buClr>
              <a:buSzPct val="64705"/>
              <a:buFont typeface="Arial"/>
              <a:buNone/>
            </a:pPr>
            <a:r>
              <a:rPr b="1" lang="en" sz="1700"/>
              <a:t>Definition	</a:t>
            </a:r>
            <a:r>
              <a:rPr b="1" i="1" lang="en" sz="1700"/>
              <a:t>An inanimate, three-dimensional object or substance.</a:t>
            </a:r>
            <a:endParaRPr b="1" i="1" sz="1700"/>
          </a:p>
          <a:p>
            <a:pPr indent="0" lvl="0" marL="0" rtl="0" algn="l">
              <a:spcBef>
                <a:spcPts val="1200"/>
              </a:spcBef>
              <a:spcAft>
                <a:spcPts val="1200"/>
              </a:spcAft>
              <a:buNone/>
            </a:pPr>
            <a:r>
              <a:rPr b="1" lang="en" sz="1700"/>
              <a:t>Comment	</a:t>
            </a:r>
            <a:r>
              <a:rPr b="1" i="1" lang="en" sz="1700"/>
              <a:t>Note that digital representations of, or surrogates for, these objects should use Image, Text or one of the      </a:t>
            </a:r>
            <a:br>
              <a:rPr b="1" i="1" lang="en" sz="1700"/>
            </a:br>
            <a:r>
              <a:rPr b="1" i="1" lang="en" sz="1700"/>
              <a:t> 		other types.</a:t>
            </a:r>
            <a:endParaRPr b="1" i="1" sz="1700"/>
          </a:p>
        </p:txBody>
      </p:sp>
      <p:sp>
        <p:nvSpPr>
          <p:cNvPr id="86" name="Google Shape;86;p17"/>
          <p:cNvSpPr txBox="1"/>
          <p:nvPr/>
        </p:nvSpPr>
        <p:spPr>
          <a:xfrm>
            <a:off x="159300" y="930800"/>
            <a:ext cx="423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Since version 002 --- including the current  version 003</a:t>
            </a:r>
            <a:endParaRPr b="1" sz="1100">
              <a:solidFill>
                <a:srgbClr val="0000FF"/>
              </a:solidFill>
            </a:endParaRPr>
          </a:p>
        </p:txBody>
      </p:sp>
      <p:sp>
        <p:nvSpPr>
          <p:cNvPr id="87" name="Google Shape;87;p17"/>
          <p:cNvSpPr txBox="1"/>
          <p:nvPr>
            <p:ph idx="1" type="body"/>
          </p:nvPr>
        </p:nvSpPr>
        <p:spPr>
          <a:xfrm>
            <a:off x="326675" y="2343150"/>
            <a:ext cx="8148300" cy="1152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sz="1700"/>
              <a:t>Label		</a:t>
            </a:r>
            <a:r>
              <a:rPr b="1" i="1" lang="en" sz="1700"/>
              <a:t>Physical Object</a:t>
            </a:r>
            <a:endParaRPr b="1" i="1" sz="1700"/>
          </a:p>
          <a:p>
            <a:pPr indent="0" lvl="0" marL="0" rtl="0" algn="l">
              <a:spcBef>
                <a:spcPts val="1200"/>
              </a:spcBef>
              <a:spcAft>
                <a:spcPts val="0"/>
              </a:spcAft>
              <a:buNone/>
            </a:pPr>
            <a:r>
              <a:rPr b="1" lang="en" sz="1700"/>
              <a:t>Definition	</a:t>
            </a:r>
            <a:r>
              <a:rPr b="1" i="1" lang="en" sz="1700"/>
              <a:t>An inanimate, three-dimensional object or substance.</a:t>
            </a:r>
            <a:endParaRPr b="1" i="1" sz="1700"/>
          </a:p>
          <a:p>
            <a:pPr indent="0" lvl="0" marL="0" rtl="0" algn="l">
              <a:spcBef>
                <a:spcPts val="1200"/>
              </a:spcBef>
              <a:spcAft>
                <a:spcPts val="1200"/>
              </a:spcAft>
              <a:buNone/>
            </a:pPr>
            <a:r>
              <a:rPr b="1" lang="en" sz="1700"/>
              <a:t>Comment	</a:t>
            </a:r>
            <a:r>
              <a:rPr b="1" i="1" lang="en" sz="1700"/>
              <a:t>An inanimate, three-dimensional object or substance. </a:t>
            </a:r>
            <a:r>
              <a:rPr b="1" i="1" lang="en" sz="1700">
                <a:solidFill>
                  <a:srgbClr val="FF00FF"/>
                </a:solidFill>
              </a:rPr>
              <a:t>For example -- a computer, the great pyramid, a sculpture.</a:t>
            </a:r>
            <a:r>
              <a:rPr b="1" i="1" lang="en" sz="1700"/>
              <a:t> Note that </a:t>
            </a:r>
            <a:br>
              <a:rPr b="1" i="1" lang="en" sz="1700"/>
            </a:br>
            <a:r>
              <a:rPr b="1" i="1" lang="en" sz="1700"/>
              <a:t>		digital representations of, or surrogates for, these things should use Image, Text or one of the other types.</a:t>
            </a:r>
            <a:endParaRPr b="1" i="1" sz="1700"/>
          </a:p>
        </p:txBody>
      </p:sp>
      <p:sp>
        <p:nvSpPr>
          <p:cNvPr id="88" name="Google Shape;88;p17"/>
          <p:cNvSpPr txBox="1"/>
          <p:nvPr>
            <p:ph idx="1" type="body"/>
          </p:nvPr>
        </p:nvSpPr>
        <p:spPr>
          <a:xfrm>
            <a:off x="326675" y="3638550"/>
            <a:ext cx="8148300" cy="1152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lang="en" sz="1700">
                <a:solidFill>
                  <a:srgbClr val="FF00FF"/>
                </a:solidFill>
              </a:rPr>
              <a:t>A non-human object or substance. This category includes objects that do not fit into any of the other categories on this list. In addition these objects must be approached physically to make use of them.</a:t>
            </a:r>
            <a:r>
              <a:rPr b="1" lang="en" sz="1700"/>
              <a:t> For example - a computer, the great pyramid, a sculpture, wheat. Note that digital representations of, or surrogates for, these things should use image, text or one of the other types.</a:t>
            </a:r>
            <a:endParaRPr b="1" i="1" sz="1700"/>
          </a:p>
        </p:txBody>
      </p:sp>
      <p:sp>
        <p:nvSpPr>
          <p:cNvPr id="89" name="Google Shape;89;p17"/>
          <p:cNvSpPr txBox="1"/>
          <p:nvPr/>
        </p:nvSpPr>
        <p:spPr>
          <a:xfrm>
            <a:off x="198775" y="2113038"/>
            <a:ext cx="140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V</a:t>
            </a:r>
            <a:r>
              <a:rPr b="1" lang="en" sz="1100">
                <a:solidFill>
                  <a:srgbClr val="0000FF"/>
                </a:solidFill>
              </a:rPr>
              <a:t>ersion 001</a:t>
            </a:r>
            <a:endParaRPr b="1" sz="1100">
              <a:solidFill>
                <a:srgbClr val="0000FF"/>
              </a:solidFill>
            </a:endParaRPr>
          </a:p>
        </p:txBody>
      </p:sp>
      <p:sp>
        <p:nvSpPr>
          <p:cNvPr id="90" name="Google Shape;90;p17"/>
          <p:cNvSpPr txBox="1"/>
          <p:nvPr/>
        </p:nvSpPr>
        <p:spPr>
          <a:xfrm>
            <a:off x="217825" y="3371500"/>
            <a:ext cx="187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Proposal version 1999</a:t>
            </a:r>
            <a:endParaRPr b="1" sz="11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Studies</a:t>
            </a:r>
            <a:endParaRPr/>
          </a:p>
        </p:txBody>
      </p:sp>
      <p:sp>
        <p:nvSpPr>
          <p:cNvPr id="96" name="Google Shape;96;p18"/>
          <p:cNvSpPr txBox="1"/>
          <p:nvPr>
            <p:ph idx="1" type="body"/>
          </p:nvPr>
        </p:nvSpPr>
        <p:spPr>
          <a:xfrm>
            <a:off x="311700" y="1152475"/>
            <a:ext cx="2925600" cy="4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Most Studies</a:t>
            </a:r>
            <a:endParaRPr sz="1700"/>
          </a:p>
        </p:txBody>
      </p:sp>
      <p:sp>
        <p:nvSpPr>
          <p:cNvPr id="97" name="Google Shape;97;p18"/>
          <p:cNvSpPr txBox="1"/>
          <p:nvPr/>
        </p:nvSpPr>
        <p:spPr>
          <a:xfrm>
            <a:off x="377600" y="1673700"/>
            <a:ext cx="37464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374151"/>
                </a:solidFill>
                <a:latin typeface="Roboto"/>
                <a:ea typeface="Roboto"/>
                <a:cs typeface="Roboto"/>
                <a:sym typeface="Roboto"/>
              </a:rPr>
              <a:t>Most studies do not report any use of DCMIType PhysicalObject --- and with reason digital repositories don’t usually have physical objects… or do they?</a:t>
            </a:r>
            <a:endParaRPr i="1" sz="2100"/>
          </a:p>
        </p:txBody>
      </p:sp>
      <p:sp>
        <p:nvSpPr>
          <p:cNvPr id="98" name="Google Shape;98;p18"/>
          <p:cNvSpPr txBox="1"/>
          <p:nvPr>
            <p:ph idx="1" type="body"/>
          </p:nvPr>
        </p:nvSpPr>
        <p:spPr>
          <a:xfrm>
            <a:off x="4520975" y="1233425"/>
            <a:ext cx="4440300" cy="686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solidFill>
                  <a:srgbClr val="666666"/>
                </a:solidFill>
              </a:rPr>
              <a:t>Zavalin &amp; Zavalina (2023)</a:t>
            </a:r>
            <a:endParaRPr b="1" sz="1700">
              <a:solidFill>
                <a:srgbClr val="666666"/>
              </a:solidFill>
            </a:endParaRPr>
          </a:p>
        </p:txBody>
      </p:sp>
      <p:sp>
        <p:nvSpPr>
          <p:cNvPr id="99" name="Google Shape;99;p18"/>
          <p:cNvSpPr txBox="1"/>
          <p:nvPr/>
        </p:nvSpPr>
        <p:spPr>
          <a:xfrm>
            <a:off x="4633225" y="1755325"/>
            <a:ext cx="3940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Zavalin, V. &amp; Zavalina, O. (2023). </a:t>
            </a:r>
            <a:r>
              <a:rPr b="1" lang="en">
                <a:solidFill>
                  <a:schemeClr val="dk1"/>
                </a:solidFill>
              </a:rPr>
              <a:t>Exploration of Accuracy, Completeness and Consistency in Metadata for Physical Objects in Museum Collections.</a:t>
            </a:r>
            <a:r>
              <a:rPr lang="en">
                <a:solidFill>
                  <a:schemeClr val="dk1"/>
                </a:solidFill>
              </a:rPr>
              <a:t> In Sserwanga, I., Goulding, A., Moulaison-Sandy, H., Du, J., Soares, A., Hessami, V. &amp; Frank, R. (Eds.), </a:t>
            </a:r>
            <a:r>
              <a:rPr i="1" lang="en">
                <a:solidFill>
                  <a:schemeClr val="dk1"/>
                </a:solidFill>
              </a:rPr>
              <a:t>Information for a Better World: Normality, Virtuality, Physicality, Inclusivity</a:t>
            </a:r>
            <a:r>
              <a:rPr lang="en">
                <a:solidFill>
                  <a:schemeClr val="dk1"/>
                </a:solidFill>
              </a:rPr>
              <a:t>. (pp. 83–90). Springer Nature Switzerland. </a:t>
            </a:r>
            <a:r>
              <a:rPr lang="en" u="sng">
                <a:solidFill>
                  <a:schemeClr val="hlink"/>
                </a:solidFill>
                <a:hlinkClick r:id="rId3"/>
              </a:rPr>
              <a:t>https://doi.org/10.1007/978-3-031-28032-0_7</a:t>
            </a:r>
            <a:endParaRPr u="sng">
              <a:solidFill>
                <a:schemeClr val="hlink"/>
              </a:solidFill>
            </a:endParaRPr>
          </a:p>
        </p:txBody>
      </p:sp>
      <p:pic>
        <p:nvPicPr>
          <p:cNvPr id="100" name="Google Shape;100;p18"/>
          <p:cNvPicPr preferRelativeResize="0"/>
          <p:nvPr/>
        </p:nvPicPr>
        <p:blipFill>
          <a:blip r:embed="rId4">
            <a:alphaModFix/>
          </a:blip>
          <a:stretch>
            <a:fillRect/>
          </a:stretch>
        </p:blipFill>
        <p:spPr>
          <a:xfrm>
            <a:off x="1537300" y="2969425"/>
            <a:ext cx="2668068" cy="202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nanimate” means </a:t>
            </a:r>
            <a:r>
              <a:rPr i="1" lang="en"/>
              <a:t>what</a:t>
            </a:r>
            <a:r>
              <a:rPr lang="en"/>
              <a:t> exactly?</a:t>
            </a:r>
            <a:endParaRPr/>
          </a:p>
        </p:txBody>
      </p:sp>
      <p:sp>
        <p:nvSpPr>
          <p:cNvPr id="106" name="Google Shape;106;p19"/>
          <p:cNvSpPr txBox="1"/>
          <p:nvPr>
            <p:ph idx="1" type="body"/>
          </p:nvPr>
        </p:nvSpPr>
        <p:spPr>
          <a:xfrm>
            <a:off x="311700" y="1152475"/>
            <a:ext cx="363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highlight>
                  <a:srgbClr val="FFFFFF"/>
                </a:highlight>
                <a:latin typeface="Merriweather"/>
                <a:ea typeface="Merriweather"/>
                <a:cs typeface="Merriweather"/>
                <a:sym typeface="Merriweather"/>
              </a:rPr>
              <a:t>The DCMIType definition is not super clear on where the line is drawn cross-linguistically. Logically, for biologists the inanimate often excludes the living—such as plants and animals. This is one of the driving motivations in the of development </a:t>
            </a:r>
            <a:r>
              <a:rPr lang="en" sz="1600">
                <a:solidFill>
                  <a:srgbClr val="456587"/>
                </a:solidFill>
                <a:highlight>
                  <a:srgbClr val="FFFFFF"/>
                </a:highlight>
                <a:uFill>
                  <a:noFill/>
                </a:uFill>
                <a:latin typeface="Merriweather"/>
                <a:ea typeface="Merriweather"/>
                <a:cs typeface="Merriweather"/>
                <a:sym typeface="Merriweather"/>
                <a:hlinkClick r:id="rId3">
                  <a:extLst>
                    <a:ext uri="{A12FA001-AC4F-418D-AE19-62706E023703}">
                      <ahyp:hlinkClr val="tx"/>
                    </a:ext>
                  </a:extLst>
                </a:hlinkClick>
              </a:rPr>
              <a:t>Darwin Core</a:t>
            </a:r>
            <a:r>
              <a:rPr lang="en" sz="1600">
                <a:solidFill>
                  <a:schemeClr val="dk1"/>
                </a:solidFill>
                <a:highlight>
                  <a:srgbClr val="FFFFFF"/>
                </a:highlight>
                <a:latin typeface="Merriweather"/>
                <a:ea typeface="Merriweather"/>
                <a:cs typeface="Merriweather"/>
                <a:sym typeface="Merriweather"/>
              </a:rPr>
              <a:t> (</a:t>
            </a:r>
            <a:r>
              <a:rPr lang="en" sz="1600">
                <a:solidFill>
                  <a:schemeClr val="dk1"/>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Endresen et al., 2012</a:t>
            </a:r>
            <a:r>
              <a:rPr lang="en" sz="1600">
                <a:solidFill>
                  <a:schemeClr val="dk1"/>
                </a:solidFill>
                <a:highlight>
                  <a:srgbClr val="FFFFFF"/>
                </a:highlight>
                <a:latin typeface="Merriweather"/>
                <a:ea typeface="Merriweather"/>
                <a:cs typeface="Merriweather"/>
                <a:sym typeface="Merriweather"/>
              </a:rPr>
              <a:t>; </a:t>
            </a:r>
            <a:r>
              <a:rPr lang="en" sz="1600">
                <a:solidFill>
                  <a:schemeClr val="dk1"/>
                </a:solidFill>
                <a:highlight>
                  <a:srgbClr val="FFFFFF"/>
                </a:highlight>
                <a:uFill>
                  <a:noFill/>
                </a:uFill>
                <a:latin typeface="Merriweather"/>
                <a:ea typeface="Merriweather"/>
                <a:cs typeface="Merriweather"/>
                <a:sym typeface="Merriweather"/>
                <a:hlinkClick r:id="rId5">
                  <a:extLst>
                    <a:ext uri="{A12FA001-AC4F-418D-AE19-62706E023703}">
                      <ahyp:hlinkClr val="tx"/>
                    </a:ext>
                  </a:extLst>
                </a:hlinkClick>
              </a:rPr>
              <a:t>B</a:t>
            </a:r>
            <a:r>
              <a:rPr lang="en" sz="1600">
                <a:solidFill>
                  <a:schemeClr val="dk1"/>
                </a:solidFill>
                <a:highlight>
                  <a:srgbClr val="FFFFFF"/>
                </a:highlight>
                <a:uFill>
                  <a:noFill/>
                </a:uFill>
                <a:latin typeface="Merriweather"/>
                <a:ea typeface="Merriweather"/>
                <a:cs typeface="Merriweather"/>
                <a:sym typeface="Merriweather"/>
                <a:hlinkClick r:id="rId6">
                  <a:extLst>
                    <a:ext uri="{A12FA001-AC4F-418D-AE19-62706E023703}">
                      <ahyp:hlinkClr val="tx"/>
                    </a:ext>
                  </a:extLst>
                </a:hlinkClick>
              </a:rPr>
              <a:t>askauf et al., 2016</a:t>
            </a:r>
            <a:r>
              <a:rPr lang="en" sz="1600">
                <a:solidFill>
                  <a:schemeClr val="dk1"/>
                </a:solidFill>
                <a:highlight>
                  <a:srgbClr val="FFFFFF"/>
                </a:highlight>
                <a:latin typeface="Merriweather"/>
                <a:ea typeface="Merriweather"/>
                <a:cs typeface="Merriweather"/>
                <a:sym typeface="Merriweather"/>
              </a:rPr>
              <a:t>a, b) and its class </a:t>
            </a:r>
            <a:r>
              <a:rPr lang="en" sz="1600">
                <a:solidFill>
                  <a:srgbClr val="456587"/>
                </a:solidFill>
                <a:highlight>
                  <a:srgbClr val="FFFFFF"/>
                </a:highlight>
                <a:uFill>
                  <a:noFill/>
                </a:uFill>
                <a:latin typeface="Merriweather"/>
                <a:ea typeface="Merriweather"/>
                <a:cs typeface="Merriweather"/>
                <a:sym typeface="Merriweather"/>
                <a:hlinkClick r:id="rId7">
                  <a:extLst>
                    <a:ext uri="{A12FA001-AC4F-418D-AE19-62706E023703}">
                      <ahyp:hlinkClr val="tx"/>
                    </a:ext>
                  </a:extLst>
                </a:hlinkClick>
              </a:rPr>
              <a:t>Organism</a:t>
            </a:r>
            <a:r>
              <a:rPr lang="en" sz="1600">
                <a:solidFill>
                  <a:schemeClr val="dk1"/>
                </a:solidFill>
                <a:highlight>
                  <a:srgbClr val="FFFFFF"/>
                </a:highlight>
                <a:latin typeface="Merriweather"/>
                <a:ea typeface="Merriweather"/>
                <a:cs typeface="Merriweather"/>
                <a:sym typeface="Merriweather"/>
              </a:rPr>
              <a:t>.</a:t>
            </a:r>
            <a:endParaRPr/>
          </a:p>
        </p:txBody>
      </p:sp>
      <p:pic>
        <p:nvPicPr>
          <p:cNvPr id="107" name="Google Shape;107;p19"/>
          <p:cNvPicPr preferRelativeResize="0"/>
          <p:nvPr/>
        </p:nvPicPr>
        <p:blipFill>
          <a:blip r:embed="rId8">
            <a:alphaModFix/>
          </a:blip>
          <a:stretch>
            <a:fillRect/>
          </a:stretch>
        </p:blipFill>
        <p:spPr>
          <a:xfrm>
            <a:off x="4102800" y="1260600"/>
            <a:ext cx="4888800" cy="19752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Language Archive Community Usage</a:t>
            </a:r>
            <a:endParaRPr/>
          </a:p>
        </p:txBody>
      </p:sp>
      <p:sp>
        <p:nvSpPr>
          <p:cNvPr id="113" name="Google Shape;113;p20"/>
          <p:cNvSpPr txBox="1"/>
          <p:nvPr>
            <p:ph idx="1" type="body"/>
          </p:nvPr>
        </p:nvSpPr>
        <p:spPr>
          <a:xfrm>
            <a:off x="311700" y="1152475"/>
            <a:ext cx="8611200" cy="4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16 Records --- 61 total data providers; </a:t>
            </a:r>
            <a:r>
              <a:rPr lang="en"/>
              <a:t>480,812</a:t>
            </a:r>
            <a:r>
              <a:rPr lang="en"/>
              <a:t> total OLAC records</a:t>
            </a:r>
            <a:endParaRPr sz="1700"/>
          </a:p>
        </p:txBody>
      </p:sp>
      <p:graphicFrame>
        <p:nvGraphicFramePr>
          <p:cNvPr id="114" name="Google Shape;114;p20"/>
          <p:cNvGraphicFramePr/>
          <p:nvPr/>
        </p:nvGraphicFramePr>
        <p:xfrm>
          <a:off x="291250" y="1530350"/>
          <a:ext cx="3000000" cy="3000000"/>
        </p:xfrm>
        <a:graphic>
          <a:graphicData uri="http://schemas.openxmlformats.org/drawingml/2006/table">
            <a:tbl>
              <a:tblPr>
                <a:noFill/>
                <a:tableStyleId>{B108BE66-E2D8-45E0-B79D-63DC3BC22C69}</a:tableStyleId>
              </a:tblPr>
              <a:tblGrid>
                <a:gridCol w="2163025"/>
                <a:gridCol w="1743050"/>
                <a:gridCol w="1634325"/>
                <a:gridCol w="3111700"/>
              </a:tblGrid>
              <a:tr h="370225">
                <a:tc>
                  <a:txBody>
                    <a:bodyPr/>
                    <a:lstStyle/>
                    <a:p>
                      <a:pPr indent="0" lvl="0" marL="0" rtl="0" algn="l">
                        <a:spcBef>
                          <a:spcPts val="0"/>
                        </a:spcBef>
                        <a:spcAft>
                          <a:spcPts val="0"/>
                        </a:spcAft>
                        <a:buNone/>
                      </a:pPr>
                      <a:r>
                        <a:rPr lang="en">
                          <a:solidFill>
                            <a:schemeClr val="dk1"/>
                          </a:solidFill>
                        </a:rPr>
                        <a:t>Data Provider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Number of Records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Proper DCMIType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Content</a:t>
                      </a:r>
                      <a:endParaRPr>
                        <a:solidFill>
                          <a:schemeClr val="dk1"/>
                        </a:solidFill>
                      </a:endParaRPr>
                    </a:p>
                  </a:txBody>
                  <a:tcPr marT="91425" marB="91425" marR="91425" marL="91425"/>
                </a:tc>
              </a:tr>
              <a:tr h="875775">
                <a:tc>
                  <a:txBody>
                    <a:bodyPr/>
                    <a:lstStyle/>
                    <a:p>
                      <a:pPr indent="0" lvl="0" marL="0" rtl="0" algn="l">
                        <a:lnSpc>
                          <a:spcPct val="115000"/>
                        </a:lnSpc>
                        <a:spcBef>
                          <a:spcPts val="0"/>
                        </a:spcBef>
                        <a:spcAft>
                          <a:spcPts val="1200"/>
                        </a:spcAft>
                        <a:buNone/>
                      </a:pPr>
                      <a:r>
                        <a:rPr lang="en" sz="1500">
                          <a:solidFill>
                            <a:srgbClr val="666666"/>
                          </a:solidFill>
                        </a:rPr>
                        <a:t>Speech &amp; Language Data Repository (SLDR)</a:t>
                      </a:r>
                      <a:endParaRPr sz="1500">
                        <a:solidFill>
                          <a:srgbClr val="666666"/>
                        </a:solidFill>
                      </a:endParaRPr>
                    </a:p>
                  </a:txBody>
                  <a:tcPr marT="91425" marB="91425" marR="91425" marL="91425"/>
                </a:tc>
                <a:tc>
                  <a:txBody>
                    <a:bodyPr/>
                    <a:lstStyle/>
                    <a:p>
                      <a:pPr indent="0" lvl="0" marL="0" rtl="0" algn="l">
                        <a:spcBef>
                          <a:spcPts val="0"/>
                        </a:spcBef>
                        <a:spcAft>
                          <a:spcPts val="0"/>
                        </a:spcAft>
                        <a:buNone/>
                      </a:pPr>
                      <a:r>
                        <a:rPr lang="en" sz="1500">
                          <a:solidFill>
                            <a:srgbClr val="666666"/>
                          </a:solidFill>
                        </a:rPr>
                        <a:t>1</a:t>
                      </a:r>
                      <a:endParaRPr sz="1500">
                        <a:solidFill>
                          <a:srgbClr val="666666"/>
                        </a:solidFill>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Dataset</a:t>
                      </a:r>
                      <a:endParaRPr sz="1500">
                        <a:solidFill>
                          <a:srgbClr val="666666"/>
                        </a:solidFill>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XML</a:t>
                      </a:r>
                      <a:endParaRPr sz="1500">
                        <a:solidFill>
                          <a:srgbClr val="666666"/>
                        </a:solidFill>
                      </a:endParaRPr>
                    </a:p>
                  </a:txBody>
                  <a:tcPr marT="91425" marB="91425" marR="91425" marL="91425"/>
                </a:tc>
              </a:tr>
              <a:tr h="664600">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California Language Archive</a:t>
                      </a:r>
                      <a:endParaRPr sz="1500">
                        <a:solidFill>
                          <a:srgbClr val="666666"/>
                        </a:solidFill>
                      </a:endParaRPr>
                    </a:p>
                  </a:txBody>
                  <a:tcPr marT="91425" marB="91425" marR="91425" marL="91425"/>
                </a:tc>
                <a:tc>
                  <a:txBody>
                    <a:bodyPr/>
                    <a:lstStyle/>
                    <a:p>
                      <a:pPr indent="0" lvl="0" marL="0" rtl="0" algn="l">
                        <a:spcBef>
                          <a:spcPts val="0"/>
                        </a:spcBef>
                        <a:spcAft>
                          <a:spcPts val="0"/>
                        </a:spcAft>
                        <a:buNone/>
                      </a:pPr>
                      <a:r>
                        <a:rPr lang="en" sz="1500">
                          <a:solidFill>
                            <a:srgbClr val="666666"/>
                          </a:solidFill>
                        </a:rPr>
                        <a:t>3</a:t>
                      </a:r>
                      <a:endParaRPr sz="1500">
                        <a:solidFill>
                          <a:srgbClr val="666666"/>
                        </a:solidFill>
                      </a:endParaRPr>
                    </a:p>
                  </a:txBody>
                  <a:tcPr marT="91425" marB="91425" marR="91425" marL="91425"/>
                </a:tc>
                <a:tc>
                  <a:txBody>
                    <a:bodyPr/>
                    <a:lstStyle/>
                    <a:p>
                      <a:pPr indent="0" lvl="0" marL="0" rtl="0" algn="l">
                        <a:spcBef>
                          <a:spcPts val="0"/>
                        </a:spcBef>
                        <a:spcAft>
                          <a:spcPts val="0"/>
                        </a:spcAft>
                        <a:buNone/>
                      </a:pPr>
                      <a:r>
                        <a:rPr lang="en" sz="1500">
                          <a:solidFill>
                            <a:srgbClr val="666666"/>
                          </a:solidFill>
                        </a:rPr>
                        <a:t>Collection</a:t>
                      </a:r>
                      <a:endParaRPr sz="1500">
                        <a:solidFill>
                          <a:srgbClr val="666666"/>
                        </a:solidFill>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Plant Specimens</a:t>
                      </a:r>
                      <a:endParaRPr sz="1500">
                        <a:solidFill>
                          <a:srgbClr val="666666"/>
                        </a:solidFill>
                      </a:endParaRPr>
                    </a:p>
                  </a:txBody>
                  <a:tcPr marT="91425" marB="91425" marR="91425" marL="91425"/>
                </a:tc>
              </a:tr>
              <a:tr h="1546325">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The American Philosophical Society</a:t>
                      </a:r>
                      <a:endParaRPr sz="1500">
                        <a:solidFill>
                          <a:srgbClr val="666666"/>
                        </a:solidFill>
                      </a:endParaRPr>
                    </a:p>
                  </a:txBody>
                  <a:tcPr marT="91425" marB="91425" marR="91425" marL="91425"/>
                </a:tc>
                <a:tc>
                  <a:txBody>
                    <a:bodyPr/>
                    <a:lstStyle/>
                    <a:p>
                      <a:pPr indent="0" lvl="0" marL="0" rtl="0" algn="l">
                        <a:spcBef>
                          <a:spcPts val="0"/>
                        </a:spcBef>
                        <a:spcAft>
                          <a:spcPts val="0"/>
                        </a:spcAft>
                        <a:buNone/>
                      </a:pPr>
                      <a:r>
                        <a:rPr lang="en" sz="1500">
                          <a:solidFill>
                            <a:srgbClr val="666666"/>
                          </a:solidFill>
                        </a:rPr>
                        <a:t>12</a:t>
                      </a:r>
                      <a:endParaRPr sz="1500">
                        <a:solidFill>
                          <a:srgbClr val="666666"/>
                        </a:solidFill>
                      </a:endParaRPr>
                    </a:p>
                  </a:txBody>
                  <a:tcPr marT="91425" marB="91425" marR="91425" marL="91425"/>
                </a:tc>
                <a:tc>
                  <a:txBody>
                    <a:bodyPr/>
                    <a:lstStyle/>
                    <a:p>
                      <a:pPr indent="0" lvl="0" marL="0" rtl="0" algn="l">
                        <a:spcBef>
                          <a:spcPts val="0"/>
                        </a:spcBef>
                        <a:spcAft>
                          <a:spcPts val="0"/>
                        </a:spcAft>
                        <a:buNone/>
                      </a:pPr>
                      <a:r>
                        <a:rPr lang="en" sz="1500">
                          <a:solidFill>
                            <a:srgbClr val="666666"/>
                          </a:solidFill>
                        </a:rPr>
                        <a:t>Collection </a:t>
                      </a:r>
                      <a:r>
                        <a:rPr lang="en" sz="1000">
                          <a:solidFill>
                            <a:srgbClr val="666666"/>
                          </a:solidFill>
                        </a:rPr>
                        <a:t>(uses multiple </a:t>
                      </a:r>
                      <a:r>
                        <a:rPr lang="en" sz="1000">
                          <a:solidFill>
                            <a:srgbClr val="666666"/>
                          </a:solidFill>
                        </a:rPr>
                        <a:t>assignments</a:t>
                      </a:r>
                      <a:r>
                        <a:rPr lang="en" sz="1000">
                          <a:solidFill>
                            <a:srgbClr val="666666"/>
                          </a:solidFill>
                        </a:rPr>
                        <a:t> of DCMIType and Type in source records)</a:t>
                      </a:r>
                      <a:endParaRPr sz="1000">
                        <a:solidFill>
                          <a:srgbClr val="666666"/>
                        </a:solidFill>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rgbClr val="666666"/>
                          </a:solidFill>
                        </a:rPr>
                        <a:t>Computer Disks, Plants, Baskets, Crafts, Tools, Blowguns, Reed/Grass ornaments</a:t>
                      </a:r>
                      <a:endParaRPr sz="1500">
                        <a:solidFill>
                          <a:srgbClr val="666666"/>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Transcription</a:t>
            </a:r>
            <a:endParaRPr/>
          </a:p>
        </p:txBody>
      </p:sp>
      <p:pic>
        <p:nvPicPr>
          <p:cNvPr id="120" name="Google Shape;120;p21"/>
          <p:cNvPicPr preferRelativeResize="0"/>
          <p:nvPr/>
        </p:nvPicPr>
        <p:blipFill>
          <a:blip r:embed="rId3">
            <a:alphaModFix/>
          </a:blip>
          <a:stretch>
            <a:fillRect/>
          </a:stretch>
        </p:blipFill>
        <p:spPr>
          <a:xfrm>
            <a:off x="1754650" y="1088475"/>
            <a:ext cx="6440348"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